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1"/>
  </p:notesMasterIdLst>
  <p:sldIdLst>
    <p:sldId id="258" r:id="rId3"/>
    <p:sldId id="260" r:id="rId4"/>
    <p:sldId id="261" r:id="rId5"/>
    <p:sldId id="270" r:id="rId6"/>
    <p:sldId id="271" r:id="rId7"/>
    <p:sldId id="267" r:id="rId8"/>
    <p:sldId id="268" r:id="rId9"/>
    <p:sldId id="263" r:id="rId10"/>
  </p:sldIdLst>
  <p:sldSz cx="9906000" cy="6858000" type="A4"/>
  <p:notesSz cx="6858000" cy="9144000"/>
  <p:custShowLst>
    <p:custShow name="재구성한 쇼 1" id="0">
      <p:sldLst>
        <p:sld r:id="rId5"/>
      </p:sldLst>
    </p:custShow>
    <p:custShow name="재구성한 쇼 2" id="1">
      <p:sldLst/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A35"/>
    <a:srgbClr val="228A38"/>
    <a:srgbClr val="636FB3"/>
    <a:srgbClr val="4F81BD"/>
    <a:srgbClr val="F08300"/>
    <a:srgbClr val="3C4BA0"/>
    <a:srgbClr val="C4C9E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1980" y="-474"/>
      </p:cViewPr>
      <p:guideLst>
        <p:guide orient="horz" pos="527"/>
        <p:guide orient="horz" pos="913"/>
        <p:guide pos="240"/>
        <p:guide pos="6023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-3300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모서리가 둥근 직사각형 22"/>
          <p:cNvSpPr/>
          <p:nvPr userDrawn="1"/>
        </p:nvSpPr>
        <p:spPr>
          <a:xfrm>
            <a:off x="885028" y="413354"/>
            <a:ext cx="432000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-15553" y="715042"/>
            <a:ext cx="9005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48542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1388602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직사각형 26"/>
          <p:cNvSpPr/>
          <p:nvPr userDrawn="1"/>
        </p:nvSpPr>
        <p:spPr>
          <a:xfrm>
            <a:off x="-87560" y="-27384"/>
            <a:ext cx="947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-15553" y="-27384"/>
            <a:ext cx="900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40531" y="10179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endParaRPr lang="en-US" altLang="ko-KR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1" name="내용 개체 틀 2"/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3" name="직사각형 12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slide" Target="slide1.xml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image" Target="../media/image11.png"/><Relationship Id="rId9" Type="http://schemas.openxmlformats.org/officeDocument/2006/relationships/slide" Target="slide4.xml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5.png"/><Relationship Id="rId7" Type="http://schemas.openxmlformats.org/officeDocument/2006/relationships/image" Target="../media/image12.png"/><Relationship Id="rId12" Type="http://schemas.openxmlformats.org/officeDocument/2006/relationships/slide" Target="slide7.xml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slide" Target="slide1.xml"/><Relationship Id="rId15" Type="http://schemas.openxmlformats.org/officeDocument/2006/relationships/image" Target="../media/image160.png"/><Relationship Id="rId10" Type="http://schemas.openxmlformats.org/officeDocument/2006/relationships/slide" Target="slide6.xml"/><Relationship Id="rId9" Type="http://schemas.openxmlformats.org/officeDocument/2006/relationships/slide" Target="slide4.xml"/><Relationship Id="rId1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9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20.png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352600" y="2609617"/>
            <a:ext cx="2214248" cy="1323439"/>
            <a:chOff x="1352600" y="2609617"/>
            <a:chExt cx="2214248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52600" y="2609617"/>
              <a:ext cx="14459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10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00572" y="404664"/>
            <a:ext cx="35643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고딕 ExtraBold" pitchFamily="50" charset="-127"/>
                <a:ea typeface="나눔고딕 ExtraBold" pitchFamily="50" charset="-127"/>
              </a:rPr>
              <a:t>직육면체의 </a:t>
            </a:r>
            <a:r>
              <a:rPr lang="ko-KR" altLang="en-US" sz="2400" b="1" dirty="0">
                <a:latin typeface="나눔고딕 ExtraBold" pitchFamily="50" charset="-127"/>
                <a:ea typeface="나눔고딕 ExtraBold" pitchFamily="50" charset="-127"/>
              </a:rPr>
              <a:t>부피와 겉넓이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136~137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24300" y="2789921"/>
            <a:ext cx="5537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상자를 만들어 볼까요</a:t>
            </a:r>
          </a:p>
        </p:txBody>
      </p:sp>
      <p:pic>
        <p:nvPicPr>
          <p:cNvPr id="13" name="그림 1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17"/>
          <a:stretch/>
        </p:blipFill>
        <p:spPr>
          <a:xfrm>
            <a:off x="7707597" y="0"/>
            <a:ext cx="2021953" cy="923407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8646044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646044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8237614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8619633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9005272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7860138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9" action="ppaction://hlinksldjump"/>
          </p:cNvPr>
          <p:cNvSpPr/>
          <p:nvPr/>
        </p:nvSpPr>
        <p:spPr>
          <a:xfrm>
            <a:off x="9383389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51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64868" y="2564904"/>
            <a:ext cx="47279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일정한 부피를 가지는 다양한 직육면체를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만들어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2036" y="46738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9" name="그림 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036"/>
          <a:stretch/>
        </p:blipFill>
        <p:spPr>
          <a:xfrm>
            <a:off x="7707600" y="3600"/>
            <a:ext cx="2029331" cy="923407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8646044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8646044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hlinkClick r:id="rId4" action="ppaction://hlinksldjump"/>
          </p:cNvPr>
          <p:cNvSpPr/>
          <p:nvPr/>
        </p:nvSpPr>
        <p:spPr>
          <a:xfrm>
            <a:off x="8237614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5" action="ppaction://hlinksldjump"/>
          </p:cNvPr>
          <p:cNvSpPr/>
          <p:nvPr/>
        </p:nvSpPr>
        <p:spPr>
          <a:xfrm>
            <a:off x="8619633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9005272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7" action="ppaction://hlinksldjump"/>
          </p:cNvPr>
          <p:cNvSpPr/>
          <p:nvPr/>
        </p:nvSpPr>
        <p:spPr>
          <a:xfrm>
            <a:off x="7860138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8" action="ppaction://hlinksldjump"/>
          </p:cNvPr>
          <p:cNvSpPr/>
          <p:nvPr/>
        </p:nvSpPr>
        <p:spPr>
          <a:xfrm>
            <a:off x="9383389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내용 개체 틀 5"/>
              <p:cNvSpPr txBox="1">
                <a:spLocks/>
              </p:cNvSpPr>
              <p:nvPr/>
            </p:nvSpPr>
            <p:spPr>
              <a:xfrm>
                <a:off x="914178" y="472719"/>
                <a:ext cx="4254846" cy="701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ko-KR" altLang="en-US" b="0" dirty="0" smtClean="0">
                    <a:solidFill>
                      <a:srgbClr val="695A35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부피가 </a:t>
                </a:r>
                <a:r>
                  <a:rPr lang="en-US" altLang="ko-KR" b="0" dirty="0" smtClean="0">
                    <a:solidFill>
                      <a:srgbClr val="695A35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216</a:t>
                </a:r>
                <a:r>
                  <a:rPr lang="ko-KR" altLang="en-US" b="0" dirty="0" smtClean="0">
                    <a:solidFill>
                      <a:srgbClr val="695A35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solidFill>
                              <a:srgbClr val="695A35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solidFill>
                              <a:srgbClr val="695A35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i="1" dirty="0">
                            <a:solidFill>
                              <a:srgbClr val="695A35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0" dirty="0" smtClean="0">
                    <a:solidFill>
                      <a:srgbClr val="695A35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인 직육면체의 </a:t>
                </a:r>
                <a:endParaRPr lang="en-US" altLang="ko-KR" b="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ko-KR" altLang="en-US" b="0" dirty="0" smtClean="0">
                    <a:solidFill>
                      <a:srgbClr val="695A35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겉넓이 구하기</a:t>
                </a:r>
              </a:p>
            </p:txBody>
          </p:sp>
        </mc:Choice>
        <mc:Fallback xmlns="">
          <p:sp>
            <p:nvSpPr>
              <p:cNvPr id="35" name="내용 개체 틀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78" y="472719"/>
                <a:ext cx="4254846" cy="701731"/>
              </a:xfrm>
              <a:prstGeom prst="rect">
                <a:avLst/>
              </a:prstGeom>
              <a:blipFill rotWithShape="1">
                <a:blip r:embed="rId3"/>
                <a:stretch>
                  <a:fillRect t="-13913"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9" t="45260" r="18357" b="7098"/>
          <a:stretch/>
        </p:blipFill>
        <p:spPr>
          <a:xfrm>
            <a:off x="2598235" y="1349296"/>
            <a:ext cx="4806062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그림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4" t="77546" r="31992" b="10070"/>
          <a:stretch/>
        </p:blipFill>
        <p:spPr>
          <a:xfrm>
            <a:off x="6726524" y="4628742"/>
            <a:ext cx="1027806" cy="1334529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1" t="77871" r="5667" b="12580"/>
          <a:stretch/>
        </p:blipFill>
        <p:spPr>
          <a:xfrm>
            <a:off x="7505099" y="4499854"/>
            <a:ext cx="1975503" cy="1029062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1" t="76667" r="47571" b="10949"/>
          <a:stretch/>
        </p:blipFill>
        <p:spPr>
          <a:xfrm>
            <a:off x="2262234" y="4565619"/>
            <a:ext cx="1239211" cy="1334529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75991" r="67757" b="13036"/>
          <a:stretch/>
        </p:blipFill>
        <p:spPr>
          <a:xfrm>
            <a:off x="654421" y="4256842"/>
            <a:ext cx="1975505" cy="1182458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내용 개체 틀 5"/>
              <p:cNvSpPr txBox="1">
                <a:spLocks/>
              </p:cNvSpPr>
              <p:nvPr/>
            </p:nvSpPr>
            <p:spPr>
              <a:xfrm>
                <a:off x="914178" y="472719"/>
                <a:ext cx="4254846" cy="701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ko-KR" altLang="en-US" b="0" dirty="0" smtClean="0">
                    <a:solidFill>
                      <a:srgbClr val="695A35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부피가 </a:t>
                </a:r>
                <a:r>
                  <a:rPr lang="en-US" altLang="ko-KR" b="0" dirty="0" smtClean="0">
                    <a:solidFill>
                      <a:srgbClr val="695A35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216</a:t>
                </a:r>
                <a:r>
                  <a:rPr lang="ko-KR" altLang="en-US" b="0" dirty="0" smtClean="0">
                    <a:solidFill>
                      <a:srgbClr val="695A35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solidFill>
                              <a:srgbClr val="695A35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solidFill>
                              <a:srgbClr val="695A35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i="1" dirty="0">
                            <a:solidFill>
                              <a:srgbClr val="695A35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0" dirty="0" smtClean="0">
                    <a:solidFill>
                      <a:srgbClr val="695A35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인 직육면체의 </a:t>
                </a:r>
                <a:endParaRPr lang="en-US" altLang="ko-KR" b="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ko-KR" altLang="en-US" b="0" dirty="0" smtClean="0">
                    <a:solidFill>
                      <a:srgbClr val="695A35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겉넓이 구하기</a:t>
                </a:r>
              </a:p>
            </p:txBody>
          </p:sp>
        </mc:Choice>
        <mc:Fallback xmlns="">
          <p:sp>
            <p:nvSpPr>
              <p:cNvPr id="35" name="내용 개체 틀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78" y="472719"/>
                <a:ext cx="4254846" cy="701731"/>
              </a:xfrm>
              <a:prstGeom prst="rect">
                <a:avLst/>
              </a:prstGeom>
              <a:blipFill rotWithShape="1">
                <a:blip r:embed="rId6"/>
                <a:stretch>
                  <a:fillRect t="-13913"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그룹 1"/>
          <p:cNvGrpSpPr/>
          <p:nvPr/>
        </p:nvGrpSpPr>
        <p:grpSpPr>
          <a:xfrm>
            <a:off x="909401" y="1379028"/>
            <a:ext cx="8095871" cy="1107694"/>
            <a:chOff x="909401" y="1379028"/>
            <a:chExt cx="8095871" cy="1107694"/>
          </a:xfrm>
        </p:grpSpPr>
        <p:grpSp>
          <p:nvGrpSpPr>
            <p:cNvPr id="70" name="그룹 69"/>
            <p:cNvGrpSpPr/>
            <p:nvPr/>
          </p:nvGrpSpPr>
          <p:grpSpPr>
            <a:xfrm>
              <a:off x="909401" y="1465033"/>
              <a:ext cx="217025" cy="217025"/>
              <a:chOff x="4520952" y="3717032"/>
              <a:chExt cx="217025" cy="217025"/>
            </a:xfrm>
          </p:grpSpPr>
          <p:grpSp>
            <p:nvGrpSpPr>
              <p:cNvPr id="71" name="그룹 7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73" name="모서리가 둥근 직사각형 7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72" name="모서리가 둥근 직사각형 71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75" name="내용 개체 틀 3"/>
            <p:cNvSpPr txBox="1">
              <a:spLocks/>
            </p:cNvSpPr>
            <p:nvPr/>
          </p:nvSpPr>
          <p:spPr>
            <a:xfrm>
              <a:off x="1171819" y="1379028"/>
              <a:ext cx="7833453" cy="11076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제약 회사에서 알맹이가 작은 비타민 </a:t>
              </a:r>
              <a:r>
                <a:rPr lang="en-US" altLang="ko-KR" dirty="0"/>
                <a:t>C </a:t>
              </a:r>
              <a:r>
                <a:rPr lang="ko-KR" altLang="en-US" dirty="0"/>
                <a:t>제품을 새롭게 개발했습니다</a:t>
              </a:r>
              <a:r>
                <a:rPr lang="en-US" altLang="ko-KR" dirty="0"/>
                <a:t>. </a:t>
              </a:r>
              <a:r>
                <a:rPr lang="ko-KR" altLang="en-US" dirty="0"/>
                <a:t>이 제품을 </a:t>
              </a:r>
              <a:r>
                <a:rPr lang="ko-KR" altLang="en-US" spc="-50" dirty="0" smtClean="0"/>
                <a:t>종이 상자에 </a:t>
              </a:r>
              <a:r>
                <a:rPr lang="ko-KR" altLang="en-US" spc="-50" dirty="0"/>
                <a:t>담아 판매하기로 하고</a:t>
              </a:r>
              <a:r>
                <a:rPr lang="en-US" altLang="ko-KR" spc="-50" dirty="0"/>
                <a:t>, </a:t>
              </a:r>
              <a:r>
                <a:rPr lang="ko-KR" altLang="en-US" spc="-50" dirty="0"/>
                <a:t>상자 공모전을 열었습니다</a:t>
              </a:r>
              <a:r>
                <a:rPr lang="en-US" altLang="ko-KR" spc="-50" dirty="0" smtClean="0"/>
                <a:t>. </a:t>
              </a:r>
              <a:r>
                <a:rPr lang="ko-KR" altLang="en-US" spc="-50" dirty="0" smtClean="0"/>
                <a:t>여러분도 공모전에 </a:t>
              </a:r>
              <a:r>
                <a:rPr lang="ko-KR" altLang="en-US" dirty="0" smtClean="0"/>
                <a:t>참여해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76" name="그림 75"/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124"/>
          <a:stretch/>
        </p:blipFill>
        <p:spPr>
          <a:xfrm>
            <a:off x="7711200" y="3600"/>
            <a:ext cx="2025731" cy="923407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8646044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646044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8237614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</p:cNvPr>
          <p:cNvSpPr/>
          <p:nvPr/>
        </p:nvSpPr>
        <p:spPr>
          <a:xfrm>
            <a:off x="8619633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9005272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1" action="ppaction://hlinksldjump"/>
          </p:cNvPr>
          <p:cNvSpPr/>
          <p:nvPr/>
        </p:nvSpPr>
        <p:spPr>
          <a:xfrm>
            <a:off x="7860138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2" action="ppaction://hlinksldjump"/>
          </p:cNvPr>
          <p:cNvSpPr/>
          <p:nvPr/>
        </p:nvSpPr>
        <p:spPr>
          <a:xfrm>
            <a:off x="9383389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3397933" y="2486721"/>
            <a:ext cx="3717913" cy="3215167"/>
            <a:chOff x="3397933" y="2486721"/>
            <a:chExt cx="3717913" cy="3215167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9" t="45260" r="18357" b="7098"/>
            <a:stretch/>
          </p:blipFill>
          <p:spPr>
            <a:xfrm>
              <a:off x="3397933" y="2486721"/>
              <a:ext cx="3381221" cy="3215167"/>
            </a:xfrm>
            <a:prstGeom prst="rect">
              <a:avLst/>
            </a:prstGeom>
          </p:spPr>
        </p:pic>
        <p:pic>
          <p:nvPicPr>
            <p:cNvPr id="31" name="그림 30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9331" y="2564197"/>
              <a:ext cx="276515" cy="273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210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5" name="내용 개체 틀 5"/>
              <p:cNvSpPr txBox="1">
                <a:spLocks/>
              </p:cNvSpPr>
              <p:nvPr/>
            </p:nvSpPr>
            <p:spPr>
              <a:xfrm>
                <a:off x="914178" y="472719"/>
                <a:ext cx="4254846" cy="701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ko-KR" altLang="en-US" b="0" dirty="0" smtClean="0">
                    <a:solidFill>
                      <a:srgbClr val="695A35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부피가 </a:t>
                </a:r>
                <a:r>
                  <a:rPr lang="en-US" altLang="ko-KR" b="0" dirty="0" smtClean="0">
                    <a:solidFill>
                      <a:srgbClr val="695A35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216</a:t>
                </a:r>
                <a:r>
                  <a:rPr lang="ko-KR" altLang="en-US" b="0" dirty="0" smtClean="0">
                    <a:solidFill>
                      <a:srgbClr val="695A35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 smtClean="0">
                            <a:solidFill>
                              <a:srgbClr val="695A35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solidFill>
                              <a:srgbClr val="695A35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i="1" dirty="0">
                            <a:solidFill>
                              <a:srgbClr val="695A35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ko-KR" altLang="en-US" b="0" dirty="0" smtClean="0">
                    <a:solidFill>
                      <a:srgbClr val="695A35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인 직육면체의 </a:t>
                </a:r>
                <a:endParaRPr lang="en-US" altLang="ko-KR" b="0" dirty="0" smtClean="0">
                  <a:solidFill>
                    <a:srgbClr val="695A35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ko-KR" altLang="en-US" b="0" dirty="0" smtClean="0">
                    <a:solidFill>
                      <a:srgbClr val="695A35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겉넓이 구하기</a:t>
                </a:r>
              </a:p>
            </p:txBody>
          </p:sp>
        </mc:Choice>
        <mc:Fallback xmlns="">
          <p:sp>
            <p:nvSpPr>
              <p:cNvPr id="35" name="내용 개체 틀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78" y="472719"/>
                <a:ext cx="4254846" cy="701731"/>
              </a:xfrm>
              <a:prstGeom prst="rect">
                <a:avLst/>
              </a:prstGeom>
              <a:blipFill rotWithShape="1">
                <a:blip r:embed="rId6"/>
                <a:stretch>
                  <a:fillRect t="-13913"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6" name="그림 75"/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124"/>
          <a:stretch/>
        </p:blipFill>
        <p:spPr>
          <a:xfrm>
            <a:off x="7711200" y="3600"/>
            <a:ext cx="2025731" cy="923407"/>
          </a:xfrm>
          <a:prstGeom prst="rect">
            <a:avLst/>
          </a:prstGeom>
        </p:spPr>
      </p:pic>
      <p:sp>
        <p:nvSpPr>
          <p:cNvPr id="34" name="직사각형 33">
            <a:hlinkClick r:id="rId8" action="ppaction://hlinksldjump"/>
          </p:cNvPr>
          <p:cNvSpPr/>
          <p:nvPr/>
        </p:nvSpPr>
        <p:spPr>
          <a:xfrm>
            <a:off x="8237614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9" action="ppaction://hlinksldjump"/>
          </p:cNvPr>
          <p:cNvSpPr/>
          <p:nvPr/>
        </p:nvSpPr>
        <p:spPr>
          <a:xfrm>
            <a:off x="8619633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9005272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11" action="ppaction://hlinksldjump"/>
          </p:cNvPr>
          <p:cNvSpPr/>
          <p:nvPr/>
        </p:nvSpPr>
        <p:spPr>
          <a:xfrm>
            <a:off x="7860138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2" action="ppaction://hlinksldjump"/>
          </p:cNvPr>
          <p:cNvSpPr/>
          <p:nvPr/>
        </p:nvSpPr>
        <p:spPr>
          <a:xfrm>
            <a:off x="9383389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5528" r="14037" b="66016"/>
          <a:stretch/>
        </p:blipFill>
        <p:spPr>
          <a:xfrm>
            <a:off x="1384969" y="2096429"/>
            <a:ext cx="7290419" cy="3901601"/>
          </a:xfrm>
          <a:prstGeom prst="rect">
            <a:avLst/>
          </a:prstGeom>
        </p:spPr>
      </p:pic>
      <p:pic>
        <p:nvPicPr>
          <p:cNvPr id="44" name="그림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5" name="그림 44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1964941" y="3175829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64671" y="3175829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54365" y="3183429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54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12195" y="3193080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440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17597" y="2756035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866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957551" y="3595923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680769" y="3607877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25198" y="3607877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28293" y="3625128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252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974215" y="4046835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85096" y="4046835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329525" y="4046835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9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32620" y="4064086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228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85366" y="4478883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85096" y="4478883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29525" y="4478883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132620" y="4496134"/>
            <a:ext cx="8945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216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909401" y="1401330"/>
            <a:ext cx="8231522" cy="672797"/>
            <a:chOff x="909401" y="1401330"/>
            <a:chExt cx="8231522" cy="672797"/>
          </a:xfrm>
        </p:grpSpPr>
        <p:grpSp>
          <p:nvGrpSpPr>
            <p:cNvPr id="64" name="그룹 63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67" name="그룹 6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69" name="모서리가 둥근 직사각형 6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8" name="모서리가 둥근 직사각형 67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내용 개체 틀 3"/>
                <p:cNvSpPr txBox="1">
                  <a:spLocks/>
                </p:cNvSpPr>
                <p:nvPr/>
              </p:nvSpPr>
              <p:spPr>
                <a:xfrm>
                  <a:off x="1171818" y="1401330"/>
                  <a:ext cx="7969105" cy="67279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0" indent="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None/>
                    <a:defRPr sz="18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1pPr>
                  <a:lvl2pPr marL="742950" indent="-28575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2pPr>
                  <a:lvl3pPr marL="1143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3pPr>
                  <a:lvl4pPr marL="1600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4pPr>
                  <a:lvl5pPr marL="20574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200" b="1" kern="1200">
                      <a:solidFill>
                        <a:schemeClr val="tx1"/>
                      </a:solidFill>
                      <a:latin typeface="나눔고딕" pitchFamily="50" charset="-127"/>
                      <a:ea typeface="나눔고딕" pitchFamily="50" charset="-127"/>
                      <a:cs typeface="+mn-cs"/>
                    </a:defRPr>
                  </a:lvl5pPr>
                  <a:lvl6pPr marL="25146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1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ko-KR" altLang="en-US" spc="-20" dirty="0" smtClean="0"/>
                    <a:t>부피가 </a:t>
                  </a:r>
                  <a:r>
                    <a:rPr lang="en-US" altLang="ko-KR" spc="-20" dirty="0"/>
                    <a:t>216</a:t>
                  </a:r>
                  <a:r>
                    <a:rPr lang="en-US" altLang="ko-KR" spc="-20" dirty="0" smtClean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i="1" spc="-20" dirty="0">
                              <a:latin typeface="Cambria Math"/>
                              <a:ea typeface="나눔고딕 ExtraBold" panose="020D0904000000000000" pitchFamily="50" charset="-127"/>
                            </a:rPr>
                          </m:ctrlPr>
                        </m:sSupPr>
                        <m:e>
                          <m:r>
                            <a:rPr lang="en-US" altLang="ko-KR" spc="-20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𝐜𝐦</m:t>
                          </m:r>
                        </m:e>
                        <m:sup>
                          <m:r>
                            <a:rPr lang="en-US" altLang="ko-KR" i="1" spc="-20" dirty="0">
                              <a:latin typeface="Cambria Math"/>
                              <a:ea typeface="나눔고딕 ExtraBold" panose="020D0904000000000000" pitchFamily="50" charset="-127"/>
                            </a:rPr>
                            <m:t>𝟑</m:t>
                          </m:r>
                        </m:sup>
                      </m:sSup>
                    </m:oMath>
                  </a14:m>
                  <a:r>
                    <a:rPr lang="ko-KR" altLang="en-US" spc="-20" dirty="0" smtClean="0"/>
                    <a:t>인 </a:t>
                  </a:r>
                  <a:r>
                    <a:rPr lang="ko-KR" altLang="en-US" spc="-20" dirty="0"/>
                    <a:t>되는 여러 가지 직육면체를 </a:t>
                  </a:r>
                  <a:r>
                    <a:rPr lang="ko-KR" altLang="en-US" spc="-20" dirty="0" smtClean="0"/>
                    <a:t>찾아 표로 정리하고</a:t>
                  </a:r>
                  <a:r>
                    <a:rPr lang="en-US" altLang="ko-KR" spc="-20" dirty="0" smtClean="0"/>
                    <a:t>, </a:t>
                  </a:r>
                  <a:r>
                    <a:rPr lang="ko-KR" altLang="en-US" spc="-20" dirty="0" smtClean="0"/>
                    <a:t>각 </a:t>
                  </a:r>
                  <a:r>
                    <a:rPr lang="ko-KR" altLang="en-US" spc="-20" dirty="0"/>
                    <a:t>직육면체의 </a:t>
                  </a:r>
                  <a:r>
                    <a:rPr lang="ko-KR" altLang="en-US" dirty="0"/>
                    <a:t>겉넓이를 구해 </a:t>
                  </a:r>
                  <a:r>
                    <a:rPr lang="ko-KR" altLang="en-US" dirty="0" smtClean="0"/>
                    <a:t>봅시다</a:t>
                  </a:r>
                  <a:r>
                    <a:rPr lang="en-US" altLang="ko-KR" dirty="0" smtClean="0"/>
                    <a:t>. </a:t>
                  </a:r>
                  <a:endParaRPr lang="ko-KR" altLang="en-US" dirty="0"/>
                </a:p>
              </p:txBody>
            </p:sp>
          </mc:Choice>
          <mc:Fallback xmlns="">
            <p:sp>
              <p:nvSpPr>
                <p:cNvPr id="75" name="내용 개체 틀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1818" y="1401330"/>
                  <a:ext cx="7969105" cy="67279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612" t="-3636" b="-1090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6" name="그림 65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67" t="83383" r="45001" b="12399"/>
            <a:stretch/>
          </p:blipFill>
          <p:spPr>
            <a:xfrm>
              <a:off x="3478002" y="1701599"/>
              <a:ext cx="264726" cy="372527"/>
            </a:xfrm>
            <a:prstGeom prst="rect">
              <a:avLst/>
            </a:prstGeom>
          </p:spPr>
        </p:pic>
      </p:grpSp>
      <p:sp>
        <p:nvSpPr>
          <p:cNvPr id="78" name="TextBox 19"/>
          <p:cNvSpPr txBox="1">
            <a:spLocks noChangeArrowheads="1"/>
          </p:cNvSpPr>
          <p:nvPr/>
        </p:nvSpPr>
        <p:spPr bwMode="auto">
          <a:xfrm>
            <a:off x="1036839" y="2750271"/>
            <a:ext cx="6066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lang="ko-KR" altLang="en-US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예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)</a:t>
            </a:r>
            <a:endParaRPr lang="ko-KR" altLang="en-US" b="1" dirty="0">
              <a:solidFill>
                <a:srgbClr val="228A38"/>
              </a:solidFill>
              <a:latin typeface="나눔고딕"/>
              <a:ea typeface="나눔고딕"/>
              <a:sym typeface="Wingdings"/>
            </a:endParaRPr>
          </a:p>
        </p:txBody>
      </p:sp>
      <p:pic>
        <p:nvPicPr>
          <p:cNvPr id="79" name="그림 78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80133" y="38285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534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09401" y="1401330"/>
            <a:ext cx="8095871" cy="2553153"/>
            <a:chOff x="909401" y="1401330"/>
            <a:chExt cx="8095871" cy="2553153"/>
          </a:xfrm>
        </p:grpSpPr>
        <p:grpSp>
          <p:nvGrpSpPr>
            <p:cNvPr id="2" name="그룹 1"/>
            <p:cNvGrpSpPr/>
            <p:nvPr/>
          </p:nvGrpSpPr>
          <p:grpSpPr>
            <a:xfrm>
              <a:off x="909401" y="1401330"/>
              <a:ext cx="8095871" cy="672797"/>
              <a:chOff x="909401" y="1401330"/>
              <a:chExt cx="8095871" cy="672797"/>
            </a:xfrm>
          </p:grpSpPr>
          <p:grpSp>
            <p:nvGrpSpPr>
              <p:cNvPr id="11" name="그룹 10"/>
              <p:cNvGrpSpPr/>
              <p:nvPr/>
            </p:nvGrpSpPr>
            <p:grpSpPr>
              <a:xfrm>
                <a:off x="909401" y="1487335"/>
                <a:ext cx="217025" cy="217025"/>
                <a:chOff x="4520952" y="3717032"/>
                <a:chExt cx="217025" cy="217025"/>
              </a:xfrm>
            </p:grpSpPr>
            <p:grpSp>
              <p:nvGrpSpPr>
                <p:cNvPr id="12" name="그룹 11"/>
                <p:cNvGrpSpPr/>
                <p:nvPr/>
              </p:nvGrpSpPr>
              <p:grpSpPr>
                <a:xfrm>
                  <a:off x="4520952" y="3717032"/>
                  <a:ext cx="217025" cy="217025"/>
                  <a:chOff x="1496616" y="995289"/>
                  <a:chExt cx="216024" cy="216024"/>
                </a:xfrm>
              </p:grpSpPr>
              <p:sp>
                <p:nvSpPr>
                  <p:cNvPr id="14" name="모서리가 둥근 직사각형 13"/>
                  <p:cNvSpPr/>
                  <p:nvPr/>
                </p:nvSpPr>
                <p:spPr>
                  <a:xfrm>
                    <a:off x="1496616" y="995289"/>
                    <a:ext cx="216024" cy="216024"/>
                  </a:xfrm>
                  <a:prstGeom prst="roundRect">
                    <a:avLst>
                      <a:gd name="adj" fmla="val 28425"/>
                    </a:avLst>
                  </a:prstGeom>
                  <a:solidFill>
                    <a:srgbClr val="FFC85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7" name="모서리가 둥근 직사각형 5"/>
                  <p:cNvSpPr/>
                  <p:nvPr/>
                </p:nvSpPr>
                <p:spPr>
                  <a:xfrm>
                    <a:off x="1496616" y="1103301"/>
                    <a:ext cx="216024" cy="1080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024" h="108012">
                        <a:moveTo>
                          <a:pt x="0" y="0"/>
                        </a:moveTo>
                        <a:lnTo>
                          <a:pt x="216024" y="0"/>
                        </a:lnTo>
                        <a:lnTo>
                          <a:pt x="216024" y="46607"/>
                        </a:lnTo>
                        <a:cubicBezTo>
                          <a:pt x="216024" y="80520"/>
                          <a:pt x="188532" y="108012"/>
                          <a:pt x="154619" y="108012"/>
                        </a:cubicBezTo>
                        <a:lnTo>
                          <a:pt x="61405" y="108012"/>
                        </a:lnTo>
                        <a:cubicBezTo>
                          <a:pt x="27492" y="108012"/>
                          <a:pt x="0" y="80520"/>
                          <a:pt x="0" y="46607"/>
                        </a:cubicBezTo>
                        <a:close/>
                      </a:path>
                    </a:pathLst>
                  </a:custGeom>
                  <a:solidFill>
                    <a:srgbClr val="F5A2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13" name="모서리가 둥근 직사각형 12"/>
                <p:cNvSpPr/>
                <p:nvPr/>
              </p:nvSpPr>
              <p:spPr>
                <a:xfrm>
                  <a:off x="4589581" y="3784937"/>
                  <a:ext cx="81214" cy="81214"/>
                </a:xfrm>
                <a:prstGeom prst="roundRect">
                  <a:avLst>
                    <a:gd name="adj" fmla="val 26589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21" name="내용 개체 틀 3"/>
              <p:cNvSpPr txBox="1">
                <a:spLocks/>
              </p:cNvSpPr>
              <p:nvPr/>
            </p:nvSpPr>
            <p:spPr>
              <a:xfrm>
                <a:off x="1171819" y="1401330"/>
                <a:ext cx="7833453" cy="6727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ko-KR" altLang="en-US" dirty="0" err="1"/>
                  <a:t>모둠별로</a:t>
                </a:r>
                <a:r>
                  <a:rPr lang="ko-KR" altLang="en-US" dirty="0"/>
                  <a:t> </a:t>
                </a:r>
                <a:r>
                  <a:rPr lang="ko-KR" altLang="en-US" dirty="0" smtClean="0"/>
                  <a:t>모여 제품 </a:t>
                </a:r>
                <a:r>
                  <a:rPr lang="ko-KR" altLang="en-US" dirty="0"/>
                  <a:t>상자로 알맞은 직육면체 </a:t>
                </a:r>
                <a:r>
                  <a:rPr lang="en-US" altLang="ko-KR" dirty="0"/>
                  <a:t>3</a:t>
                </a:r>
                <a:r>
                  <a:rPr lang="ko-KR" altLang="en-US" dirty="0"/>
                  <a:t>개를 고르고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그 이유를 친구들과 </a:t>
                </a:r>
                <a:r>
                  <a:rPr lang="ko-KR" altLang="en-US" dirty="0" smtClean="0"/>
                  <a:t>말해 </a:t>
                </a:r>
                <a:r>
                  <a:rPr lang="ko-KR" altLang="en-US" dirty="0"/>
                  <a:t>봅시다</a:t>
                </a:r>
                <a:r>
                  <a:rPr lang="en-US" altLang="ko-KR" dirty="0" smtClean="0"/>
                  <a:t>.</a:t>
                </a:r>
                <a:endParaRPr lang="ko-KR" altLang="en-US" dirty="0"/>
              </a:p>
            </p:txBody>
          </p:sp>
        </p:grpSp>
        <p:sp>
          <p:nvSpPr>
            <p:cNvPr id="22" name="모서리가 둥근 직사각형 21"/>
            <p:cNvSpPr/>
            <p:nvPr/>
          </p:nvSpPr>
          <p:spPr bwMode="auto">
            <a:xfrm>
              <a:off x="909401" y="2074127"/>
              <a:ext cx="8089999" cy="1880356"/>
            </a:xfrm>
            <a:prstGeom prst="roundRect">
              <a:avLst>
                <a:gd name="adj" fmla="val 710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0" name="내용 개체 틀 5"/>
          <p:cNvSpPr txBox="1">
            <a:spLocks/>
          </p:cNvSpPr>
          <p:nvPr/>
        </p:nvSpPr>
        <p:spPr>
          <a:xfrm>
            <a:off x="848544" y="412069"/>
            <a:ext cx="4398862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직육면체를 </a:t>
            </a:r>
            <a:r>
              <a:rPr lang="en-US" altLang="ko-KR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 고르고</a:t>
            </a:r>
            <a:r>
              <a:rPr lang="en-US" altLang="ko-KR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디자인하기</a:t>
            </a:r>
            <a:endParaRPr lang="ko-KR" altLang="en-US" spc="-1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직사각형 42"/>
              <p:cNvSpPr>
                <a:spLocks noChangeArrowheads="1"/>
              </p:cNvSpPr>
              <p:nvPr/>
            </p:nvSpPr>
            <p:spPr bwMode="auto">
              <a:xfrm>
                <a:off x="929066" y="2107580"/>
                <a:ext cx="8070334" cy="1754326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ko-KR" altLang="en-US" b="1" spc="-3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우리 </a:t>
                </a:r>
                <a:r>
                  <a:rPr lang="ko-KR" altLang="en-US" b="1" spc="-30" dirty="0" err="1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모둠은</a:t>
                </a:r>
                <a:r>
                  <a:rPr lang="ko-KR" altLang="en-US" b="1" spc="-3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ko-KR" altLang="en-US" b="1" spc="-3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가로가 </a:t>
                </a:r>
                <a:r>
                  <a:rPr lang="en-US" altLang="ko-KR" b="1" spc="-3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6 cm</a:t>
                </a:r>
                <a:r>
                  <a:rPr lang="en-US" altLang="ko-KR" b="1" spc="-3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b="1" spc="-3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세로가 </a:t>
                </a:r>
                <a:r>
                  <a:rPr lang="en-US" altLang="ko-KR" b="1" spc="-3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6 cm</a:t>
                </a:r>
                <a:r>
                  <a:rPr lang="en-US" altLang="ko-KR" b="1" spc="-3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b="1" spc="-3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높이가</a:t>
                </a:r>
                <a:r>
                  <a:rPr lang="en-US" altLang="ko-KR" b="1" spc="-3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6 cm</a:t>
                </a:r>
                <a:r>
                  <a:rPr lang="en-US" altLang="ko-KR" b="1" spc="-3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b="1" spc="-3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겉넓이가 </a:t>
                </a:r>
                <a:r>
                  <a:rPr lang="en-US" altLang="ko-KR" b="1" spc="-3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216</a:t>
                </a:r>
                <a:r>
                  <a:rPr lang="en-US" altLang="ko-KR" spc="-30" dirty="0">
                    <a:solidFill>
                      <a:srgbClr val="228A38"/>
                    </a:solidFill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pc="-3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spc="-3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spc="-30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spc="-3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 </a:t>
                </a:r>
                <a:r>
                  <a:rPr lang="ko-KR" altLang="en-US" b="1" spc="-2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정육면체를 골랐습니다</a:t>
                </a:r>
                <a:r>
                  <a:rPr lang="en-US" altLang="ko-KR" b="1" spc="-2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r>
                  <a:rPr lang="ko-KR" altLang="en-US" b="1" spc="-2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그 이유는 겉넓이가 가장 작기 때문에 </a:t>
                </a:r>
                <a:r>
                  <a:rPr lang="ko-KR" altLang="en-US" b="1" spc="-2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비타민 </a:t>
                </a:r>
                <a:r>
                  <a:rPr lang="en-US" altLang="ko-KR" b="1" spc="-2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C </a:t>
                </a:r>
                <a:r>
                  <a:rPr lang="ko-KR" altLang="en-US" b="1" spc="-2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상자에 </a:t>
                </a:r>
                <a:r>
                  <a:rPr lang="ko-KR" altLang="en-US" b="1" spc="-2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쓰이는 종이를 </a:t>
                </a:r>
                <a:r>
                  <a:rPr lang="ko-KR" altLang="en-US" b="1" spc="-2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최대한 아낄 </a:t>
                </a:r>
                <a:r>
                  <a:rPr lang="ko-KR" altLang="en-US" b="1" spc="-2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수 </a:t>
                </a:r>
                <a:r>
                  <a:rPr lang="ko-KR" altLang="en-US" b="1" spc="-2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있습니다</a:t>
                </a:r>
                <a:r>
                  <a:rPr lang="en-US" altLang="ko-KR" b="1" spc="-2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</a:t>
                </a:r>
              </a:p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ko-KR" altLang="en-US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우리 </a:t>
                </a:r>
                <a:r>
                  <a:rPr lang="ko-KR" altLang="en-US" b="1" spc="-10" dirty="0" err="1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모둠은</a:t>
                </a:r>
                <a:r>
                  <a:rPr lang="ko-KR" altLang="en-US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가로가 </a:t>
                </a:r>
                <a:r>
                  <a:rPr lang="en-US" altLang="ko-KR" b="1" spc="-1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9 cm</a:t>
                </a:r>
                <a:r>
                  <a:rPr lang="en-US" altLang="ko-KR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세로가</a:t>
                </a:r>
                <a:r>
                  <a:rPr lang="en-US" altLang="ko-KR" b="1" spc="-1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6 cm</a:t>
                </a:r>
                <a:r>
                  <a:rPr lang="en-US" altLang="ko-KR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높이가</a:t>
                </a:r>
                <a:r>
                  <a:rPr lang="en-US" altLang="ko-KR" b="1" spc="-1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4 cm</a:t>
                </a:r>
                <a:r>
                  <a:rPr lang="en-US" altLang="ko-KR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겉넓이가 </a:t>
                </a:r>
                <a:r>
                  <a:rPr lang="en-US" altLang="ko-KR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228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pc="-1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spc="-1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spc="-10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인 </a:t>
                </a:r>
                <a:r>
                  <a:rPr lang="ko-KR" altLang="en-US" b="1" spc="-1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직육면체를 </a:t>
                </a:r>
                <a:r>
                  <a:rPr lang="ko-KR" altLang="en-US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골랐습니다</a:t>
                </a:r>
                <a:r>
                  <a:rPr lang="en-US" altLang="ko-KR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. </a:t>
                </a:r>
                <a:r>
                  <a:rPr lang="ko-KR" altLang="en-US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높이가 낮아야 상자를 여러 개 쌓기 편하기 때문에 정육면체보다 종이는 조금 더 사용해야 하지만 </a:t>
                </a:r>
                <a:r>
                  <a:rPr lang="en-US" altLang="ko-KR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228</a:t>
                </a:r>
                <a:r>
                  <a:rPr lang="ko-KR" altLang="en-US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pc="-1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sz="1600" b="1" spc="-1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𝐜𝐦</m:t>
                        </m:r>
                      </m:e>
                      <m:sup>
                        <m:r>
                          <a:rPr lang="en-US" altLang="ko-KR" sz="1600" b="1" i="1" spc="-10" dirty="0" smtClean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spc="-1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이</a:t>
                </a:r>
                <a:r>
                  <a:rPr lang="ko-KR" altLang="en-US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면 </a:t>
                </a:r>
                <a:r>
                  <a:rPr lang="ko-KR" altLang="en-US" b="1" spc="-1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알맞다고 </a:t>
                </a:r>
                <a:r>
                  <a:rPr lang="ko-KR" altLang="en-US" b="1" spc="-10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생각했습니다</a:t>
                </a:r>
                <a:r>
                  <a:rPr lang="en-US" altLang="ko-KR" b="1" spc="-10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b="1" spc="-10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27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066" y="2107580"/>
                <a:ext cx="8070334" cy="1754326"/>
              </a:xfrm>
              <a:prstGeom prst="rect">
                <a:avLst/>
              </a:prstGeom>
              <a:blipFill rotWithShape="1">
                <a:blip r:embed="rId3"/>
                <a:stretch>
                  <a:fillRect l="-453" t="-1736" r="-680" b="-451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595"/>
          <a:stretch/>
        </p:blipFill>
        <p:spPr>
          <a:xfrm>
            <a:off x="7711200" y="3600"/>
            <a:ext cx="2047163" cy="92340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8646044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8646044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5" action="ppaction://hlinksldjump"/>
          </p:cNvPr>
          <p:cNvSpPr/>
          <p:nvPr/>
        </p:nvSpPr>
        <p:spPr>
          <a:xfrm>
            <a:off x="8237614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8619633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7" action="ppaction://hlinksldjump"/>
          </p:cNvPr>
          <p:cNvSpPr/>
          <p:nvPr/>
        </p:nvSpPr>
        <p:spPr>
          <a:xfrm>
            <a:off x="9005272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8" action="ppaction://hlinksldjump"/>
          </p:cNvPr>
          <p:cNvSpPr/>
          <p:nvPr/>
        </p:nvSpPr>
        <p:spPr>
          <a:xfrm>
            <a:off x="7860138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hlinkClick r:id="rId9" action="ppaction://hlinksldjump"/>
          </p:cNvPr>
          <p:cNvSpPr/>
          <p:nvPr/>
        </p:nvSpPr>
        <p:spPr>
          <a:xfrm>
            <a:off x="9383389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13118" y="28274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88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t="53343" r="2410" b="3298"/>
          <a:stretch/>
        </p:blipFill>
        <p:spPr>
          <a:xfrm>
            <a:off x="0" y="1070218"/>
            <a:ext cx="9905999" cy="5787782"/>
          </a:xfrm>
          <a:prstGeom prst="rect">
            <a:avLst/>
          </a:prstGeom>
        </p:spPr>
      </p:pic>
      <p:pic>
        <p:nvPicPr>
          <p:cNvPr id="48" name="그림 4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50" name="그림 4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18" name="그림 17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2"/>
          <a:stretch/>
        </p:blipFill>
        <p:spPr>
          <a:xfrm>
            <a:off x="7707600" y="3600"/>
            <a:ext cx="2043619" cy="923407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09401" y="1412481"/>
            <a:ext cx="8209220" cy="497049"/>
            <a:chOff x="909401" y="1412481"/>
            <a:chExt cx="8209220" cy="497049"/>
          </a:xfrm>
        </p:grpSpPr>
        <p:grpSp>
          <p:nvGrpSpPr>
            <p:cNvPr id="10" name="그룹 9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11" name="그룹 1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3" name="모서리가 둥근 직사각형 1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모서리가 둥근 직사각형 11"/>
              <p:cNvSpPr/>
              <p:nvPr/>
            </p:nvSpPr>
            <p:spPr>
              <a:xfrm>
                <a:off x="4589581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5" name="내용 개체 틀 3"/>
            <p:cNvSpPr txBox="1">
              <a:spLocks/>
            </p:cNvSpPr>
            <p:nvPr/>
          </p:nvSpPr>
          <p:spPr>
            <a:xfrm>
              <a:off x="1149517" y="1412481"/>
              <a:ext cx="7969104" cy="49704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/>
                <a:t>모둠별로</a:t>
              </a:r>
              <a:r>
                <a:rPr lang="ko-KR" altLang="en-US" dirty="0"/>
                <a:t> 고른 직육면체 중 하나를 골라 상자의 전개도를 만들고 꾸며 </a:t>
              </a:r>
              <a:r>
                <a:rPr lang="ko-KR" altLang="en-US" dirty="0" smtClean="0"/>
                <a:t>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8646044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8646044" y="476672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>
            <a:hlinkClick r:id="rId5" action="ppaction://hlinksldjump"/>
          </p:cNvPr>
          <p:cNvSpPr/>
          <p:nvPr/>
        </p:nvSpPr>
        <p:spPr>
          <a:xfrm>
            <a:off x="8237614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8619633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9005272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7860138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9383389" y="458820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내용 개체 틀 5"/>
          <p:cNvSpPr txBox="1">
            <a:spLocks/>
          </p:cNvSpPr>
          <p:nvPr/>
        </p:nvSpPr>
        <p:spPr>
          <a:xfrm>
            <a:off x="848544" y="412069"/>
            <a:ext cx="4398862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직육면체를 </a:t>
            </a:r>
            <a:r>
              <a:rPr lang="en-US" altLang="ko-KR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 고르고</a:t>
            </a:r>
            <a:r>
              <a:rPr lang="en-US" altLang="ko-KR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디자인하기</a:t>
            </a:r>
            <a:endParaRPr lang="ko-KR" altLang="en-US" spc="-1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5" t="35486" r="14992" b="62222"/>
          <a:stretch/>
        </p:blipFill>
        <p:spPr>
          <a:xfrm>
            <a:off x="2665998" y="1809469"/>
            <a:ext cx="1020189" cy="406634"/>
          </a:xfrm>
          <a:prstGeom prst="rect">
            <a:avLst/>
          </a:prstGeom>
        </p:spPr>
      </p:pic>
      <p:sp>
        <p:nvSpPr>
          <p:cNvPr id="34" name="내용 개체 틀 3"/>
          <p:cNvSpPr txBox="1">
            <a:spLocks/>
          </p:cNvSpPr>
          <p:nvPr/>
        </p:nvSpPr>
        <p:spPr>
          <a:xfrm>
            <a:off x="3612709" y="1824567"/>
            <a:ext cx="5574668" cy="49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A3 </a:t>
            </a:r>
            <a:r>
              <a:rPr lang="ko-KR" altLang="en-US" dirty="0"/>
              <a:t>용지</a:t>
            </a:r>
            <a:r>
              <a:rPr lang="en-US" altLang="ko-KR" dirty="0"/>
              <a:t>, </a:t>
            </a:r>
            <a:r>
              <a:rPr lang="ko-KR" altLang="en-US" dirty="0"/>
              <a:t>자</a:t>
            </a:r>
            <a:r>
              <a:rPr lang="en-US" altLang="ko-KR" dirty="0"/>
              <a:t>, </a:t>
            </a:r>
            <a:r>
              <a:rPr lang="ko-KR" altLang="en-US" dirty="0"/>
              <a:t>연필</a:t>
            </a:r>
            <a:r>
              <a:rPr lang="en-US" altLang="ko-KR" dirty="0"/>
              <a:t>, </a:t>
            </a:r>
            <a:r>
              <a:rPr lang="ko-KR" altLang="en-US" dirty="0"/>
              <a:t>색연필</a:t>
            </a:r>
            <a:r>
              <a:rPr lang="en-US" altLang="ko-KR" dirty="0"/>
              <a:t>, </a:t>
            </a:r>
            <a:r>
              <a:rPr lang="ko-KR" altLang="en-US" dirty="0"/>
              <a:t>사인펜</a:t>
            </a:r>
            <a:r>
              <a:rPr lang="en-US" altLang="ko-KR" dirty="0"/>
              <a:t>, </a:t>
            </a:r>
            <a:r>
              <a:rPr lang="ko-KR" altLang="en-US" dirty="0"/>
              <a:t>가위</a:t>
            </a:r>
            <a:r>
              <a:rPr lang="en-US" altLang="ko-KR" dirty="0"/>
              <a:t>, </a:t>
            </a:r>
            <a:r>
              <a:rPr lang="ko-KR" altLang="en-US" dirty="0"/>
              <a:t>접착테이프 등</a:t>
            </a:r>
          </a:p>
        </p:txBody>
      </p:sp>
    </p:spTree>
    <p:extLst>
      <p:ext uri="{BB962C8B-B14F-4D97-AF65-F5344CB8AC3E}">
        <p14:creationId xmlns:p14="http://schemas.microsoft.com/office/powerpoint/2010/main" val="281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29349" y="3072377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수학으로 세상 보기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2036" y="467380"/>
            <a:ext cx="92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2151083" y="2828835"/>
            <a:ext cx="135732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학년</a:t>
            </a:r>
            <a:endParaRPr lang="en-US" altLang="ko-KR" sz="3600" dirty="0" smtClean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36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36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학기</a:t>
            </a:r>
            <a:endParaRPr lang="ko-KR" altLang="en-US" sz="36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사용자 지정 2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2711</TotalTime>
  <Words>295</Words>
  <Application>Microsoft Office PowerPoint</Application>
  <PresentationFormat>A4 용지(210x297mm)</PresentationFormat>
  <Paragraphs>52</Paragraphs>
  <Slides>8</Slides>
  <Notes>1</Notes>
  <HiddenSlides>1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  <vt:variant>
        <vt:lpstr>재구성한 쇼</vt:lpstr>
      </vt:variant>
      <vt:variant>
        <vt:i4>2</vt:i4>
      </vt:variant>
    </vt:vector>
  </HeadingPairs>
  <TitlesOfParts>
    <vt:vector size="12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곽수진</cp:lastModifiedBy>
  <cp:revision>175</cp:revision>
  <cp:lastPrinted>2017-09-25T02:44:09Z</cp:lastPrinted>
  <dcterms:created xsi:type="dcterms:W3CDTF">2017-09-24T23:31:15Z</dcterms:created>
  <dcterms:modified xsi:type="dcterms:W3CDTF">2019-01-03T02:50:42Z</dcterms:modified>
</cp:coreProperties>
</file>