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5"/>
  </p:notesMasterIdLst>
  <p:sldIdLst>
    <p:sldId id="258" r:id="rId3"/>
    <p:sldId id="261" r:id="rId4"/>
    <p:sldId id="266" r:id="rId5"/>
    <p:sldId id="267" r:id="rId6"/>
    <p:sldId id="268" r:id="rId7"/>
    <p:sldId id="269" r:id="rId8"/>
    <p:sldId id="270" r:id="rId9"/>
    <p:sldId id="275" r:id="rId10"/>
    <p:sldId id="271" r:id="rId11"/>
    <p:sldId id="274" r:id="rId12"/>
    <p:sldId id="276" r:id="rId13"/>
    <p:sldId id="263" r:id="rId14"/>
  </p:sldIdLst>
  <p:sldSz cx="9906000" cy="6858000" type="A4"/>
  <p:notesSz cx="6858000" cy="9144000"/>
  <p:custShowLst>
    <p:custShow name="재구성한 쇼 1" id="0">
      <p:sldLst>
        <p:sld r:id="rId9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A35"/>
    <a:srgbClr val="FF00FF"/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1980" y="-474"/>
      </p:cViewPr>
      <p:guideLst>
        <p:guide orient="horz" pos="537"/>
        <p:guide orient="horz" pos="3861"/>
        <p:guide orient="horz" pos="913"/>
        <p:guide pos="6058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-1878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803906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r>
              <a:rPr lang="en-US" altLang="ko-KR" sz="1400" b="1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56456" y="-27384"/>
            <a:ext cx="5116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40531" y="10179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endParaRPr lang="en-US" altLang="ko-KR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1" name="내용 개체 틀 2"/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3" name="직사각형 12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openxmlformats.org/officeDocument/2006/relationships/image" Target="../media/image42.pn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43.png"/><Relationship Id="rId9" Type="http://schemas.openxmlformats.org/officeDocument/2006/relationships/slide" Target="slide6.xml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42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430.png"/><Relationship Id="rId15" Type="http://schemas.openxmlformats.org/officeDocument/2006/relationships/image" Target="../media/image44.png"/><Relationship Id="rId10" Type="http://schemas.openxmlformats.org/officeDocument/2006/relationships/slide" Target="slide6.xml"/><Relationship Id="rId4" Type="http://schemas.openxmlformats.org/officeDocument/2006/relationships/image" Target="../media/image43.png"/><Relationship Id="rId9" Type="http://schemas.openxmlformats.org/officeDocument/2006/relationships/slide" Target="slide5.xml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slide" Target="slide6.xml"/><Relationship Id="rId2" Type="http://schemas.openxmlformats.org/officeDocument/2006/relationships/image" Target="../media/image4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8.png"/><Relationship Id="rId15" Type="http://schemas.openxmlformats.org/officeDocument/2006/relationships/slide" Target="slide9.xml"/><Relationship Id="rId10" Type="http://schemas.openxmlformats.org/officeDocument/2006/relationships/slide" Target="slide4.xml"/><Relationship Id="rId4" Type="http://schemas.openxmlformats.org/officeDocument/2006/relationships/image" Target="../media/image70.png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3.xml"/><Relationship Id="rId18" Type="http://schemas.openxmlformats.org/officeDocument/2006/relationships/slide" Target="slide8.xml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17" Type="http://schemas.openxmlformats.org/officeDocument/2006/relationships/slide" Target="slide1.xml"/><Relationship Id="rId2" Type="http://schemas.openxmlformats.org/officeDocument/2006/relationships/image" Target="../media/image4.png"/><Relationship Id="rId16" Type="http://schemas.openxmlformats.org/officeDocument/2006/relationships/slide" Target="slide6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slide" Target="slide5.xml"/><Relationship Id="rId10" Type="http://schemas.openxmlformats.org/officeDocument/2006/relationships/image" Target="../media/image17.png"/><Relationship Id="rId19" Type="http://schemas.openxmlformats.org/officeDocument/2006/relationships/slide" Target="slide9.xml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3.xml"/><Relationship Id="rId1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slide" Target="slide2.xml"/><Relationship Id="rId17" Type="http://schemas.openxmlformats.org/officeDocument/2006/relationships/slide" Target="slide1.xml"/><Relationship Id="rId2" Type="http://schemas.openxmlformats.org/officeDocument/2006/relationships/image" Target="../media/image19.png"/><Relationship Id="rId16" Type="http://schemas.openxmlformats.org/officeDocument/2006/relationships/slide" Target="slide6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slide" Target="slide5.xml"/><Relationship Id="rId10" Type="http://schemas.openxmlformats.org/officeDocument/2006/relationships/image" Target="../media/image6.png"/><Relationship Id="rId19" Type="http://schemas.openxmlformats.org/officeDocument/2006/relationships/slide" Target="slide9.xml"/><Relationship Id="rId4" Type="http://schemas.openxmlformats.org/officeDocument/2006/relationships/image" Target="../media/image190.png"/><Relationship Id="rId9" Type="http://schemas.openxmlformats.org/officeDocument/2006/relationships/image" Target="../media/image24.png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27.png"/><Relationship Id="rId10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openxmlformats.org/officeDocument/2006/relationships/slide" Target="slide5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270.png"/><Relationship Id="rId7" Type="http://schemas.openxmlformats.org/officeDocument/2006/relationships/image" Target="../media/image30.png"/><Relationship Id="rId12" Type="http://schemas.openxmlformats.org/officeDocument/2006/relationships/slide" Target="slide6.xml"/><Relationship Id="rId2" Type="http://schemas.openxmlformats.org/officeDocument/2006/relationships/image" Target="../media/image4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slide" Target="slide9.xml"/><Relationship Id="rId10" Type="http://schemas.openxmlformats.org/officeDocument/2006/relationships/slide" Target="slide4.xml"/><Relationship Id="rId4" Type="http://schemas.openxmlformats.org/officeDocument/2006/relationships/image" Target="../media/image28.png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42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44.png"/><Relationship Id="rId10" Type="http://schemas.openxmlformats.org/officeDocument/2006/relationships/slide" Target="slide6.xml"/><Relationship Id="rId4" Type="http://schemas.openxmlformats.org/officeDocument/2006/relationships/image" Target="../media/image43.pn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3043118"/>
            <a:ext cx="492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244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고딕 ExtraBold" pitchFamily="50" charset="-127"/>
                <a:ea typeface="나눔고딕 ExtraBold" pitchFamily="50" charset="-127"/>
              </a:rPr>
              <a:t>직육면체의 </a:t>
            </a:r>
            <a:r>
              <a:rPr lang="ko-KR" altLang="en-US" sz="2400" b="1" dirty="0">
                <a:latin typeface="나눔고딕 ExtraBold" pitchFamily="50" charset="-127"/>
                <a:ea typeface="나눔고딕 ExtraBold" pitchFamily="50" charset="-127"/>
              </a:rPr>
              <a:t>부피와 겉넓이</a:t>
            </a:r>
            <a:endParaRPr lang="ko-KR" altLang="en-US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132~135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6563874" y="8620"/>
            <a:ext cx="4061460" cy="923407"/>
            <a:chOff x="6563874" y="8620"/>
            <a:chExt cx="4061460" cy="923407"/>
          </a:xfrm>
        </p:grpSpPr>
        <p:pic>
          <p:nvPicPr>
            <p:cNvPr id="11" name="그림 10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874" y="8620"/>
              <a:ext cx="4061460" cy="923407"/>
            </a:xfrm>
            <a:prstGeom prst="rect">
              <a:avLst/>
            </a:prstGeom>
          </p:spPr>
        </p:pic>
        <p:pic>
          <p:nvPicPr>
            <p:cNvPr id="12" name="그림 1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72" r="12616"/>
            <a:stretch/>
          </p:blipFill>
          <p:spPr>
            <a:xfrm>
              <a:off x="9371014" y="8620"/>
              <a:ext cx="361950" cy="923407"/>
            </a:xfrm>
            <a:prstGeom prst="rect">
              <a:avLst/>
            </a:prstGeom>
          </p:spPr>
        </p:pic>
      </p:grp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7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0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1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2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3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9" name="내용 개체 틀 5"/>
          <p:cNvSpPr txBox="1">
            <a:spLocks/>
          </p:cNvSpPr>
          <p:nvPr/>
        </p:nvSpPr>
        <p:spPr>
          <a:xfrm>
            <a:off x="694689" y="476672"/>
            <a:ext cx="4791711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직육면체의 겉넓이를 구하는 방법을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식으로 나타내기</a:t>
            </a:r>
          </a:p>
        </p:txBody>
      </p:sp>
      <p:grpSp>
        <p:nvGrpSpPr>
          <p:cNvPr id="42" name="그룹 41"/>
          <p:cNvGrpSpPr/>
          <p:nvPr/>
        </p:nvGrpSpPr>
        <p:grpSpPr>
          <a:xfrm>
            <a:off x="6563874" y="14968"/>
            <a:ext cx="3680477" cy="923408"/>
            <a:chOff x="6563874" y="14968"/>
            <a:chExt cx="3680477" cy="923408"/>
          </a:xfrm>
        </p:grpSpPr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64"/>
            <a:stretch/>
          </p:blipFill>
          <p:spPr>
            <a:xfrm>
              <a:off x="6563874" y="14968"/>
              <a:ext cx="513201" cy="923407"/>
            </a:xfrm>
            <a:prstGeom prst="rect">
              <a:avLst/>
            </a:prstGeom>
          </p:spPr>
        </p:pic>
        <p:pic>
          <p:nvPicPr>
            <p:cNvPr id="44" name="그림 4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6"/>
            <a:stretch/>
          </p:blipFill>
          <p:spPr>
            <a:xfrm>
              <a:off x="7077075" y="14969"/>
              <a:ext cx="3167276" cy="923407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977062" y="1449718"/>
            <a:ext cx="6784250" cy="417992"/>
            <a:chOff x="977062" y="1449718"/>
            <a:chExt cx="6784250" cy="417992"/>
          </a:xfrm>
        </p:grpSpPr>
        <p:sp>
          <p:nvSpPr>
            <p:cNvPr id="14" name="내용 개체 틀 3"/>
            <p:cNvSpPr txBox="1">
              <a:spLocks/>
            </p:cNvSpPr>
            <p:nvPr/>
          </p:nvSpPr>
          <p:spPr>
            <a:xfrm>
              <a:off x="1127215" y="1449718"/>
              <a:ext cx="663409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식을 잘못 쓴 친구를 </a:t>
              </a:r>
              <a:r>
                <a:rPr lang="ko-KR" altLang="en-US" dirty="0"/>
                <a:t>모두 찾고</a:t>
              </a:r>
              <a:r>
                <a:rPr lang="en-US" altLang="ko-KR" dirty="0"/>
                <a:t>, </a:t>
              </a:r>
              <a:r>
                <a:rPr lang="ko-KR" altLang="en-US" dirty="0" smtClean="0"/>
                <a:t>잘못 쓴 </a:t>
              </a:r>
              <a:r>
                <a:rPr lang="ko-KR" altLang="en-US" dirty="0"/>
                <a:t>이유를 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977062" y="157750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모서리가 둥근 직사각형 15"/>
          <p:cNvSpPr/>
          <p:nvPr/>
        </p:nvSpPr>
        <p:spPr bwMode="auto">
          <a:xfrm>
            <a:off x="909401" y="4691455"/>
            <a:ext cx="8089999" cy="1285598"/>
          </a:xfrm>
          <a:prstGeom prst="roundRect">
            <a:avLst>
              <a:gd name="adj" fmla="val 984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42"/>
          <p:cNvSpPr>
            <a:spLocks noChangeArrowheads="1"/>
          </p:cNvSpPr>
          <p:nvPr/>
        </p:nvSpPr>
        <p:spPr bwMode="auto">
          <a:xfrm>
            <a:off x="909400" y="4743271"/>
            <a:ext cx="8004039" cy="120032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지혜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r>
              <a:rPr lang="ko-KR" altLang="en-US" b="1" dirty="0" smtClean="0">
                <a:solidFill>
                  <a:srgbClr val="228A38"/>
                </a:solidFill>
                <a:latin typeface="나눔고딕"/>
                <a:ea typeface="나눔고딕"/>
                <a:sym typeface="Wingdings"/>
              </a:rPr>
              <a:t> 합동인 면이 </a:t>
            </a:r>
            <a:r>
              <a:rPr lang="en-US" altLang="ko-KR" b="1" dirty="0" smtClean="0">
                <a:solidFill>
                  <a:srgbClr val="228A38"/>
                </a:solidFill>
                <a:latin typeface="나눔고딕"/>
                <a:ea typeface="나눔고딕"/>
                <a:sym typeface="Wingdings"/>
              </a:rPr>
              <a:t>3</a:t>
            </a:r>
            <a:r>
              <a:rPr lang="ko-KR" altLang="en-US" b="1" dirty="0" smtClean="0">
                <a:solidFill>
                  <a:srgbClr val="228A38"/>
                </a:solidFill>
                <a:latin typeface="나눔고딕"/>
                <a:ea typeface="나눔고딕"/>
                <a:sym typeface="Wingdings"/>
              </a:rPr>
              <a:t>쌍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 면의 넓이를 구한 뒤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배를 해야 하는데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배를 하지 않았습니다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준기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 밑면의 넓이를 구해서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배를 해야 하는데 한 밑면의 넓이만 구했습니다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또 옆면의 가로를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잘못 구해 옆면의 넓이도 잘못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구했습니다</a:t>
            </a:r>
            <a:r>
              <a:rPr lang="en-US" altLang="ko-KR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b="1" dirty="0" smtClean="0">
              <a:solidFill>
                <a:srgbClr val="228A3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>
            <a:hlinkClick r:id="rId5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6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1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2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6709" y="51346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t="35340" r="12028" b="37830"/>
          <a:stretch/>
        </p:blipFill>
        <p:spPr>
          <a:xfrm>
            <a:off x="1888829" y="1795606"/>
            <a:ext cx="5991387" cy="28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9" name="내용 개체 틀 5"/>
          <p:cNvSpPr txBox="1">
            <a:spLocks/>
          </p:cNvSpPr>
          <p:nvPr/>
        </p:nvSpPr>
        <p:spPr>
          <a:xfrm>
            <a:off x="694689" y="476672"/>
            <a:ext cx="4791711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직육면체의 겉넓이를 구하는 방법을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식으로 나타내기</a:t>
            </a:r>
          </a:p>
        </p:txBody>
      </p:sp>
      <p:grpSp>
        <p:nvGrpSpPr>
          <p:cNvPr id="42" name="그룹 41"/>
          <p:cNvGrpSpPr/>
          <p:nvPr/>
        </p:nvGrpSpPr>
        <p:grpSpPr>
          <a:xfrm>
            <a:off x="6563874" y="14968"/>
            <a:ext cx="3680477" cy="923408"/>
            <a:chOff x="6563874" y="14968"/>
            <a:chExt cx="3680477" cy="923408"/>
          </a:xfrm>
        </p:grpSpPr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64"/>
            <a:stretch/>
          </p:blipFill>
          <p:spPr>
            <a:xfrm>
              <a:off x="6563874" y="14968"/>
              <a:ext cx="513201" cy="923407"/>
            </a:xfrm>
            <a:prstGeom prst="rect">
              <a:avLst/>
            </a:prstGeom>
          </p:spPr>
        </p:pic>
        <p:pic>
          <p:nvPicPr>
            <p:cNvPr id="44" name="그림 4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6"/>
            <a:stretch/>
          </p:blipFill>
          <p:spPr>
            <a:xfrm>
              <a:off x="7077075" y="14969"/>
              <a:ext cx="3167276" cy="923407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909401" y="4663188"/>
            <a:ext cx="8089999" cy="1143525"/>
            <a:chOff x="909401" y="3434233"/>
            <a:chExt cx="8089999" cy="1143525"/>
          </a:xfrm>
        </p:grpSpPr>
        <p:sp>
          <p:nvSpPr>
            <p:cNvPr id="21" name="모서리가 둥근 직사각형 20"/>
            <p:cNvSpPr/>
            <p:nvPr/>
          </p:nvSpPr>
          <p:spPr bwMode="auto">
            <a:xfrm>
              <a:off x="909401" y="3852654"/>
              <a:ext cx="8089999" cy="725104"/>
            </a:xfrm>
            <a:prstGeom prst="roundRect">
              <a:avLst>
                <a:gd name="adj" fmla="val 984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1127215" y="3434233"/>
              <a:ext cx="663409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잘못 쓴 식을 바르게 </a:t>
              </a:r>
              <a:r>
                <a:rPr lang="ko-KR" altLang="en-US" dirty="0" smtClean="0"/>
                <a:t>고치고</a:t>
              </a:r>
              <a:r>
                <a:rPr lang="en-US" altLang="ko-KR" dirty="0" smtClean="0"/>
                <a:t>,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직육면체의 겉넓이를 구해 </a:t>
              </a:r>
              <a:r>
                <a:rPr lang="ko-KR" altLang="en-US" dirty="0" smtClean="0"/>
                <a:t>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77062" y="356201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42"/>
              <p:cNvSpPr>
                <a:spLocks noChangeArrowheads="1"/>
              </p:cNvSpPr>
              <p:nvPr/>
            </p:nvSpPr>
            <p:spPr bwMode="auto">
              <a:xfrm>
                <a:off x="909400" y="5126212"/>
                <a:ext cx="8004039" cy="65877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지혜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: 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(12×8+12×7+8×7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)×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2= 472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</a:p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준기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: 12×8×2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+(12+8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)×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2×7=472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  <a:endPara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30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9400" y="5126212"/>
                <a:ext cx="8004039" cy="658770"/>
              </a:xfrm>
              <a:prstGeom prst="rect">
                <a:avLst/>
              </a:prstGeom>
              <a:blipFill rotWithShape="1">
                <a:blip r:embed="rId5"/>
                <a:stretch>
                  <a:fillRect l="-457" t="-4630" b="-1203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직사각형 30">
            <a:hlinkClick r:id="rId6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7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1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2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3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6709" y="52354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t="35340" r="12028" b="37830"/>
          <a:stretch/>
        </p:blipFill>
        <p:spPr>
          <a:xfrm>
            <a:off x="1888829" y="1610544"/>
            <a:ext cx="5991387" cy="28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29349" y="3043118"/>
            <a:ext cx="499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mtClean="0">
                <a:latin typeface="나눔고딕 ExtraBold" pitchFamily="50" charset="-127"/>
                <a:ea typeface="나눔고딕 ExtraBold" pitchFamily="50" charset="-127"/>
              </a:rPr>
              <a:t>탐구 수</a:t>
            </a:r>
            <a:r>
              <a:rPr lang="ko-KR" altLang="en-US" sz="3600" b="1">
                <a:latin typeface="나눔고딕 ExtraBold" pitchFamily="50" charset="-127"/>
                <a:ea typeface="나눔고딕 ExtraBold" pitchFamily="50" charset="-127"/>
              </a:rPr>
              <a:t>학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4496" y="467380"/>
            <a:ext cx="79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424608" y="2636912"/>
            <a:ext cx="2142240" cy="1323439"/>
            <a:chOff x="1424608" y="2636912"/>
            <a:chExt cx="2142240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1424608" y="2636912"/>
              <a:ext cx="1440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10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내용 개체 틀 5"/>
              <p:cNvSpPr txBox="1">
                <a:spLocks/>
              </p:cNvSpPr>
              <p:nvPr/>
            </p:nvSpPr>
            <p:spPr>
              <a:xfrm>
                <a:off x="694689" y="476672"/>
                <a:ext cx="4766472" cy="568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300" kern="1200">
                    <a:solidFill>
                      <a:srgbClr val="3C4BA0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200" b="1" dirty="0" smtClean="0">
                    <a:solidFill>
                      <a:srgbClr val="695A35"/>
                    </a:solidFill>
                  </a:rPr>
                  <a:t>1</a:t>
                </a:r>
                <a:r>
                  <a:rPr lang="en-US" altLang="ko-KR" sz="2000" dirty="0">
                    <a:solidFill>
                      <a:srgbClr val="695A35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dirty="0">
                            <a:solidFill>
                              <a:srgbClr val="695A35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000" b="1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altLang="ko-KR" sz="2000" b="1" i="1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sz="2200" b="1" dirty="0">
                    <a:solidFill>
                      <a:srgbClr val="695A35"/>
                    </a:solidFill>
                  </a:rPr>
                  <a:t>와 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1</a:t>
                </a:r>
                <a:r>
                  <a:rPr lang="en-US" altLang="ko-KR" sz="2000" dirty="0">
                    <a:solidFill>
                      <a:srgbClr val="695A35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dirty="0">
                            <a:solidFill>
                              <a:srgbClr val="695A35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000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altLang="ko-KR" sz="2000" i="1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sz="2200" b="1" dirty="0" smtClean="0">
                    <a:solidFill>
                      <a:srgbClr val="695A35"/>
                    </a:solidFill>
                  </a:rPr>
                  <a:t>를 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알고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, 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관계 이해하기</a:t>
                </a:r>
              </a:p>
            </p:txBody>
          </p:sp>
        </mc:Choice>
        <mc:Fallback xmlns="">
          <p:sp>
            <p:nvSpPr>
              <p:cNvPr id="35" name="내용 개체 틀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89" y="476672"/>
                <a:ext cx="4766472" cy="568659"/>
              </a:xfrm>
              <a:prstGeom prst="rect">
                <a:avLst/>
              </a:prstGeom>
              <a:blipFill rotWithShape="1">
                <a:blip r:embed="rId3"/>
                <a:stretch>
                  <a:fillRect t="-64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028904" y="2260506"/>
            <a:ext cx="46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○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390013"/>
            <a:ext cx="8089999" cy="432049"/>
            <a:chOff x="909401" y="1390013"/>
            <a:chExt cx="8089999" cy="432049"/>
          </a:xfrm>
        </p:grpSpPr>
        <p:sp>
          <p:nvSpPr>
            <p:cNvPr id="19" name="내용 개체 틀 3"/>
            <p:cNvSpPr txBox="1">
              <a:spLocks/>
            </p:cNvSpPr>
            <p:nvPr/>
          </p:nvSpPr>
          <p:spPr>
            <a:xfrm>
              <a:off x="1210589" y="1390013"/>
              <a:ext cx="7788811" cy="43204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ko-KR" altLang="en-US" sz="1800" dirty="0" smtClean="0"/>
                <a:t>문장을 보고</a:t>
              </a:r>
              <a:r>
                <a:rPr lang="en-US" altLang="ko-KR" sz="1800" dirty="0" smtClean="0"/>
                <a:t> </a:t>
              </a:r>
              <a:r>
                <a:rPr lang="ko-KR" altLang="en-US" sz="1800" dirty="0" smtClean="0"/>
                <a:t>맞으면 </a:t>
              </a:r>
              <a:r>
                <a:rPr lang="ko-KR" altLang="en-US" sz="1800" dirty="0" smtClean="0">
                  <a:solidFill>
                    <a:srgbClr val="FF00FF"/>
                  </a:solidFill>
                </a:rPr>
                <a:t>○</a:t>
              </a:r>
              <a:r>
                <a:rPr lang="ko-KR" altLang="en-US" sz="1800" dirty="0" smtClean="0"/>
                <a:t>표</a:t>
              </a:r>
              <a:r>
                <a:rPr lang="en-US" altLang="ko-KR" sz="1800" dirty="0" smtClean="0"/>
                <a:t>,</a:t>
              </a:r>
              <a:r>
                <a:rPr lang="ko-KR" altLang="en-US" sz="1800" dirty="0" smtClean="0"/>
                <a:t> 틀리면 </a:t>
              </a:r>
              <a:r>
                <a:rPr lang="en-US" altLang="ko-KR" sz="1800" spc="-150" dirty="0">
                  <a:solidFill>
                    <a:srgbClr val="FF00FF"/>
                  </a:solidFill>
                </a:rPr>
                <a:t>×</a:t>
              </a:r>
              <a:r>
                <a:rPr lang="en-US" altLang="ko-KR" sz="1800" spc="-150" dirty="0">
                  <a:solidFill>
                    <a:srgbClr val="208235"/>
                  </a:solidFill>
                </a:rPr>
                <a:t> </a:t>
              </a:r>
              <a:r>
                <a:rPr lang="ko-KR" altLang="en-US" sz="1800" dirty="0" smtClean="0"/>
                <a:t>표 하고</a:t>
              </a:r>
              <a:r>
                <a:rPr lang="en-US" altLang="ko-KR" sz="1800" dirty="0" smtClean="0"/>
                <a:t>, </a:t>
              </a:r>
              <a:r>
                <a:rPr lang="ko-KR" altLang="en-US" sz="1800" dirty="0" smtClean="0"/>
                <a:t>틀린 부분을 바르게 고쳐 보세요</a:t>
              </a:r>
              <a:r>
                <a:rPr lang="en-US" altLang="ko-KR" sz="1800" dirty="0" smtClean="0"/>
                <a:t>.</a:t>
              </a:r>
              <a:endParaRPr lang="ko-KR" altLang="en-US" sz="1800" dirty="0"/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909401" y="1473686"/>
              <a:ext cx="217025" cy="217027"/>
              <a:chOff x="4520952" y="3703383"/>
              <a:chExt cx="217025" cy="217027"/>
            </a:xfrm>
          </p:grpSpPr>
          <p:grpSp>
            <p:nvGrpSpPr>
              <p:cNvPr id="34" name="그룹 33"/>
              <p:cNvGrpSpPr/>
              <p:nvPr/>
            </p:nvGrpSpPr>
            <p:grpSpPr>
              <a:xfrm>
                <a:off x="4520952" y="3703383"/>
                <a:ext cx="217025" cy="217027"/>
                <a:chOff x="1496616" y="981703"/>
                <a:chExt cx="216024" cy="216026"/>
              </a:xfrm>
            </p:grpSpPr>
            <p:sp>
              <p:nvSpPr>
                <p:cNvPr id="46" name="모서리가 둥근 직사각형 45"/>
                <p:cNvSpPr/>
                <p:nvPr/>
              </p:nvSpPr>
              <p:spPr>
                <a:xfrm>
                  <a:off x="1496616" y="981703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모서리가 둥근 직사각형 5"/>
                <p:cNvSpPr/>
                <p:nvPr/>
              </p:nvSpPr>
              <p:spPr>
                <a:xfrm>
                  <a:off x="1496616" y="1089717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0" name="모서리가 둥근 직사각형 39"/>
              <p:cNvSpPr/>
              <p:nvPr/>
            </p:nvSpPr>
            <p:spPr>
              <a:xfrm>
                <a:off x="4589581" y="3771289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970258" y="1884636"/>
            <a:ext cx="8001482" cy="780683"/>
            <a:chOff x="970258" y="1884636"/>
            <a:chExt cx="8001482" cy="7806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내용 개체 틀 3"/>
                <p:cNvSpPr txBox="1">
                  <a:spLocks/>
                </p:cNvSpPr>
                <p:nvPr/>
              </p:nvSpPr>
              <p:spPr>
                <a:xfrm>
                  <a:off x="1115589" y="1884636"/>
                  <a:ext cx="7788811" cy="432049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base">
                    <a:buNone/>
                  </a:pPr>
                  <a:r>
                    <a:rPr lang="ko-KR" altLang="en-US" sz="1800" dirty="0"/>
                    <a:t>한 모서리의 길이가 </a:t>
                  </a:r>
                  <a:r>
                    <a:rPr lang="en-US" altLang="ko-KR" sz="1800" dirty="0" smtClean="0"/>
                    <a:t>1 cm</a:t>
                  </a:r>
                  <a:r>
                    <a:rPr lang="ko-KR" altLang="en-US" sz="1800" dirty="0"/>
                    <a:t>인 정육면체의 부피를 </a:t>
                  </a:r>
                  <a:r>
                    <a:rPr lang="en-US" altLang="ko-KR" sz="1800" dirty="0"/>
                    <a:t>1</a:t>
                  </a:r>
                  <a:r>
                    <a:rPr lang="en-US" altLang="ko-KR" sz="1800" dirty="0">
                      <a:ea typeface="나눔고딕 ExtraBold" panose="020D0904000000000000" pitchFamily="50" charset="-127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800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sz="1800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sz="1800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ko-KR" altLang="en-US" sz="1800" dirty="0"/>
                    <a:t>라고 합니다</a:t>
                  </a:r>
                  <a:r>
                    <a:rPr lang="en-US" altLang="ko-KR" sz="1800" dirty="0" smtClean="0"/>
                    <a:t>.</a:t>
                  </a:r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48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589" y="1884636"/>
                  <a:ext cx="7788811" cy="4320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26" t="-5634" b="-84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모서리가 둥근 직사각형 48"/>
            <p:cNvSpPr/>
            <p:nvPr/>
          </p:nvSpPr>
          <p:spPr>
            <a:xfrm>
              <a:off x="970258" y="200240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내용 개체 틀 3"/>
            <p:cNvSpPr txBox="1">
              <a:spLocks/>
            </p:cNvSpPr>
            <p:nvPr/>
          </p:nvSpPr>
          <p:spPr>
            <a:xfrm>
              <a:off x="7550013" y="2247327"/>
              <a:ext cx="142172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(                )</a:t>
              </a:r>
              <a:endParaRPr lang="ko-KR" altLang="en-US" dirty="0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70258" y="3102146"/>
            <a:ext cx="7992507" cy="833494"/>
            <a:chOff x="970258" y="3102146"/>
            <a:chExt cx="7992507" cy="833494"/>
          </a:xfrm>
        </p:grpSpPr>
        <p:sp>
          <p:nvSpPr>
            <p:cNvPr id="50" name="내용 개체 틀 3"/>
            <p:cNvSpPr txBox="1">
              <a:spLocks/>
            </p:cNvSpPr>
            <p:nvPr/>
          </p:nvSpPr>
          <p:spPr>
            <a:xfrm>
              <a:off x="1115589" y="3102146"/>
              <a:ext cx="7788811" cy="43204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ko-KR" altLang="en-US" sz="1800" dirty="0"/>
                <a:t>한 모서리의 길이가 </a:t>
              </a:r>
              <a:r>
                <a:rPr lang="en-US" altLang="ko-KR" sz="1800" dirty="0" smtClean="0"/>
                <a:t>1 m</a:t>
              </a:r>
              <a:r>
                <a:rPr lang="ko-KR" altLang="en-US" sz="1800" dirty="0"/>
                <a:t>인 정육면체의 부피는 </a:t>
              </a:r>
              <a:r>
                <a:rPr lang="en-US" altLang="ko-KR" sz="1800" dirty="0"/>
                <a:t>1 </a:t>
              </a:r>
              <a:r>
                <a:rPr lang="ko-KR" altLang="en-US" sz="1800" dirty="0" err="1" smtClean="0"/>
                <a:t>제곱미터입니다</a:t>
              </a:r>
              <a:r>
                <a:rPr lang="en-US" altLang="ko-KR" sz="1800" dirty="0" smtClean="0"/>
                <a:t>.</a:t>
              </a:r>
              <a:endParaRPr lang="ko-KR" altLang="en-US" sz="1800" dirty="0"/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970258" y="321991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내용 개체 틀 3"/>
            <p:cNvSpPr txBox="1">
              <a:spLocks/>
            </p:cNvSpPr>
            <p:nvPr/>
          </p:nvSpPr>
          <p:spPr>
            <a:xfrm>
              <a:off x="7541038" y="3517648"/>
              <a:ext cx="142172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(                )</a:t>
              </a:r>
              <a:endParaRPr lang="ko-KR" altLang="en-US" dirty="0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970258" y="4274856"/>
            <a:ext cx="8170665" cy="1118082"/>
            <a:chOff x="970258" y="4274856"/>
            <a:chExt cx="8170665" cy="1118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내용 개체 틀 3"/>
                <p:cNvSpPr txBox="1">
                  <a:spLocks/>
                </p:cNvSpPr>
                <p:nvPr/>
              </p:nvSpPr>
              <p:spPr>
                <a:xfrm>
                  <a:off x="1115588" y="4274856"/>
                  <a:ext cx="8025335" cy="70009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ko-KR" altLang="en-US" sz="1800" dirty="0"/>
                    <a:t>한 모서리의 </a:t>
                  </a:r>
                  <a:r>
                    <a:rPr lang="ko-KR" altLang="en-US" sz="1800" dirty="0" smtClean="0"/>
                    <a:t>길이가 </a:t>
                  </a:r>
                  <a:r>
                    <a:rPr lang="en-US" altLang="ko-KR" sz="1800" dirty="0" smtClean="0"/>
                    <a:t>1m</a:t>
                  </a:r>
                  <a:r>
                    <a:rPr lang="ko-KR" altLang="en-US" sz="1800" dirty="0"/>
                    <a:t>인 정육면체를 쌓는 데 부피가 </a:t>
                  </a:r>
                  <a:r>
                    <a:rPr lang="en-US" altLang="ko-KR" sz="1800" dirty="0" smtClean="0"/>
                    <a:t>1</a:t>
                  </a:r>
                  <a:r>
                    <a:rPr lang="en-US" altLang="ko-KR" sz="1800" dirty="0">
                      <a:ea typeface="나눔고딕 ExtraBold" panose="020D0904000000000000" pitchFamily="50" charset="-127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800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sz="1800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sz="1800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ko-KR" altLang="en-US" sz="1800" dirty="0"/>
                    <a:t>인 </a:t>
                  </a:r>
                  <a:r>
                    <a:rPr lang="ko-KR" altLang="en-US" sz="1800" dirty="0" err="1"/>
                    <a:t>쌓기나무가</a:t>
                  </a:r>
                  <a:r>
                    <a:rPr lang="ko-KR" altLang="en-US" sz="1800" dirty="0"/>
                    <a:t> </a:t>
                  </a:r>
                  <a:r>
                    <a:rPr lang="en-US" altLang="ko-KR" sz="1800" dirty="0" smtClean="0"/>
                    <a:t>10000</a:t>
                  </a:r>
                  <a:r>
                    <a:rPr lang="ko-KR" altLang="en-US" sz="1800" dirty="0" smtClean="0"/>
                    <a:t>개 필요합니다</a:t>
                  </a:r>
                  <a:r>
                    <a:rPr lang="en-US" altLang="ko-KR" sz="1800" dirty="0" smtClean="0"/>
                    <a:t>.</a:t>
                  </a:r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52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588" y="4274856"/>
                  <a:ext cx="8025335" cy="70009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08" t="-3478" b="-608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모서리가 둥근 직사각형 52"/>
            <p:cNvSpPr/>
            <p:nvPr/>
          </p:nvSpPr>
          <p:spPr>
            <a:xfrm>
              <a:off x="970258" y="439262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6" name="내용 개체 틀 3"/>
            <p:cNvSpPr txBox="1">
              <a:spLocks/>
            </p:cNvSpPr>
            <p:nvPr/>
          </p:nvSpPr>
          <p:spPr>
            <a:xfrm>
              <a:off x="7541038" y="4974946"/>
              <a:ext cx="142172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(                )</a:t>
              </a:r>
              <a:endParaRPr lang="ko-KR" altLang="en-US" dirty="0"/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6563874" y="8620"/>
            <a:ext cx="4061460" cy="923407"/>
            <a:chOff x="6563874" y="8620"/>
            <a:chExt cx="4061460" cy="923407"/>
          </a:xfrm>
        </p:grpSpPr>
        <p:pic>
          <p:nvPicPr>
            <p:cNvPr id="63" name="그림 62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72" r="12616"/>
            <a:stretch/>
          </p:blipFill>
          <p:spPr>
            <a:xfrm>
              <a:off x="9368309" y="8620"/>
              <a:ext cx="361950" cy="923407"/>
            </a:xfrm>
            <a:prstGeom prst="rect">
              <a:avLst/>
            </a:prstGeom>
          </p:spPr>
        </p:pic>
        <p:pic>
          <p:nvPicPr>
            <p:cNvPr id="64" name="그림 63"/>
            <p:cNvPicPr preferRelativeResize="0"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874" y="8620"/>
              <a:ext cx="4061460" cy="923407"/>
            </a:xfrm>
            <a:prstGeom prst="rect">
              <a:avLst/>
            </a:prstGeom>
          </p:spPr>
        </p:pic>
      </p:grpSp>
      <p:sp>
        <p:nvSpPr>
          <p:cNvPr id="58" name="내용 개체 틀 2"/>
          <p:cNvSpPr txBox="1">
            <a:spLocks/>
          </p:cNvSpPr>
          <p:nvPr/>
        </p:nvSpPr>
        <p:spPr>
          <a:xfrm>
            <a:off x="7905395" y="4996361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pc="-150" dirty="0">
                <a:solidFill>
                  <a:srgbClr val="208235"/>
                </a:solidFill>
              </a:rPr>
              <a:t>×</a:t>
            </a:r>
            <a:endParaRPr lang="en-US" altLang="ko-KR" dirty="0"/>
          </a:p>
        </p:txBody>
      </p:sp>
      <p:grpSp>
        <p:nvGrpSpPr>
          <p:cNvPr id="11" name="그룹 10"/>
          <p:cNvGrpSpPr/>
          <p:nvPr/>
        </p:nvGrpSpPr>
        <p:grpSpPr>
          <a:xfrm>
            <a:off x="1121385" y="4912668"/>
            <a:ext cx="2235138" cy="507586"/>
            <a:chOff x="1121385" y="4912668"/>
            <a:chExt cx="2235138" cy="507586"/>
          </a:xfrm>
        </p:grpSpPr>
        <p:sp>
          <p:nvSpPr>
            <p:cNvPr id="31" name="내용 개체 틀 2"/>
            <p:cNvSpPr txBox="1">
              <a:spLocks/>
            </p:cNvSpPr>
            <p:nvPr/>
          </p:nvSpPr>
          <p:spPr>
            <a:xfrm>
              <a:off x="1121385" y="4962092"/>
              <a:ext cx="2235138" cy="4581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ko-KR" altLang="en-US" dirty="0"/>
                <a:t>⇨ </a:t>
              </a:r>
              <a:r>
                <a:rPr lang="en-US" altLang="ko-KR" dirty="0" smtClean="0"/>
                <a:t>1000000</a:t>
              </a:r>
              <a:r>
                <a:rPr lang="ko-KR" altLang="en-US" dirty="0" smtClean="0"/>
                <a:t>개</a:t>
              </a:r>
              <a:endParaRPr lang="en-US" altLang="ko-KR" dirty="0"/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1210589" y="4912668"/>
              <a:ext cx="892120" cy="0"/>
            </a:xfrm>
            <a:prstGeom prst="line">
              <a:avLst/>
            </a:prstGeom>
            <a:ln w="19050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내용 개체 틀 2"/>
          <p:cNvSpPr txBox="1">
            <a:spLocks/>
          </p:cNvSpPr>
          <p:nvPr/>
        </p:nvSpPr>
        <p:spPr>
          <a:xfrm>
            <a:off x="7927697" y="3534195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pc="-150" dirty="0">
                <a:solidFill>
                  <a:srgbClr val="208235"/>
                </a:solidFill>
              </a:rPr>
              <a:t>×</a:t>
            </a:r>
            <a:endParaRPr lang="en-US" altLang="ko-KR" dirty="0"/>
          </a:p>
        </p:txBody>
      </p:sp>
      <p:grpSp>
        <p:nvGrpSpPr>
          <p:cNvPr id="10" name="그룹 9"/>
          <p:cNvGrpSpPr/>
          <p:nvPr/>
        </p:nvGrpSpPr>
        <p:grpSpPr>
          <a:xfrm>
            <a:off x="5461162" y="3483536"/>
            <a:ext cx="1771808" cy="452104"/>
            <a:chOff x="5461162" y="3483536"/>
            <a:chExt cx="1771808" cy="452104"/>
          </a:xfrm>
        </p:grpSpPr>
        <p:sp>
          <p:nvSpPr>
            <p:cNvPr id="26" name="내용 개체 틀 2"/>
            <p:cNvSpPr txBox="1">
              <a:spLocks/>
            </p:cNvSpPr>
            <p:nvPr/>
          </p:nvSpPr>
          <p:spPr>
            <a:xfrm>
              <a:off x="5461162" y="3511747"/>
              <a:ext cx="1771808" cy="4238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ko-KR" altLang="en-US" dirty="0"/>
                <a:t>⇨ </a:t>
              </a:r>
              <a:r>
                <a:rPr lang="ko-KR" altLang="en-US" dirty="0" err="1" smtClean="0"/>
                <a:t>세제곱미터</a:t>
              </a:r>
              <a:endParaRPr lang="en-US" altLang="ko-KR" dirty="0"/>
            </a:p>
          </p:txBody>
        </p:sp>
        <p:cxnSp>
          <p:nvCxnSpPr>
            <p:cNvPr id="38" name="직선 연결선 37"/>
            <p:cNvCxnSpPr/>
            <p:nvPr/>
          </p:nvCxnSpPr>
          <p:spPr>
            <a:xfrm>
              <a:off x="5798716" y="3483536"/>
              <a:ext cx="892120" cy="0"/>
            </a:xfrm>
            <a:prstGeom prst="line">
              <a:avLst/>
            </a:prstGeom>
            <a:ln w="19050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직사각형 59">
            <a:hlinkClick r:id="rId8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9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0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11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2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13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14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15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8295" y="22248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08671" y="35084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91175" y="49977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8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3" name="내용 개체 틀 5"/>
          <p:cNvSpPr txBox="1">
            <a:spLocks/>
          </p:cNvSpPr>
          <p:nvPr/>
        </p:nvSpPr>
        <p:spPr>
          <a:xfrm>
            <a:off x="694689" y="476672"/>
            <a:ext cx="4803301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>
                <a:solidFill>
                  <a:srgbClr val="695A35"/>
                </a:solidFill>
              </a:rPr>
              <a:t>직육면체의</a:t>
            </a:r>
            <a:r>
              <a:rPr lang="en-US" altLang="ko-KR" sz="2200" b="1" dirty="0">
                <a:solidFill>
                  <a:srgbClr val="695A35"/>
                </a:solidFill>
              </a:rPr>
              <a:t> </a:t>
            </a:r>
            <a:r>
              <a:rPr lang="ko-KR" altLang="en-US" sz="2200" b="1" dirty="0" smtClean="0">
                <a:solidFill>
                  <a:srgbClr val="695A35"/>
                </a:solidFill>
              </a:rPr>
              <a:t>부피와 </a:t>
            </a:r>
            <a:r>
              <a:rPr lang="ko-KR" altLang="en-US" sz="2200" b="1" dirty="0">
                <a:solidFill>
                  <a:srgbClr val="695A35"/>
                </a:solidFill>
              </a:rPr>
              <a:t>겉넓이 구하기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909401" y="1390013"/>
            <a:ext cx="8231522" cy="739870"/>
            <a:chOff x="909401" y="1390013"/>
            <a:chExt cx="8231522" cy="739870"/>
          </a:xfrm>
        </p:grpSpPr>
        <p:sp>
          <p:nvSpPr>
            <p:cNvPr id="33" name="내용 개체 틀 3"/>
            <p:cNvSpPr txBox="1">
              <a:spLocks/>
            </p:cNvSpPr>
            <p:nvPr/>
          </p:nvSpPr>
          <p:spPr>
            <a:xfrm>
              <a:off x="1154834" y="1390013"/>
              <a:ext cx="7986089" cy="73987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fontAlgn="base">
                <a:buNone/>
              </a:pPr>
              <a:r>
                <a:rPr lang="ko-KR" altLang="en-US" sz="1800" dirty="0"/>
                <a:t>전개도를 이용하여 직육면체 모양의 상자를 만들려고 합니다</a:t>
              </a:r>
              <a:r>
                <a:rPr lang="en-US" altLang="ko-KR" sz="1800" dirty="0"/>
                <a:t>. </a:t>
              </a:r>
              <a:r>
                <a:rPr lang="ko-KR" altLang="en-US" sz="1800" dirty="0"/>
                <a:t>만든 상자의 </a:t>
              </a:r>
              <a:r>
                <a:rPr lang="ko-KR" altLang="en-US" sz="1800" dirty="0" smtClean="0"/>
                <a:t>부피와 </a:t>
              </a:r>
              <a:r>
                <a:rPr lang="ko-KR" altLang="en-US" sz="1800" dirty="0"/>
                <a:t>겉넓이를 구해 </a:t>
              </a:r>
              <a:r>
                <a:rPr lang="ko-KR" altLang="en-US" sz="1800" dirty="0" smtClean="0"/>
                <a:t>보세요</a:t>
              </a:r>
              <a:r>
                <a:rPr lang="en-US" altLang="ko-KR" sz="1800" dirty="0" smtClean="0"/>
                <a:t>.</a:t>
              </a:r>
              <a:endParaRPr lang="ko-KR" altLang="en-US" sz="1800" dirty="0"/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46" name="그룹 4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8" name="모서리가 둥근 직사각형 4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7" name="모서리가 둥근 직사각형 46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20552" y="4816307"/>
            <a:ext cx="8085540" cy="825513"/>
            <a:chOff x="920552" y="4816307"/>
            <a:chExt cx="8085540" cy="8255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내용 개체 틀 3"/>
                <p:cNvSpPr txBox="1">
                  <a:spLocks/>
                </p:cNvSpPr>
                <p:nvPr/>
              </p:nvSpPr>
              <p:spPr>
                <a:xfrm>
                  <a:off x="1127215" y="4816307"/>
                  <a:ext cx="4582209" cy="41799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dirty="0" smtClean="0"/>
                    <a:t>상자의 겉넓이는 몇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b="1" i="1" dirty="0" smtClean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ko-KR" altLang="en-US" dirty="0" smtClean="0"/>
                    <a:t>인가요</a:t>
                  </a:r>
                  <a:r>
                    <a:rPr lang="en-US" altLang="ko-KR" dirty="0" smtClean="0"/>
                    <a:t>? 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50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215" y="4816307"/>
                  <a:ext cx="4582209" cy="41799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97" t="-5797" b="-115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모서리가 둥근 직사각형 50"/>
            <p:cNvSpPr/>
            <p:nvPr/>
          </p:nvSpPr>
          <p:spPr>
            <a:xfrm>
              <a:off x="977062" y="49435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모서리가 둥근 직사각형 52"/>
            <p:cNvSpPr/>
            <p:nvPr/>
          </p:nvSpPr>
          <p:spPr bwMode="auto">
            <a:xfrm>
              <a:off x="920552" y="5229456"/>
              <a:ext cx="8085540" cy="4123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내용 개체 틀 2"/>
              <p:cNvSpPr txBox="1">
                <a:spLocks/>
              </p:cNvSpPr>
              <p:nvPr/>
            </p:nvSpPr>
            <p:spPr>
              <a:xfrm>
                <a:off x="920552" y="5252315"/>
                <a:ext cx="6840760" cy="5048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en-US" altLang="ko-KR" dirty="0" smtClean="0"/>
                  <a:t>(100×60+100×30+60×30)×2=21600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b="1" i="1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dirty="0" smtClean="0"/>
                  <a:t>)</a:t>
                </a:r>
                <a:r>
                  <a:rPr lang="ko-KR" altLang="en-US" dirty="0"/>
                  <a:t>입니다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54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5252315"/>
                <a:ext cx="6840760" cy="504867"/>
              </a:xfrm>
              <a:prstGeom prst="rect">
                <a:avLst/>
              </a:prstGeom>
              <a:blipFill rotWithShape="1">
                <a:blip r:embed="rId4"/>
                <a:stretch>
                  <a:fillRect l="-535" t="-48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/>
          <p:cNvGrpSpPr/>
          <p:nvPr/>
        </p:nvGrpSpPr>
        <p:grpSpPr>
          <a:xfrm>
            <a:off x="4619707" y="2393625"/>
            <a:ext cx="4386385" cy="795847"/>
            <a:chOff x="4619707" y="2393625"/>
            <a:chExt cx="4386385" cy="795847"/>
          </a:xfrm>
        </p:grpSpPr>
        <p:grpSp>
          <p:nvGrpSpPr>
            <p:cNvPr id="4" name="그룹 3"/>
            <p:cNvGrpSpPr/>
            <p:nvPr/>
          </p:nvGrpSpPr>
          <p:grpSpPr>
            <a:xfrm>
              <a:off x="4619707" y="2393625"/>
              <a:ext cx="3309229" cy="417992"/>
              <a:chOff x="4619707" y="2393625"/>
              <a:chExt cx="3309229" cy="4179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내용 개체 틀 3"/>
                  <p:cNvSpPr txBox="1">
                    <a:spLocks/>
                  </p:cNvSpPr>
                  <p:nvPr/>
                </p:nvSpPr>
                <p:spPr>
                  <a:xfrm>
                    <a:off x="4769861" y="2393625"/>
                    <a:ext cx="3159075" cy="41799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None/>
                      <a:defRPr sz="18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1pPr>
                    <a:lvl2pPr marL="742950" indent="-28575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2pPr>
                    <a:lvl3pPr marL="11430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3pPr>
                    <a:lvl4pPr marL="16002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4pPr>
                    <a:lvl5pPr marL="20574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5pPr>
                    <a:lvl6pPr marL="25146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ko-KR" altLang="en-US" dirty="0"/>
                      <a:t>상자의 부피는 </a:t>
                    </a:r>
                    <a:r>
                      <a:rPr lang="ko-KR" altLang="en-US" dirty="0" smtClean="0"/>
                      <a:t>몇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𝟑</m:t>
                            </m:r>
                          </m:sup>
                        </m:sSup>
                      </m:oMath>
                    </a14:m>
                    <a:r>
                      <a:rPr lang="ko-KR" altLang="en-US" dirty="0" smtClean="0"/>
                      <a:t>인가요</a:t>
                    </a:r>
                    <a:r>
                      <a:rPr lang="en-US" altLang="ko-KR" dirty="0"/>
                      <a:t>?</a:t>
                    </a:r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5" name="내용 개체 틀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9861" y="2393625"/>
                    <a:ext cx="3159075" cy="41799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1541" t="-5882" b="-1323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모서리가 둥근 직사각형 55"/>
              <p:cNvSpPr/>
              <p:nvPr/>
            </p:nvSpPr>
            <p:spPr>
              <a:xfrm>
                <a:off x="4619707" y="252085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7" name="모서리가 둥근 직사각형 56"/>
            <p:cNvSpPr/>
            <p:nvPr/>
          </p:nvSpPr>
          <p:spPr bwMode="auto">
            <a:xfrm>
              <a:off x="4619708" y="2777108"/>
              <a:ext cx="4386384" cy="4123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내용 개체 틀 2"/>
              <p:cNvSpPr txBox="1">
                <a:spLocks/>
              </p:cNvSpPr>
              <p:nvPr/>
            </p:nvSpPr>
            <p:spPr>
              <a:xfrm>
                <a:off x="4619707" y="2799967"/>
                <a:ext cx="4386385" cy="3895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en-US" altLang="ko-KR" dirty="0" smtClean="0"/>
                  <a:t>60×30×100=180000</a:t>
                </a:r>
                <a:r>
                  <a:rPr lang="en-US" altLang="ko-KR" spc="-150" dirty="0" smtClean="0"/>
                  <a:t>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1" i="0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𝐜</m:t>
                        </m:r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b="1" i="1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입니다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58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707" y="2799967"/>
                <a:ext cx="4386385" cy="389505"/>
              </a:xfrm>
              <a:prstGeom prst="rect">
                <a:avLst/>
              </a:prstGeom>
              <a:blipFill rotWithShape="1">
                <a:blip r:embed="rId6"/>
                <a:stretch>
                  <a:fillRect l="-974" t="-6250" b="-203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그룹 65"/>
          <p:cNvGrpSpPr/>
          <p:nvPr/>
        </p:nvGrpSpPr>
        <p:grpSpPr>
          <a:xfrm>
            <a:off x="6563874" y="8619"/>
            <a:ext cx="4061460" cy="923407"/>
            <a:chOff x="6562029" y="8620"/>
            <a:chExt cx="4061460" cy="923407"/>
          </a:xfrm>
        </p:grpSpPr>
        <p:pic>
          <p:nvPicPr>
            <p:cNvPr id="67" name="그림 66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72" r="12616"/>
            <a:stretch/>
          </p:blipFill>
          <p:spPr>
            <a:xfrm>
              <a:off x="9371014" y="8620"/>
              <a:ext cx="361950" cy="923407"/>
            </a:xfrm>
            <a:prstGeom prst="rect">
              <a:avLst/>
            </a:prstGeom>
          </p:spPr>
        </p:pic>
        <p:pic>
          <p:nvPicPr>
            <p:cNvPr id="68" name="그림 67"/>
            <p:cNvPicPr preferRelativeResize="0"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029" y="8620"/>
              <a:ext cx="4061460" cy="923407"/>
            </a:xfrm>
            <a:prstGeom prst="rect">
              <a:avLst/>
            </a:prstGeom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3" t="50000" r="29054" b="28130"/>
          <a:stretch/>
        </p:blipFill>
        <p:spPr>
          <a:xfrm>
            <a:off x="1314285" y="2221833"/>
            <a:ext cx="3107676" cy="2423704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4619707" y="3522893"/>
            <a:ext cx="4386386" cy="799383"/>
            <a:chOff x="4619707" y="3522893"/>
            <a:chExt cx="4386386" cy="7993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내용 개체 틀 3"/>
                <p:cNvSpPr txBox="1">
                  <a:spLocks/>
                </p:cNvSpPr>
                <p:nvPr/>
              </p:nvSpPr>
              <p:spPr>
                <a:xfrm>
                  <a:off x="4769861" y="3522893"/>
                  <a:ext cx="4236232" cy="37510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dirty="0" smtClean="0"/>
                    <a:t>상자의 부피를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b="1" i="1" dirty="0" smtClean="0">
                              <a:latin typeface="Cambria Math"/>
                              <a:ea typeface="나눔고딕 ExtraBold" panose="020D0904000000000000" pitchFamily="50" charset="-127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ko-KR" altLang="en-US" dirty="0" smtClean="0"/>
                    <a:t>로 </a:t>
                  </a:r>
                  <a:r>
                    <a:rPr lang="ko-KR" altLang="en-US" dirty="0"/>
                    <a:t>나타내어 보세요</a:t>
                  </a:r>
                  <a:r>
                    <a:rPr lang="en-US" altLang="ko-KR" dirty="0"/>
                    <a:t>.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24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9861" y="3522893"/>
                  <a:ext cx="4236232" cy="37510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151" t="-6557" b="-262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모서리가 둥근 직사각형 24"/>
            <p:cNvSpPr/>
            <p:nvPr/>
          </p:nvSpPr>
          <p:spPr>
            <a:xfrm>
              <a:off x="4619707" y="3662131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4619708" y="3909912"/>
              <a:ext cx="4386385" cy="4123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내용 개체 틀 2"/>
              <p:cNvSpPr txBox="1">
                <a:spLocks/>
              </p:cNvSpPr>
              <p:nvPr/>
            </p:nvSpPr>
            <p:spPr>
              <a:xfrm>
                <a:off x="4619708" y="3932771"/>
                <a:ext cx="2079126" cy="3895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en-US" altLang="ko-KR" dirty="0" smtClean="0"/>
                  <a:t>0.18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b="1" i="1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dirty="0" smtClean="0"/>
                  <a:t>입니다</a:t>
                </a:r>
                <a:r>
                  <a:rPr lang="en-US" altLang="ko-KR" dirty="0" smtClean="0"/>
                  <a:t>. </a:t>
                </a:r>
                <a:endParaRPr lang="en-US" altLang="ko-KR" sz="1600" dirty="0"/>
              </a:p>
            </p:txBody>
          </p:sp>
        </mc:Choice>
        <mc:Fallback xmlns="">
          <p:sp>
            <p:nvSpPr>
              <p:cNvPr id="27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708" y="3932771"/>
                <a:ext cx="2079126" cy="389505"/>
              </a:xfrm>
              <a:prstGeom prst="rect">
                <a:avLst/>
              </a:prstGeom>
              <a:blipFill rotWithShape="1">
                <a:blip r:embed="rId11"/>
                <a:stretch>
                  <a:fillRect l="-2053" t="-6250" b="-203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직사각형 38">
            <a:hlinkClick r:id="rId12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3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4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5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6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7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8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9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54331" y="28010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54331" y="39317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85900" y="52634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4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t="15869" r="50000" b="54178"/>
          <a:stretch/>
        </p:blipFill>
        <p:spPr>
          <a:xfrm>
            <a:off x="1258447" y="1807182"/>
            <a:ext cx="3090023" cy="3645581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694689" y="476672"/>
            <a:ext cx="4791711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 smtClean="0">
                <a:solidFill>
                  <a:srgbClr val="695A35"/>
                </a:solidFill>
              </a:rPr>
              <a:t>정육면체의</a:t>
            </a:r>
            <a:r>
              <a:rPr lang="en-US" altLang="ko-KR" sz="2200" b="1" dirty="0" smtClean="0">
                <a:solidFill>
                  <a:srgbClr val="695A35"/>
                </a:solidFill>
              </a:rPr>
              <a:t> </a:t>
            </a:r>
            <a:r>
              <a:rPr lang="ko-KR" altLang="en-US" sz="2200" b="1" dirty="0" smtClean="0">
                <a:solidFill>
                  <a:srgbClr val="695A35"/>
                </a:solidFill>
              </a:rPr>
              <a:t>부피와 겉넓이 </a:t>
            </a:r>
            <a:r>
              <a:rPr lang="ko-KR" altLang="en-US" sz="2200" b="1" dirty="0">
                <a:solidFill>
                  <a:srgbClr val="695A35"/>
                </a:solidFill>
              </a:rPr>
              <a:t>구하기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909401" y="1390013"/>
            <a:ext cx="8044279" cy="459168"/>
            <a:chOff x="909401" y="1390013"/>
            <a:chExt cx="8044279" cy="459168"/>
          </a:xfrm>
        </p:grpSpPr>
        <p:sp>
          <p:nvSpPr>
            <p:cNvPr id="48" name="내용 개체 틀 3"/>
            <p:cNvSpPr txBox="1">
              <a:spLocks/>
            </p:cNvSpPr>
            <p:nvPr/>
          </p:nvSpPr>
          <p:spPr>
            <a:xfrm>
              <a:off x="1164869" y="1390013"/>
              <a:ext cx="7788811" cy="45916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ko-KR" altLang="en-US" sz="1800" dirty="0"/>
                <a:t>정육면체 모양의 컨테이너입니다</a:t>
              </a:r>
              <a:r>
                <a:rPr lang="en-US" altLang="ko-KR" sz="1800" dirty="0"/>
                <a:t>. </a:t>
              </a:r>
              <a:r>
                <a:rPr lang="ko-KR" altLang="en-US" sz="1800" dirty="0"/>
                <a:t>컨테이너의 부피와 겉넓이를 구해 보세요</a:t>
              </a:r>
              <a:r>
                <a:rPr lang="en-US" altLang="ko-KR" sz="1800" dirty="0" smtClean="0"/>
                <a:t>.</a:t>
              </a:r>
              <a:endParaRPr lang="ko-KR" altLang="en-US" sz="1800" dirty="0"/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909401" y="1464475"/>
              <a:ext cx="217025" cy="217025"/>
              <a:chOff x="4520952" y="3717032"/>
              <a:chExt cx="217025" cy="217025"/>
            </a:xfrm>
          </p:grpSpPr>
          <p:grpSp>
            <p:nvGrpSpPr>
              <p:cNvPr id="50" name="그룹 4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2" name="모서리가 둥근 직사각형 5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1" name="모서리가 둥근 직사각형 50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4579505" y="4342871"/>
            <a:ext cx="4600778" cy="852978"/>
            <a:chOff x="4579505" y="4342871"/>
            <a:chExt cx="4600778" cy="8529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내용 개체 틀 3"/>
                <p:cNvSpPr txBox="1">
                  <a:spLocks/>
                </p:cNvSpPr>
                <p:nvPr/>
              </p:nvSpPr>
              <p:spPr>
                <a:xfrm>
                  <a:off x="4729658" y="4342871"/>
                  <a:ext cx="4450625" cy="41799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dirty="0" smtClean="0"/>
                    <a:t>컨테이너의 겉넓이는 몇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b="1" i="0" dirty="0" smtClean="0">
                              <a:latin typeface="Cambria Math"/>
                              <a:ea typeface="나눔고딕 ExtraBold" panose="020D0904000000000000" pitchFamily="50" charset="-127"/>
                            </a:rPr>
                            <m:t>  </m:t>
                          </m:r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ko-KR" altLang="en-US" dirty="0" smtClean="0"/>
                    <a:t>인가요</a:t>
                  </a:r>
                  <a:r>
                    <a:rPr lang="en-US" altLang="ko-KR" dirty="0" smtClean="0"/>
                    <a:t>? 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54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9658" y="4342871"/>
                  <a:ext cx="4450625" cy="4179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33" t="-5797" b="-115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모서리가 둥근 직사각형 54"/>
            <p:cNvSpPr/>
            <p:nvPr/>
          </p:nvSpPr>
          <p:spPr>
            <a:xfrm>
              <a:off x="4579505" y="447009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모서리가 둥근 직사각형 55"/>
            <p:cNvSpPr/>
            <p:nvPr/>
          </p:nvSpPr>
          <p:spPr bwMode="auto">
            <a:xfrm>
              <a:off x="4579505" y="4783485"/>
              <a:ext cx="4419894" cy="4123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내용 개체 틀 2"/>
              <p:cNvSpPr txBox="1">
                <a:spLocks/>
              </p:cNvSpPr>
              <p:nvPr/>
            </p:nvSpPr>
            <p:spPr>
              <a:xfrm>
                <a:off x="4579504" y="4806344"/>
                <a:ext cx="4333936" cy="3895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en-US" altLang="ko-KR" dirty="0" smtClean="0"/>
                  <a:t>(4×4)×6=96</a:t>
                </a:r>
                <a:r>
                  <a:rPr lang="en-US" altLang="ko-KR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b="1" i="1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입니다</a:t>
                </a:r>
                <a:r>
                  <a:rPr lang="en-US" altLang="ko-KR" dirty="0"/>
                  <a:t>. </a:t>
                </a:r>
              </a:p>
            </p:txBody>
          </p:sp>
        </mc:Choice>
        <mc:Fallback xmlns="">
          <p:sp>
            <p:nvSpPr>
              <p:cNvPr id="57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504" y="4806344"/>
                <a:ext cx="4333936" cy="389505"/>
              </a:xfrm>
              <a:prstGeom prst="rect">
                <a:avLst/>
              </a:prstGeom>
              <a:blipFill rotWithShape="1">
                <a:blip r:embed="rId5"/>
                <a:stretch>
                  <a:fillRect l="-844" t="-6250" b="-203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4579504" y="1996332"/>
            <a:ext cx="4600778" cy="856029"/>
            <a:chOff x="4579504" y="1996332"/>
            <a:chExt cx="4600778" cy="856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내용 개체 틀 3"/>
                <p:cNvSpPr txBox="1">
                  <a:spLocks/>
                </p:cNvSpPr>
                <p:nvPr/>
              </p:nvSpPr>
              <p:spPr>
                <a:xfrm>
                  <a:off x="4729657" y="1996332"/>
                  <a:ext cx="4450625" cy="41799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dirty="0"/>
                    <a:t>컨테이너의 부피는 몇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ko-KR" altLang="en-US" dirty="0" smtClean="0"/>
                    <a:t>인가요</a:t>
                  </a:r>
                  <a:r>
                    <a:rPr lang="en-US" altLang="ko-KR" dirty="0"/>
                    <a:t>?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58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9657" y="1996332"/>
                  <a:ext cx="4450625" cy="4179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33" t="-5797" b="-115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모서리가 둥근 직사각형 58"/>
            <p:cNvSpPr/>
            <p:nvPr/>
          </p:nvSpPr>
          <p:spPr>
            <a:xfrm>
              <a:off x="4579504" y="2123560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모서리가 둥근 직사각형 59"/>
            <p:cNvSpPr/>
            <p:nvPr/>
          </p:nvSpPr>
          <p:spPr bwMode="auto">
            <a:xfrm>
              <a:off x="4579504" y="2439997"/>
              <a:ext cx="4412791" cy="4123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내용 개체 틀 2"/>
              <p:cNvSpPr txBox="1">
                <a:spLocks/>
              </p:cNvSpPr>
              <p:nvPr/>
            </p:nvSpPr>
            <p:spPr>
              <a:xfrm>
                <a:off x="4579504" y="2462856"/>
                <a:ext cx="2817058" cy="3895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en-US" altLang="ko-KR" dirty="0" smtClean="0"/>
                  <a:t>4×4×4=64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입니다</a:t>
                </a:r>
                <a:r>
                  <a:rPr lang="en-US" altLang="ko-KR" dirty="0"/>
                  <a:t>. </a:t>
                </a:r>
              </a:p>
            </p:txBody>
          </p:sp>
        </mc:Choice>
        <mc:Fallback xmlns="">
          <p:sp>
            <p:nvSpPr>
              <p:cNvPr id="61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504" y="2462856"/>
                <a:ext cx="2817058" cy="389505"/>
              </a:xfrm>
              <a:prstGeom prst="rect">
                <a:avLst/>
              </a:prstGeom>
              <a:blipFill rotWithShape="1">
                <a:blip r:embed="rId7"/>
                <a:stretch>
                  <a:fillRect l="-1299" t="-6250" r="-1082" b="-203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/>
          <p:cNvGrpSpPr/>
          <p:nvPr/>
        </p:nvGrpSpPr>
        <p:grpSpPr>
          <a:xfrm>
            <a:off x="4579503" y="3180681"/>
            <a:ext cx="4600778" cy="863830"/>
            <a:chOff x="4579503" y="3180681"/>
            <a:chExt cx="4600778" cy="863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내용 개체 틀 3"/>
                <p:cNvSpPr txBox="1">
                  <a:spLocks/>
                </p:cNvSpPr>
                <p:nvPr/>
              </p:nvSpPr>
              <p:spPr>
                <a:xfrm>
                  <a:off x="4729656" y="3180681"/>
                  <a:ext cx="4450625" cy="39366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dirty="0"/>
                    <a:t>컨테이너의 </a:t>
                  </a:r>
                  <a:r>
                    <a:rPr lang="ko-KR" altLang="en-US" dirty="0" smtClean="0"/>
                    <a:t>부피를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ko-KR" altLang="en-US" dirty="0"/>
                    <a:t>로 </a:t>
                  </a:r>
                  <a:r>
                    <a:rPr lang="ko-KR" altLang="en-US" dirty="0" smtClean="0"/>
                    <a:t>나타내어 보세요</a:t>
                  </a:r>
                  <a:r>
                    <a:rPr lang="en-US" altLang="ko-KR" dirty="0"/>
                    <a:t>.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62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9656" y="3180681"/>
                  <a:ext cx="4450625" cy="39366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233" t="-6250" b="-2031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모서리가 둥근 직사각형 62"/>
            <p:cNvSpPr/>
            <p:nvPr/>
          </p:nvSpPr>
          <p:spPr>
            <a:xfrm>
              <a:off x="4579503" y="3307910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모서리가 둥근 직사각형 63"/>
            <p:cNvSpPr/>
            <p:nvPr/>
          </p:nvSpPr>
          <p:spPr bwMode="auto">
            <a:xfrm>
              <a:off x="4579504" y="3632147"/>
              <a:ext cx="4419896" cy="4123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내용 개체 틀 2"/>
              <p:cNvSpPr txBox="1">
                <a:spLocks/>
              </p:cNvSpPr>
              <p:nvPr/>
            </p:nvSpPr>
            <p:spPr>
              <a:xfrm>
                <a:off x="4579502" y="3655006"/>
                <a:ext cx="4374177" cy="3895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en-US" altLang="ko-KR" dirty="0" smtClean="0"/>
                  <a:t>64000000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1" i="0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𝐜</m:t>
                        </m:r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dirty="0"/>
                  <a:t>입니다</a:t>
                </a:r>
                <a:r>
                  <a:rPr lang="en-US" altLang="ko-KR" dirty="0"/>
                  <a:t>. </a:t>
                </a:r>
              </a:p>
            </p:txBody>
          </p:sp>
        </mc:Choice>
        <mc:Fallback xmlns="">
          <p:sp>
            <p:nvSpPr>
              <p:cNvPr id="65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502" y="3655006"/>
                <a:ext cx="4374177" cy="389505"/>
              </a:xfrm>
              <a:prstGeom prst="rect">
                <a:avLst/>
              </a:prstGeom>
              <a:blipFill rotWithShape="1">
                <a:blip r:embed="rId9"/>
                <a:stretch>
                  <a:fillRect l="-836" t="-6349" b="-2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그룹 68"/>
          <p:cNvGrpSpPr/>
          <p:nvPr/>
        </p:nvGrpSpPr>
        <p:grpSpPr>
          <a:xfrm>
            <a:off x="6563874" y="8620"/>
            <a:ext cx="4061460" cy="929755"/>
            <a:chOff x="6563874" y="8620"/>
            <a:chExt cx="4061460" cy="929755"/>
          </a:xfrm>
        </p:grpSpPr>
        <p:pic>
          <p:nvPicPr>
            <p:cNvPr id="70" name="그림 69"/>
            <p:cNvPicPr preferRelativeResize="0"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72" r="12616"/>
            <a:stretch/>
          </p:blipFill>
          <p:spPr>
            <a:xfrm>
              <a:off x="9371014" y="8620"/>
              <a:ext cx="361950" cy="923407"/>
            </a:xfrm>
            <a:prstGeom prst="rect">
              <a:avLst/>
            </a:prstGeom>
          </p:spPr>
        </p:pic>
        <p:pic>
          <p:nvPicPr>
            <p:cNvPr id="71" name="그림 70"/>
            <p:cNvPicPr preferRelativeResize="0"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874" y="14968"/>
              <a:ext cx="4061460" cy="923407"/>
            </a:xfrm>
            <a:prstGeom prst="rect">
              <a:avLst/>
            </a:prstGeom>
          </p:spPr>
        </p:pic>
      </p:grpSp>
      <p:sp>
        <p:nvSpPr>
          <p:cNvPr id="36" name="직사각형 35">
            <a:hlinkClick r:id="rId12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3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4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5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6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7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8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9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17237" y="24794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17237" y="36856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17237" y="48509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51061" r="16184" b="16332"/>
          <a:stretch/>
        </p:blipFill>
        <p:spPr>
          <a:xfrm>
            <a:off x="1616927" y="1826879"/>
            <a:ext cx="6970488" cy="4119675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76672"/>
            <a:ext cx="4779836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부피 어림하기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909401" y="1367711"/>
            <a:ext cx="8023093" cy="459168"/>
            <a:chOff x="909401" y="1367711"/>
            <a:chExt cx="8023093" cy="459168"/>
          </a:xfrm>
        </p:grpSpPr>
        <p:sp>
          <p:nvSpPr>
            <p:cNvPr id="13" name="내용 개체 틀 3"/>
            <p:cNvSpPr txBox="1">
              <a:spLocks/>
            </p:cNvSpPr>
            <p:nvPr/>
          </p:nvSpPr>
          <p:spPr>
            <a:xfrm>
              <a:off x="1143683" y="1367711"/>
              <a:ext cx="7788811" cy="45916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buNone/>
              </a:pPr>
              <a:r>
                <a:rPr lang="ko-KR" altLang="en-US" sz="1800" dirty="0"/>
                <a:t>실제 부피에 가장 가까운 것을 찾아 이어 보세요</a:t>
              </a:r>
              <a:r>
                <a:rPr lang="en-US" altLang="ko-KR" sz="1800" dirty="0" smtClean="0"/>
                <a:t>.</a:t>
              </a:r>
              <a:endParaRPr lang="ko-KR" altLang="en-US" sz="1800" dirty="0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909401" y="1453882"/>
              <a:ext cx="217025" cy="217025"/>
              <a:chOff x="4520952" y="3717032"/>
              <a:chExt cx="217025" cy="217025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6" name="모서리가 둥근 직사각형 15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2" name="그룹 21"/>
          <p:cNvGrpSpPr/>
          <p:nvPr/>
        </p:nvGrpSpPr>
        <p:grpSpPr>
          <a:xfrm>
            <a:off x="6563874" y="10206"/>
            <a:ext cx="4061460" cy="928169"/>
            <a:chOff x="6563874" y="10206"/>
            <a:chExt cx="4061460" cy="928169"/>
          </a:xfrm>
        </p:grpSpPr>
        <p:pic>
          <p:nvPicPr>
            <p:cNvPr id="23" name="그림 2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72" r="12616"/>
            <a:stretch/>
          </p:blipFill>
          <p:spPr>
            <a:xfrm>
              <a:off x="9371014" y="10206"/>
              <a:ext cx="361950" cy="923407"/>
            </a:xfrm>
            <a:prstGeom prst="rect">
              <a:avLst/>
            </a:prstGeom>
          </p:spPr>
        </p:pic>
        <p:pic>
          <p:nvPicPr>
            <p:cNvPr id="24" name="그림 23"/>
            <p:cNvPicPr preferRelativeResize="0"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874" y="14968"/>
              <a:ext cx="4061460" cy="923407"/>
            </a:xfrm>
            <a:prstGeom prst="rect">
              <a:avLst/>
            </a:prstGeom>
          </p:spPr>
        </p:pic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76279" y="1804577"/>
            <a:ext cx="606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973097" y="2818981"/>
            <a:ext cx="897458" cy="0"/>
          </a:xfrm>
          <a:prstGeom prst="line">
            <a:avLst/>
          </a:prstGeom>
          <a:ln w="19050">
            <a:solidFill>
              <a:srgbClr val="228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6456741" y="4937028"/>
            <a:ext cx="906723" cy="0"/>
          </a:xfrm>
          <a:prstGeom prst="line">
            <a:avLst/>
          </a:prstGeom>
          <a:ln w="19050">
            <a:solidFill>
              <a:srgbClr val="228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V="1">
            <a:off x="2960324" y="4375355"/>
            <a:ext cx="900398" cy="556756"/>
          </a:xfrm>
          <a:prstGeom prst="line">
            <a:avLst/>
          </a:prstGeom>
          <a:ln w="19050">
            <a:solidFill>
              <a:srgbClr val="228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V="1">
            <a:off x="7015493" y="2251587"/>
            <a:ext cx="347971" cy="567394"/>
          </a:xfrm>
          <a:prstGeom prst="line">
            <a:avLst/>
          </a:prstGeom>
          <a:ln w="19050">
            <a:solidFill>
              <a:srgbClr val="228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>
            <a:hlinkClick r:id="rId6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7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8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1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2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3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49969" y="36779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8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76672"/>
            <a:ext cx="482733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직육면체의 부피를 이용해 직육면체의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모서리의 길이 구하기</a:t>
            </a: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909401" y="4603734"/>
            <a:ext cx="8089999" cy="1255379"/>
          </a:xfrm>
          <a:prstGeom prst="roundRect">
            <a:avLst>
              <a:gd name="adj" fmla="val 709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09399" y="1401164"/>
            <a:ext cx="8023095" cy="459168"/>
            <a:chOff x="909399" y="1401164"/>
            <a:chExt cx="8023095" cy="459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내용 개체 틀 3"/>
                <p:cNvSpPr txBox="1">
                  <a:spLocks/>
                </p:cNvSpPr>
                <p:nvPr/>
              </p:nvSpPr>
              <p:spPr>
                <a:xfrm>
                  <a:off x="1143683" y="1401164"/>
                  <a:ext cx="7788811" cy="459168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base">
                    <a:buNone/>
                  </a:pPr>
                  <a:r>
                    <a:rPr lang="ko-KR" altLang="en-US" sz="1800" dirty="0"/>
                    <a:t>두 직육면체의 </a:t>
                  </a:r>
                  <a:r>
                    <a:rPr lang="ko-KR" altLang="en-US" sz="1800" dirty="0" smtClean="0"/>
                    <a:t>부피는 각각 </a:t>
                  </a:r>
                  <a:r>
                    <a:rPr lang="en-US" altLang="ko-KR" sz="1800" dirty="0"/>
                    <a:t>280</a:t>
                  </a:r>
                  <a:r>
                    <a:rPr lang="en-US" altLang="ko-KR" sz="1800" dirty="0">
                      <a:ea typeface="나눔고딕 ExtraBold" panose="020D0904000000000000" pitchFamily="50" charset="-127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800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sz="1800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sz="1800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ko-KR" altLang="en-US" sz="1800" dirty="0"/>
                    <a:t>입니다</a:t>
                  </a:r>
                  <a:r>
                    <a:rPr lang="en-US" altLang="ko-KR" sz="1800" dirty="0"/>
                    <a:t>. </a:t>
                  </a:r>
                  <a:r>
                    <a:rPr lang="en-US" altLang="ko-KR" sz="1800" dirty="0">
                      <a:latin typeface="바탕"/>
                      <a:ea typeface="바탕"/>
                    </a:rPr>
                    <a:t> </a:t>
                  </a:r>
                  <a:r>
                    <a:rPr lang="en-US" altLang="ko-KR" sz="1800" dirty="0" smtClean="0">
                      <a:latin typeface="바탕"/>
                      <a:ea typeface="바탕"/>
                    </a:rPr>
                    <a:t>     </a:t>
                  </a:r>
                  <a:r>
                    <a:rPr lang="ko-KR" altLang="en-US" sz="1800" dirty="0" smtClean="0">
                      <a:latin typeface="바탕"/>
                      <a:ea typeface="나눔고딕"/>
                    </a:rPr>
                    <a:t>안에 </a:t>
                  </a:r>
                  <a:r>
                    <a:rPr lang="ko-KR" altLang="en-US" sz="1800" dirty="0">
                      <a:latin typeface="바탕"/>
                      <a:ea typeface="나눔고딕"/>
                    </a:rPr>
                    <a:t>알맞은 수를 써넣으세요</a:t>
                  </a:r>
                  <a:r>
                    <a:rPr lang="en-US" altLang="ko-KR" sz="1800" dirty="0" smtClean="0"/>
                    <a:t>.</a:t>
                  </a:r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3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683" y="1401164"/>
                  <a:ext cx="7788811" cy="4591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05" t="-5333" r="-705" b="-2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그룹 13"/>
            <p:cNvGrpSpPr/>
            <p:nvPr/>
          </p:nvGrpSpPr>
          <p:grpSpPr>
            <a:xfrm>
              <a:off x="909399" y="1487335"/>
              <a:ext cx="217027" cy="217025"/>
              <a:chOff x="4520950" y="3717032"/>
              <a:chExt cx="217027" cy="217025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4520950" y="3717032"/>
                <a:ext cx="217027" cy="217025"/>
                <a:chOff x="1496614" y="995289"/>
                <a:chExt cx="216026" cy="216024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모서리가 둥근 직사각형 5"/>
                <p:cNvSpPr/>
                <p:nvPr/>
              </p:nvSpPr>
              <p:spPr>
                <a:xfrm>
                  <a:off x="1496614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6" name="모서리가 둥근 직사각형 15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pic>
          <p:nvPicPr>
            <p:cNvPr id="27" name="그림 2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1" t="21485" r="47795" b="74649"/>
            <a:stretch/>
          </p:blipFill>
          <p:spPr>
            <a:xfrm>
              <a:off x="5523580" y="1438237"/>
              <a:ext cx="442759" cy="349102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6563874" y="11001"/>
            <a:ext cx="4061460" cy="927374"/>
            <a:chOff x="6563874" y="11001"/>
            <a:chExt cx="4061460" cy="927374"/>
          </a:xfrm>
        </p:grpSpPr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72" r="12616"/>
            <a:stretch/>
          </p:blipFill>
          <p:spPr>
            <a:xfrm>
              <a:off x="9368632" y="11001"/>
              <a:ext cx="361950" cy="923407"/>
            </a:xfrm>
            <a:prstGeom prst="rect">
              <a:avLst/>
            </a:prstGeom>
          </p:spPr>
        </p:pic>
        <p:pic>
          <p:nvPicPr>
            <p:cNvPr id="32" name="그림 31"/>
            <p:cNvPicPr preferRelativeResize="0"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874" y="14968"/>
              <a:ext cx="4061460" cy="923407"/>
            </a:xfrm>
            <a:prstGeom prst="rect">
              <a:avLst/>
            </a:prstGeom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7" t="18049" r="20286" b="63902"/>
          <a:stretch/>
        </p:blipFill>
        <p:spPr>
          <a:xfrm>
            <a:off x="1461059" y="1860332"/>
            <a:ext cx="7154057" cy="2704483"/>
          </a:xfrm>
          <a:prstGeom prst="rect">
            <a:avLst/>
          </a:prstGeom>
        </p:spPr>
      </p:pic>
      <p:sp>
        <p:nvSpPr>
          <p:cNvPr id="26" name="내용 개체 틀 2"/>
          <p:cNvSpPr txBox="1">
            <a:spLocks/>
          </p:cNvSpPr>
          <p:nvPr/>
        </p:nvSpPr>
        <p:spPr>
          <a:xfrm>
            <a:off x="3388031" y="2793783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7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7513984" y="2559611"/>
            <a:ext cx="601060" cy="46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14</a:t>
            </a:r>
            <a:endParaRPr lang="ko-KR" altLang="en-US" sz="2100" dirty="0">
              <a:solidFill>
                <a:srgbClr val="208235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09401" y="4626037"/>
            <a:ext cx="7888917" cy="646331"/>
            <a:chOff x="909401" y="4659490"/>
            <a:chExt cx="7888917" cy="646331"/>
          </a:xfrm>
        </p:grpSpPr>
        <p:sp>
          <p:nvSpPr>
            <p:cNvPr id="28" name="직사각형 42"/>
            <p:cNvSpPr>
              <a:spLocks noChangeArrowheads="1"/>
            </p:cNvSpPr>
            <p:nvPr/>
          </p:nvSpPr>
          <p:spPr bwMode="auto">
            <a:xfrm>
              <a:off x="909401" y="4659490"/>
              <a:ext cx="7888917" cy="6463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9388" indent="-179388" algn="just">
                <a:buFont typeface="Arial" pitchFamily="34" charset="0"/>
                <a:buChar char="•"/>
              </a:pPr>
              <a:r>
                <a:rPr lang="ko-KR" altLang="en-US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왼쪽 </a:t>
              </a:r>
              <a:r>
                <a: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직육면체의 부피는  </a:t>
              </a:r>
              <a:r>
                <a:rPr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8×5</a:t>
              </a:r>
              <a:r>
                <a:rPr lang="en-US" altLang="ko-KR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      =</a:t>
              </a:r>
              <a:r>
                <a:rPr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280, 280÷40=7 (cm</a:t>
              </a:r>
              <a:r>
                <a:rPr lang="en-US" altLang="ko-KR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입니다</a:t>
              </a:r>
              <a:r>
                <a:rPr lang="en-US" altLang="ko-KR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just"/>
              <a:r>
                <a:rPr lang="ko-KR" altLang="en-US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따라서 구하려는 모서리의 길이는 </a:t>
              </a:r>
              <a:r>
                <a:rPr lang="en-US" altLang="ko-KR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7 cm</a:t>
              </a:r>
              <a:r>
                <a:rPr lang="ko-KR" altLang="en-US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입니다</a:t>
              </a:r>
              <a:r>
                <a:rPr lang="en-US" altLang="ko-KR" b="1" dirty="0" smtClean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1" t="21485" r="47795" b="74649"/>
            <a:stretch/>
          </p:blipFill>
          <p:spPr>
            <a:xfrm>
              <a:off x="4110861" y="4687577"/>
              <a:ext cx="442759" cy="349102"/>
            </a:xfrm>
            <a:prstGeom prst="rect">
              <a:avLst/>
            </a:prstGeom>
          </p:spPr>
        </p:pic>
      </p:grpSp>
      <p:sp>
        <p:nvSpPr>
          <p:cNvPr id="43" name="직사각형 42">
            <a:hlinkClick r:id="rId8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2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3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4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5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66281" y="50636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그룹 51"/>
          <p:cNvGrpSpPr/>
          <p:nvPr/>
        </p:nvGrpSpPr>
        <p:grpSpPr>
          <a:xfrm>
            <a:off x="906403" y="5201631"/>
            <a:ext cx="7888917" cy="646331"/>
            <a:chOff x="909401" y="4659490"/>
            <a:chExt cx="7888917" cy="646331"/>
          </a:xfrm>
        </p:grpSpPr>
        <p:sp>
          <p:nvSpPr>
            <p:cNvPr id="53" name="직사각형 42"/>
            <p:cNvSpPr>
              <a:spLocks noChangeArrowheads="1"/>
            </p:cNvSpPr>
            <p:nvPr/>
          </p:nvSpPr>
          <p:spPr bwMode="auto">
            <a:xfrm>
              <a:off x="909401" y="4659490"/>
              <a:ext cx="7888917" cy="6463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9388" indent="-179388" algn="just">
                <a:buFont typeface="Arial" pitchFamily="34" charset="0"/>
                <a:buChar char="•"/>
              </a:pPr>
              <a:r>
                <a:rPr lang="ko-KR" altLang="en-US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오른쪽 </a:t>
              </a:r>
              <a:r>
                <a: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직육면체의 부피는 </a:t>
              </a:r>
              <a:r>
                <a:rPr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10×2</a:t>
              </a:r>
              <a:r>
                <a:rPr lang="en-US" altLang="ko-KR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      =</a:t>
              </a:r>
              <a:r>
                <a:rPr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280,  280÷20=14 (cm</a:t>
              </a:r>
              <a:r>
                <a:rPr lang="en-US" altLang="ko-KR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입니다</a:t>
              </a:r>
              <a:r>
                <a:rPr lang="en-US" altLang="ko-KR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algn="just"/>
              <a:r>
                <a:rPr lang="ko-KR" altLang="en-US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따라서 구하려는 </a:t>
              </a:r>
              <a:r>
                <a: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모서리의 길이는 </a:t>
              </a:r>
              <a:r>
                <a:rPr lang="en-US" altLang="ko-KR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14 cm</a:t>
              </a:r>
              <a:r>
                <a:rPr lang="ko-KR" altLang="en-US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입니다</a:t>
              </a:r>
              <a:r>
                <a:rPr lang="en-US" altLang="ko-KR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54" name="그림 5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1" t="21485" r="47795" b="74649"/>
            <a:stretch/>
          </p:blipFill>
          <p:spPr>
            <a:xfrm>
              <a:off x="4368048" y="4687577"/>
              <a:ext cx="442759" cy="349102"/>
            </a:xfrm>
            <a:prstGeom prst="rect">
              <a:avLst/>
            </a:prstGeom>
          </p:spPr>
        </p:pic>
      </p:grpSp>
      <p:pic>
        <p:nvPicPr>
          <p:cNvPr id="56" name="그림 55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4942" y="27915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56595" y="25647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8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5"/>
          <p:cNvSpPr txBox="1">
            <a:spLocks/>
          </p:cNvSpPr>
          <p:nvPr/>
        </p:nvSpPr>
        <p:spPr>
          <a:xfrm>
            <a:off x="694689" y="420917"/>
            <a:ext cx="4779836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입체도형의 부피를 </a:t>
            </a:r>
            <a:r>
              <a:rPr lang="ko-KR" altLang="en-US" sz="2200" dirty="0" smtClean="0">
                <a:solidFill>
                  <a:srgbClr val="695A35"/>
                </a:solidFill>
              </a:rPr>
              <a:t>                           여러 </a:t>
            </a:r>
            <a:r>
              <a:rPr lang="ko-KR" altLang="en-US" sz="2200" dirty="0">
                <a:solidFill>
                  <a:srgbClr val="695A35"/>
                </a:solidFill>
              </a:rPr>
              <a:t>가지 방법으로 구하기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1293577" y="1712463"/>
            <a:ext cx="7532397" cy="3988071"/>
            <a:chOff x="1293577" y="1712463"/>
            <a:chExt cx="7532397" cy="398807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577" y="1712463"/>
              <a:ext cx="7532397" cy="3988071"/>
            </a:xfrm>
            <a:prstGeom prst="rect">
              <a:avLst/>
            </a:prstGeom>
          </p:spPr>
        </p:pic>
        <p:grpSp>
          <p:nvGrpSpPr>
            <p:cNvPr id="5" name="그룹 4"/>
            <p:cNvGrpSpPr/>
            <p:nvPr/>
          </p:nvGrpSpPr>
          <p:grpSpPr>
            <a:xfrm>
              <a:off x="5719993" y="4209302"/>
              <a:ext cx="2133262" cy="511043"/>
              <a:chOff x="5719993" y="4209302"/>
              <a:chExt cx="2133262" cy="511043"/>
            </a:xfrm>
          </p:grpSpPr>
          <p:grpSp>
            <p:nvGrpSpPr>
              <p:cNvPr id="4" name="그룹 3"/>
              <p:cNvGrpSpPr/>
              <p:nvPr/>
            </p:nvGrpSpPr>
            <p:grpSpPr>
              <a:xfrm>
                <a:off x="5745757" y="4209302"/>
                <a:ext cx="2107498" cy="249037"/>
                <a:chOff x="2369819" y="4871774"/>
                <a:chExt cx="2232224" cy="249037"/>
              </a:xfrm>
            </p:grpSpPr>
            <p:pic>
              <p:nvPicPr>
                <p:cNvPr id="8" name="그림 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67" t="49800" r="23072" b="48778"/>
                <a:stretch/>
              </p:blipFill>
              <p:spPr>
                <a:xfrm>
                  <a:off x="2369819" y="4888229"/>
                  <a:ext cx="2181485" cy="213361"/>
                </a:xfrm>
                <a:prstGeom prst="rect">
                  <a:avLst/>
                </a:prstGeom>
              </p:spPr>
            </p:pic>
            <p:pic>
              <p:nvPicPr>
                <p:cNvPr id="10" name="그림 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189" t="51460" r="40016" b="46880"/>
                <a:stretch/>
              </p:blipFill>
              <p:spPr>
                <a:xfrm>
                  <a:off x="4391028" y="4871774"/>
                  <a:ext cx="211015" cy="249037"/>
                </a:xfrm>
                <a:prstGeom prst="rect">
                  <a:avLst/>
                </a:prstGeom>
              </p:spPr>
            </p:pic>
          </p:grpSp>
          <p:pic>
            <p:nvPicPr>
              <p:cNvPr id="12" name="그림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906" t="51564" r="23601" b="47043"/>
              <a:stretch/>
            </p:blipFill>
            <p:spPr>
              <a:xfrm>
                <a:off x="5719993" y="4511409"/>
                <a:ext cx="1938381" cy="2089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0683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9" name="내용 개체 틀 5"/>
          <p:cNvSpPr txBox="1">
            <a:spLocks/>
          </p:cNvSpPr>
          <p:nvPr/>
        </p:nvSpPr>
        <p:spPr>
          <a:xfrm>
            <a:off x="694689" y="420917"/>
            <a:ext cx="4779836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입체도형의 부피를 </a:t>
            </a:r>
            <a:r>
              <a:rPr lang="ko-KR" altLang="en-US" sz="2200" dirty="0" smtClean="0">
                <a:solidFill>
                  <a:srgbClr val="695A35"/>
                </a:solidFill>
              </a:rPr>
              <a:t>                           여러 </a:t>
            </a:r>
            <a:r>
              <a:rPr lang="ko-KR" altLang="en-US" sz="2200" dirty="0">
                <a:solidFill>
                  <a:srgbClr val="695A35"/>
                </a:solidFill>
              </a:rPr>
              <a:t>가지 방법으로 구하기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09401" y="1459151"/>
            <a:ext cx="7910753" cy="1359922"/>
            <a:chOff x="909401" y="1459151"/>
            <a:chExt cx="7910753" cy="1359922"/>
          </a:xfrm>
        </p:grpSpPr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177135" y="1459151"/>
              <a:ext cx="7643019" cy="135992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fontAlgn="base">
                <a:buNone/>
              </a:pPr>
              <a:r>
                <a:rPr lang="ko-KR" altLang="en-US" sz="1800" dirty="0"/>
                <a:t>준기는 과자 공장에 </a:t>
              </a:r>
              <a:r>
                <a:rPr lang="ko-KR" altLang="en-US" sz="1800" dirty="0" smtClean="0"/>
                <a:t>다녀온 뒤</a:t>
              </a:r>
              <a:r>
                <a:rPr lang="en-US" altLang="ko-KR" sz="1800" dirty="0" smtClean="0"/>
                <a:t>,</a:t>
              </a:r>
              <a:r>
                <a:rPr lang="ko-KR" altLang="en-US" sz="1800" dirty="0" smtClean="0"/>
                <a:t> </a:t>
              </a:r>
              <a:r>
                <a:rPr lang="ko-KR" altLang="en-US" sz="1800" dirty="0"/>
                <a:t>과자 상자를 직접 만들어 보았습니다</a:t>
              </a:r>
              <a:r>
                <a:rPr lang="en-US" altLang="ko-KR" sz="1800" dirty="0"/>
                <a:t>. </a:t>
              </a:r>
              <a:r>
                <a:rPr lang="ko-KR" altLang="en-US" sz="1800" dirty="0"/>
                <a:t>준기가 만든 과자 상자의 </a:t>
              </a:r>
              <a:r>
                <a:rPr lang="ko-KR" altLang="en-US" sz="1800" dirty="0" smtClean="0"/>
                <a:t>부피를 두 </a:t>
              </a:r>
              <a:r>
                <a:rPr lang="ko-KR" altLang="en-US" sz="1800" dirty="0"/>
                <a:t>가지 방법으로 구해 </a:t>
              </a:r>
              <a:r>
                <a:rPr lang="ko-KR" altLang="en-US" sz="1800" dirty="0" smtClean="0"/>
                <a:t>보세요</a:t>
              </a:r>
              <a:r>
                <a:rPr lang="en-US" altLang="ko-KR" sz="1800" dirty="0" smtClean="0"/>
                <a:t>.</a:t>
              </a:r>
              <a:endParaRPr lang="ko-KR" altLang="en-US" sz="1800" dirty="0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909401" y="1522462"/>
              <a:ext cx="217025" cy="217025"/>
              <a:chOff x="4520952" y="3717032"/>
              <a:chExt cx="217025" cy="217025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4" name="모서리가 둥근 직사각형 3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8" name="모서리가 둥근 직사각형 27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9" name="그룹 48"/>
          <p:cNvGrpSpPr/>
          <p:nvPr/>
        </p:nvGrpSpPr>
        <p:grpSpPr>
          <a:xfrm>
            <a:off x="6563874" y="11001"/>
            <a:ext cx="4061460" cy="927374"/>
            <a:chOff x="6563874" y="11001"/>
            <a:chExt cx="4061460" cy="927374"/>
          </a:xfrm>
        </p:grpSpPr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72" r="12616"/>
            <a:stretch/>
          </p:blipFill>
          <p:spPr>
            <a:xfrm>
              <a:off x="9368632" y="11001"/>
              <a:ext cx="361950" cy="923407"/>
            </a:xfrm>
            <a:prstGeom prst="rect">
              <a:avLst/>
            </a:prstGeom>
          </p:spPr>
        </p:pic>
        <p:pic>
          <p:nvPicPr>
            <p:cNvPr id="51" name="그림 50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874" y="14968"/>
              <a:ext cx="4061460" cy="923407"/>
            </a:xfrm>
            <a:prstGeom prst="rect">
              <a:avLst/>
            </a:prstGeom>
          </p:spPr>
        </p:pic>
      </p:grp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t="74420" r="11181" b="9449"/>
          <a:stretch/>
        </p:blipFill>
        <p:spPr>
          <a:xfrm>
            <a:off x="1354155" y="4224362"/>
            <a:ext cx="7530375" cy="212086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418820" y="4311222"/>
            <a:ext cx="6691260" cy="817374"/>
            <a:chOff x="2128894" y="3634780"/>
            <a:chExt cx="6691260" cy="817374"/>
          </a:xfrm>
        </p:grpSpPr>
        <p:sp>
          <p:nvSpPr>
            <p:cNvPr id="31" name="내용 개체 틀 2"/>
            <p:cNvSpPr txBox="1">
              <a:spLocks/>
            </p:cNvSpPr>
            <p:nvPr/>
          </p:nvSpPr>
          <p:spPr>
            <a:xfrm>
              <a:off x="2128895" y="3634780"/>
              <a:ext cx="6691259" cy="3572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ko-KR" altLang="en-US" dirty="0"/>
                <a:t>큰 직육면체의 부피에서 작은 직육면체의 부피를 뺍니다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내용 개체 틀 2"/>
                <p:cNvSpPr txBox="1">
                  <a:spLocks/>
                </p:cNvSpPr>
                <p:nvPr/>
              </p:nvSpPr>
              <p:spPr>
                <a:xfrm>
                  <a:off x="2128894" y="4094902"/>
                  <a:ext cx="6691259" cy="35725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-1800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800" b="1" kern="1200">
                      <a:solidFill>
                        <a:srgbClr val="228A38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>
                    <a:buNone/>
                  </a:pPr>
                  <a:r>
                    <a:rPr lang="en-US" altLang="ko-KR" dirty="0" smtClean="0"/>
                    <a:t>7×8×2</a:t>
                  </a:r>
                  <a:r>
                    <a:rPr lang="en-US" altLang="ko-KR" dirty="0" smtClean="0">
                      <a:latin typeface="나눔바른고딕" pitchFamily="50" charset="-127"/>
                      <a:ea typeface="나눔바른고딕" pitchFamily="50" charset="-127"/>
                    </a:rPr>
                    <a:t>-</a:t>
                  </a:r>
                  <a:r>
                    <a:rPr lang="en-US" altLang="ko-KR" dirty="0" smtClean="0"/>
                    <a:t>3×2×2=100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altLang="ko-KR" dirty="0"/>
                    <a:t>)</a:t>
                  </a:r>
                </a:p>
              </p:txBody>
            </p:sp>
          </mc:Choice>
          <mc:Fallback xmlns="">
            <p:sp>
              <p:nvSpPr>
                <p:cNvPr id="32" name="내용 개체 틀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8894" y="4094902"/>
                  <a:ext cx="6691259" cy="3572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20" t="-10345" b="-3448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그룹 4"/>
          <p:cNvGrpSpPr/>
          <p:nvPr/>
        </p:nvGrpSpPr>
        <p:grpSpPr>
          <a:xfrm>
            <a:off x="2418820" y="5245389"/>
            <a:ext cx="6691260" cy="840234"/>
            <a:chOff x="2128894" y="4568947"/>
            <a:chExt cx="6691260" cy="840234"/>
          </a:xfrm>
        </p:grpSpPr>
        <p:sp>
          <p:nvSpPr>
            <p:cNvPr id="33" name="내용 개체 틀 2"/>
            <p:cNvSpPr txBox="1">
              <a:spLocks/>
            </p:cNvSpPr>
            <p:nvPr/>
          </p:nvSpPr>
          <p:spPr>
            <a:xfrm>
              <a:off x="2128895" y="4568947"/>
              <a:ext cx="6691259" cy="3572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ko-KR" altLang="en-US" dirty="0"/>
                <a:t>직육면체 </a:t>
              </a:r>
              <a:r>
                <a:rPr lang="en-US" altLang="ko-KR" dirty="0"/>
                <a:t>3</a:t>
              </a:r>
              <a:r>
                <a:rPr lang="ko-KR" altLang="en-US" dirty="0"/>
                <a:t>개로 나누어 </a:t>
              </a:r>
              <a:r>
                <a:rPr lang="ko-KR" altLang="en-US" dirty="0" smtClean="0"/>
                <a:t>구합니다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내용 개체 틀 2"/>
                <p:cNvSpPr txBox="1">
                  <a:spLocks/>
                </p:cNvSpPr>
                <p:nvPr/>
              </p:nvSpPr>
              <p:spPr>
                <a:xfrm>
                  <a:off x="2128894" y="5051929"/>
                  <a:ext cx="6691259" cy="35725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-1800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800" b="1" kern="1200">
                      <a:solidFill>
                        <a:srgbClr val="228A38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>
                    <a:buNone/>
                  </a:pPr>
                  <a:r>
                    <a:rPr lang="en-US" altLang="ko-KR" dirty="0" smtClean="0"/>
                    <a:t>4×8×2+(3×3</a:t>
                  </a:r>
                  <a:r>
                    <a:rPr lang="en-US" altLang="ko-KR" dirty="0"/>
                    <a:t>×</a:t>
                  </a:r>
                  <a:r>
                    <a:rPr lang="en-US" altLang="ko-KR" dirty="0" smtClean="0"/>
                    <a:t>2)×2=</a:t>
                  </a:r>
                  <a:r>
                    <a:rPr lang="en-US" altLang="ko-KR" dirty="0"/>
                    <a:t>100</a:t>
                  </a:r>
                  <a:r>
                    <a:rPr lang="en-US" altLang="ko-KR" dirty="0" smtClean="0"/>
                    <a:t> </a:t>
                  </a:r>
                  <a:r>
                    <a:rPr lang="en-US" altLang="ko-KR" dirty="0"/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altLang="ko-KR" dirty="0"/>
                    <a:t>)</a:t>
                  </a:r>
                </a:p>
              </p:txBody>
            </p:sp>
          </mc:Choice>
          <mc:Fallback xmlns="">
            <p:sp>
              <p:nvSpPr>
                <p:cNvPr id="40" name="내용 개체 틀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8894" y="5051929"/>
                  <a:ext cx="6691259" cy="3572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20" t="-6897" b="-3275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9342" y="42841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9342" y="52205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029833" y="4330363"/>
            <a:ext cx="606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grpSp>
        <p:nvGrpSpPr>
          <p:cNvPr id="3" name="그룹 2"/>
          <p:cNvGrpSpPr>
            <a:grpSpLocks noChangeAspect="1"/>
          </p:cNvGrpSpPr>
          <p:nvPr/>
        </p:nvGrpSpPr>
        <p:grpSpPr>
          <a:xfrm>
            <a:off x="2606824" y="2262653"/>
            <a:ext cx="4350827" cy="1885419"/>
            <a:chOff x="2667409" y="2262652"/>
            <a:chExt cx="3625693" cy="1571182"/>
          </a:xfrm>
        </p:grpSpPr>
        <p:pic>
          <p:nvPicPr>
            <p:cNvPr id="22" name="그림 21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1027" y="2340710"/>
              <a:ext cx="232075" cy="228611"/>
            </a:xfrm>
            <a:prstGeom prst="rect">
              <a:avLst/>
            </a:prstGeom>
          </p:spPr>
        </p:pic>
        <p:grpSp>
          <p:nvGrpSpPr>
            <p:cNvPr id="43" name="그룹 42"/>
            <p:cNvGrpSpPr/>
            <p:nvPr/>
          </p:nvGrpSpPr>
          <p:grpSpPr>
            <a:xfrm>
              <a:off x="2667409" y="2262652"/>
              <a:ext cx="3297542" cy="1571182"/>
              <a:chOff x="485436" y="1712459"/>
              <a:chExt cx="8797254" cy="4652259"/>
            </a:xfrm>
          </p:grpSpPr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436" y="1712459"/>
                <a:ext cx="8797254" cy="4652259"/>
              </a:xfrm>
              <a:prstGeom prst="rect">
                <a:avLst/>
              </a:prstGeom>
            </p:spPr>
          </p:pic>
          <p:grpSp>
            <p:nvGrpSpPr>
              <p:cNvPr id="45" name="그룹 44"/>
              <p:cNvGrpSpPr/>
              <p:nvPr/>
            </p:nvGrpSpPr>
            <p:grpSpPr>
              <a:xfrm>
                <a:off x="5670105" y="4645592"/>
                <a:ext cx="2447772" cy="567851"/>
                <a:chOff x="5670105" y="4645592"/>
                <a:chExt cx="2447772" cy="567851"/>
              </a:xfrm>
            </p:grpSpPr>
            <p:grpSp>
              <p:nvGrpSpPr>
                <p:cNvPr id="48" name="그룹 47"/>
                <p:cNvGrpSpPr/>
                <p:nvPr/>
              </p:nvGrpSpPr>
              <p:grpSpPr>
                <a:xfrm>
                  <a:off x="5672379" y="4645592"/>
                  <a:ext cx="2445498" cy="294372"/>
                  <a:chOff x="2292100" y="5308064"/>
                  <a:chExt cx="2590228" cy="294372"/>
                </a:xfrm>
              </p:grpSpPr>
              <p:pic>
                <p:nvPicPr>
                  <p:cNvPr id="53" name="그림 52"/>
                  <p:cNvPicPr>
                    <a:picLocks noChangeAspect="1"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367" t="49800" r="23072" b="48778"/>
                  <a:stretch/>
                </p:blipFill>
                <p:spPr>
                  <a:xfrm>
                    <a:off x="2292100" y="5332598"/>
                    <a:ext cx="2543375" cy="243181"/>
                  </a:xfrm>
                  <a:prstGeom prst="rect">
                    <a:avLst/>
                  </a:prstGeom>
                </p:spPr>
              </p:pic>
              <p:pic>
                <p:nvPicPr>
                  <p:cNvPr id="54" name="그림 53"/>
                  <p:cNvPicPr>
                    <a:picLocks noChangeAspect="1"/>
                  </p:cNvPicPr>
                  <p:nvPr/>
                </p:nvPicPr>
                <p:blipFill rotWithShape="1"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189" t="51460" r="40016" b="46880"/>
                  <a:stretch/>
                </p:blipFill>
                <p:spPr>
                  <a:xfrm>
                    <a:off x="4642020" y="5308064"/>
                    <a:ext cx="240308" cy="29437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2" name="그림 51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906" t="51564" r="23601" b="47043"/>
                <a:stretch/>
              </p:blipFill>
              <p:spPr>
                <a:xfrm>
                  <a:off x="5670105" y="4969623"/>
                  <a:ext cx="2259613" cy="24382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7429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9" name="내용 개체 틀 5"/>
          <p:cNvSpPr txBox="1">
            <a:spLocks/>
          </p:cNvSpPr>
          <p:nvPr/>
        </p:nvSpPr>
        <p:spPr>
          <a:xfrm>
            <a:off x="694689" y="476672"/>
            <a:ext cx="4791711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직육면체의 겉넓이를 구하는 방법을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식으로 나타내기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6563874" y="14968"/>
            <a:ext cx="3680477" cy="923408"/>
            <a:chOff x="6563874" y="14968"/>
            <a:chExt cx="3680477" cy="923408"/>
          </a:xfrm>
        </p:grpSpPr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64"/>
            <a:stretch/>
          </p:blipFill>
          <p:spPr>
            <a:xfrm>
              <a:off x="6563874" y="14968"/>
              <a:ext cx="513201" cy="923407"/>
            </a:xfrm>
            <a:prstGeom prst="rect">
              <a:avLst/>
            </a:prstGeom>
          </p:spPr>
        </p:pic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6"/>
            <a:stretch/>
          </p:blipFill>
          <p:spPr>
            <a:xfrm>
              <a:off x="7077075" y="14969"/>
              <a:ext cx="3167276" cy="923407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909401" y="1423633"/>
            <a:ext cx="6896515" cy="417992"/>
            <a:chOff x="909401" y="1423633"/>
            <a:chExt cx="6896515" cy="417992"/>
          </a:xfrm>
        </p:grpSpPr>
        <p:grpSp>
          <p:nvGrpSpPr>
            <p:cNvPr id="10" name="그룹 9"/>
            <p:cNvGrpSpPr/>
            <p:nvPr/>
          </p:nvGrpSpPr>
          <p:grpSpPr>
            <a:xfrm>
              <a:off x="909401" y="1496724"/>
              <a:ext cx="217025" cy="217025"/>
              <a:chOff x="4520952" y="3717032"/>
              <a:chExt cx="217025" cy="217025"/>
            </a:xfrm>
          </p:grpSpPr>
          <p:grpSp>
            <p:nvGrpSpPr>
              <p:cNvPr id="11" name="그룹 1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3" name="모서리가 둥근 직사각형 1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모서리가 둥근 직사각형 11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5" name="내용 개체 틀 3"/>
            <p:cNvSpPr txBox="1">
              <a:spLocks/>
            </p:cNvSpPr>
            <p:nvPr/>
          </p:nvSpPr>
          <p:spPr>
            <a:xfrm>
              <a:off x="1171819" y="1423633"/>
              <a:ext cx="663409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다음 직육면체의 겉넓이를 구하려고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물음에 답하세요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2" t="16803" r="35678" b="69782"/>
          <a:stretch/>
        </p:blipFill>
        <p:spPr>
          <a:xfrm>
            <a:off x="3520926" y="2230242"/>
            <a:ext cx="2845487" cy="1933266"/>
          </a:xfrm>
          <a:prstGeom prst="rect">
            <a:avLst/>
          </a:prstGeom>
        </p:spPr>
      </p:pic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709853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749457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788021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825066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</p:cNvPr>
          <p:cNvSpPr/>
          <p:nvPr/>
        </p:nvSpPr>
        <p:spPr>
          <a:xfrm>
            <a:off x="86363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1" action="ppaction://hlinksldjump"/>
          </p:cNvPr>
          <p:cNvSpPr/>
          <p:nvPr/>
        </p:nvSpPr>
        <p:spPr>
          <a:xfrm>
            <a:off x="671289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2" action="ppaction://hlinksldjump"/>
          </p:cNvPr>
          <p:cNvSpPr/>
          <p:nvPr/>
        </p:nvSpPr>
        <p:spPr>
          <a:xfrm>
            <a:off x="900696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3" action="ppaction://hlinksldjump"/>
          </p:cNvPr>
          <p:cNvSpPr/>
          <p:nvPr/>
        </p:nvSpPr>
        <p:spPr>
          <a:xfrm>
            <a:off x="93874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8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사용자 지정 2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2978</TotalTime>
  <Words>554</Words>
  <Application>Microsoft Office PowerPoint</Application>
  <PresentationFormat>A4 용지(210x297mm)</PresentationFormat>
  <Paragraphs>75</Paragraphs>
  <Slides>12</Slides>
  <Notes>1</Notes>
  <HiddenSlides>1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  <vt:variant>
        <vt:lpstr>재구성한 쇼</vt:lpstr>
      </vt:variant>
      <vt:variant>
        <vt:i4>1</vt:i4>
      </vt:variant>
    </vt:vector>
  </HeadingPairs>
  <TitlesOfParts>
    <vt:vector size="15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곽수진</cp:lastModifiedBy>
  <cp:revision>234</cp:revision>
  <cp:lastPrinted>2017-09-25T02:44:09Z</cp:lastPrinted>
  <dcterms:created xsi:type="dcterms:W3CDTF">2017-09-24T23:31:15Z</dcterms:created>
  <dcterms:modified xsi:type="dcterms:W3CDTF">2019-01-03T02:24:00Z</dcterms:modified>
</cp:coreProperties>
</file>