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1"/>
  </p:notesMasterIdLst>
  <p:sldIdLst>
    <p:sldId id="258" r:id="rId3"/>
    <p:sldId id="260" r:id="rId4"/>
    <p:sldId id="261" r:id="rId5"/>
    <p:sldId id="268" r:id="rId6"/>
    <p:sldId id="270" r:id="rId7"/>
    <p:sldId id="269" r:id="rId8"/>
    <p:sldId id="267" r:id="rId9"/>
    <p:sldId id="263" r:id="rId1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A35"/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182" y="-474"/>
      </p:cViewPr>
      <p:guideLst>
        <p:guide orient="horz" pos="537"/>
        <p:guide orient="horz" pos="3861"/>
        <p:guide pos="6023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모서리가 둥근 직사각형 23"/>
          <p:cNvSpPr/>
          <p:nvPr userDrawn="1"/>
        </p:nvSpPr>
        <p:spPr>
          <a:xfrm>
            <a:off x="704528" y="413354"/>
            <a:ext cx="432000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모서리가 둥근 직사각형 20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 userDrawn="1"/>
            </p:nvSpPr>
            <p:spPr>
              <a:xfrm>
                <a:off x="1208584" y="116632"/>
                <a:ext cx="36724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chemeClr val="bg1"/>
                    </a:solidFill>
                    <a:latin typeface="나눔고딕 ExtraBold" panose="020B0600000101010101" charset="-127"/>
                    <a:ea typeface="나눔고딕 ExtraBold" panose="020B0600000101010101" charset="-127"/>
                  </a:rPr>
                  <a:t>(</a:t>
                </a:r>
                <a:r>
                  <a:rPr lang="ko-KR" altLang="en-US" sz="1400" b="1" dirty="0">
                    <a:solidFill>
                      <a:schemeClr val="bg1"/>
                    </a:solidFill>
                    <a:latin typeface="나눔고딕 ExtraBold" panose="020B0600000101010101" charset="-127"/>
                    <a:ea typeface="나눔고딕 ExtraBold" panose="020B0600000101010101" charset="-127"/>
                  </a:rPr>
                  <a:t>소수</a:t>
                </a:r>
                <a:r>
                  <a:rPr lang="en-US" altLang="ko-KR" sz="1400" b="1" dirty="0">
                    <a:solidFill>
                      <a:schemeClr val="bg1"/>
                    </a:solidFill>
                    <a:latin typeface="나눔고딕 ExtraBold" panose="020B0600000101010101" charset="-127"/>
                    <a:ea typeface="나눔고딕 ExtraBold" panose="020B0600000101010101" charset="-127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ko-KR" sz="14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altLang="ko-KR" sz="1400" b="1" dirty="0">
                    <a:solidFill>
                      <a:schemeClr val="bg1"/>
                    </a:solidFill>
                    <a:latin typeface="나눔고딕 ExtraBold" panose="020B0600000101010101" charset="-127"/>
                    <a:ea typeface="나눔고딕 ExtraBold" panose="020B0600000101010101" charset="-127"/>
                  </a:rPr>
                  <a:t>(</a:t>
                </a:r>
                <a:r>
                  <a:rPr lang="ko-KR" altLang="en-US" sz="1400" b="1" dirty="0">
                    <a:solidFill>
                      <a:schemeClr val="bg1"/>
                    </a:solidFill>
                    <a:latin typeface="나눔고딕 ExtraBold" panose="020B0600000101010101" charset="-127"/>
                    <a:ea typeface="나눔고딕 ExtraBold" panose="020B0600000101010101" charset="-127"/>
                  </a:rPr>
                  <a:t>자연수</a:t>
                </a:r>
                <a:r>
                  <a:rPr lang="en-US" altLang="ko-KR" sz="1400" b="1" dirty="0">
                    <a:solidFill>
                      <a:schemeClr val="bg1"/>
                    </a:solidFill>
                    <a:latin typeface="나눔고딕 ExtraBold" panose="020B0600000101010101" charset="-127"/>
                    <a:ea typeface="나눔고딕 ExtraBold" panose="020B0600000101010101" charset="-127"/>
                  </a:rPr>
                  <a:t>)</a:t>
                </a:r>
                <a:r>
                  <a:rPr lang="ko-KR" altLang="en-US" sz="1400" b="1" dirty="0">
                    <a:solidFill>
                      <a:schemeClr val="bg1"/>
                    </a:solidFill>
                    <a:latin typeface="나눔고딕 ExtraBold" panose="020B0600000101010101" charset="-127"/>
                    <a:ea typeface="나눔고딕 ExtraBold" panose="020B0600000101010101" charset="-127"/>
                  </a:rPr>
                  <a:t>를 해 볼까요</a:t>
                </a:r>
                <a:r>
                  <a:rPr lang="en-US" altLang="ko-KR" sz="1400" b="1" dirty="0" smtClean="0">
                    <a:solidFill>
                      <a:schemeClr val="bg1"/>
                    </a:solidFill>
                    <a:latin typeface="나눔고딕 ExtraBold" panose="020B0600000101010101" charset="-127"/>
                    <a:ea typeface="나눔고딕 ExtraBold" panose="020B0600000101010101" charset="-127"/>
                  </a:rPr>
                  <a:t>(5)</a:t>
                </a:r>
                <a:endParaRPr lang="ko-KR" altLang="en-US" sz="14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1208584" y="116632"/>
                <a:ext cx="3672410" cy="307777"/>
              </a:xfrm>
              <a:prstGeom prst="rect">
                <a:avLst/>
              </a:prstGeom>
              <a:blipFill rotWithShape="1">
                <a:blip r:embed="rId2"/>
                <a:stretch>
                  <a:fillRect l="-332" t="-1961" b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5" Type="http://schemas.openxmlformats.org/officeDocument/2006/relationships/image" Target="../media/image9.png"/><Relationship Id="rId10" Type="http://schemas.openxmlformats.org/officeDocument/2006/relationships/slide" Target="slide1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image" Target="../media/image11.png"/><Relationship Id="rId5" Type="http://schemas.openxmlformats.org/officeDocument/2006/relationships/slide" Target="slide8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image" Target="../media/image16.png"/><Relationship Id="rId9" Type="http://schemas.openxmlformats.org/officeDocument/2006/relationships/slide" Target="slide2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7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slide" Target="slide1.xml"/><Relationship Id="rId4" Type="http://schemas.openxmlformats.org/officeDocument/2006/relationships/image" Target="../media/image18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image" Target="../media/image9.png"/><Relationship Id="rId5" Type="http://schemas.openxmlformats.org/officeDocument/2006/relationships/image" Target="../media/image17.png"/><Relationship Id="rId10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244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나눔고딕 ExtraBold" pitchFamily="50" charset="-127"/>
                <a:ea typeface="나눔고딕 ExtraBold" pitchFamily="50" charset="-127"/>
              </a:rPr>
              <a:t>직육면체의 </a:t>
            </a:r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부피와 </a:t>
            </a:r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겉넓이</a:t>
            </a:r>
            <a:endParaRPr lang="ko-KR" altLang="en-US" sz="22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130~131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24300" y="2636912"/>
            <a:ext cx="6113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여러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가지 입체도형의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  부피를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구해 볼까요</a:t>
            </a:r>
          </a:p>
          <a:p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45"/>
          <a:stretch/>
        </p:blipFill>
        <p:spPr>
          <a:xfrm>
            <a:off x="8092340" y="8620"/>
            <a:ext cx="1813660" cy="923407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9422921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>
            <a:hlinkClick r:id="rId5" action="ppaction://hlinksldjump"/>
          </p:cNvPr>
          <p:cNvSpPr/>
          <p:nvPr/>
        </p:nvSpPr>
        <p:spPr>
          <a:xfrm>
            <a:off x="9417496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026877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863070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90127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939836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824507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4006" y="2792830"/>
            <a:ext cx="5747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여러 가지 입체도형의 부피를 구해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4507" y="467380"/>
            <a:ext cx="79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4608" y="476672"/>
            <a:ext cx="3272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422921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>
            <a:hlinkClick r:id="rId4" action="ppaction://hlinksldjump"/>
          </p:cNvPr>
          <p:cNvSpPr/>
          <p:nvPr/>
        </p:nvSpPr>
        <p:spPr>
          <a:xfrm>
            <a:off x="9417496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9026877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863070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90127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939836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</p:cNvPr>
          <p:cNvSpPr/>
          <p:nvPr/>
        </p:nvSpPr>
        <p:spPr>
          <a:xfrm>
            <a:off x="824507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17080" y="5012322"/>
            <a:ext cx="8082319" cy="864366"/>
            <a:chOff x="917080" y="5012322"/>
            <a:chExt cx="8082319" cy="864366"/>
          </a:xfrm>
        </p:grpSpPr>
        <p:sp>
          <p:nvSpPr>
            <p:cNvPr id="25" name="모서리가 둥근 직사각형 24"/>
            <p:cNvSpPr/>
            <p:nvPr/>
          </p:nvSpPr>
          <p:spPr bwMode="auto">
            <a:xfrm>
              <a:off x="917080" y="5430268"/>
              <a:ext cx="8082319" cy="44642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5012322"/>
              <a:ext cx="7931735" cy="417992"/>
              <a:chOff x="970258" y="5012322"/>
              <a:chExt cx="7931735" cy="417992"/>
            </a:xfrm>
          </p:grpSpPr>
          <p:sp>
            <p:nvSpPr>
              <p:cNvPr id="32" name="내용 개체 틀 3"/>
              <p:cNvSpPr txBox="1">
                <a:spLocks/>
              </p:cNvSpPr>
              <p:nvPr/>
            </p:nvSpPr>
            <p:spPr>
              <a:xfrm>
                <a:off x="1128950" y="5012322"/>
                <a:ext cx="7773043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구하려는 것은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970258" y="516241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742189" y="476672"/>
            <a:ext cx="42583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>
                <a:solidFill>
                  <a:srgbClr val="695A35"/>
                </a:solidFill>
              </a:rPr>
              <a:t>여러 가지 입체도형의 부피 구하기</a:t>
            </a:r>
          </a:p>
        </p:txBody>
      </p:sp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28" name="내용 개체 틀 2"/>
          <p:cNvSpPr txBox="1">
            <a:spLocks/>
          </p:cNvSpPr>
          <p:nvPr/>
        </p:nvSpPr>
        <p:spPr>
          <a:xfrm>
            <a:off x="921135" y="5463721"/>
            <a:ext cx="7391695" cy="36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입체도형의 </a:t>
            </a:r>
            <a:r>
              <a:rPr lang="ko-KR" altLang="en-US" dirty="0" smtClean="0"/>
              <a:t>부피입니다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23585" r="48358" b="60828"/>
          <a:stretch/>
        </p:blipFill>
        <p:spPr>
          <a:xfrm>
            <a:off x="1967046" y="2330605"/>
            <a:ext cx="2649936" cy="196261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9401" y="1390180"/>
            <a:ext cx="6896515" cy="417992"/>
            <a:chOff x="909401" y="1390180"/>
            <a:chExt cx="6896515" cy="417992"/>
          </a:xfrm>
        </p:grpSpPr>
        <p:grpSp>
          <p:nvGrpSpPr>
            <p:cNvPr id="13" name="그룹 12"/>
            <p:cNvGrpSpPr/>
            <p:nvPr/>
          </p:nvGrpSpPr>
          <p:grpSpPr>
            <a:xfrm>
              <a:off x="909401" y="1463271"/>
              <a:ext cx="217025" cy="217025"/>
              <a:chOff x="4520952" y="3717032"/>
              <a:chExt cx="217025" cy="217025"/>
            </a:xfrm>
          </p:grpSpPr>
          <p:grpSp>
            <p:nvGrpSpPr>
              <p:cNvPr id="14" name="그룹 1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6" name="모서리가 둥근 직사각형 1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5" name="모서리가 둥근 직사각형 14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8" name="내용 개체 틀 3"/>
            <p:cNvSpPr txBox="1">
              <a:spLocks/>
            </p:cNvSpPr>
            <p:nvPr/>
          </p:nvSpPr>
          <p:spPr>
            <a:xfrm>
              <a:off x="1171819" y="1390180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입체도형의 부피를 구해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1" t="15969" r="12404" b="53861"/>
          <a:stretch/>
        </p:blipFill>
        <p:spPr>
          <a:xfrm>
            <a:off x="5285797" y="1599175"/>
            <a:ext cx="3417348" cy="379873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120" y="54637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9422921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9417496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9026877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863070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90127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939836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0" action="ppaction://hlinksldjump"/>
          </p:cNvPr>
          <p:cNvSpPr/>
          <p:nvPr/>
        </p:nvSpPr>
        <p:spPr>
          <a:xfrm>
            <a:off x="824507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50903" y="2709493"/>
            <a:ext cx="8223843" cy="3160012"/>
            <a:chOff x="917080" y="2709493"/>
            <a:chExt cx="8223843" cy="3160012"/>
          </a:xfrm>
        </p:grpSpPr>
        <p:sp>
          <p:nvSpPr>
            <p:cNvPr id="17" name="모서리가 둥근 직사각형 16"/>
            <p:cNvSpPr/>
            <p:nvPr/>
          </p:nvSpPr>
          <p:spPr bwMode="auto">
            <a:xfrm>
              <a:off x="917080" y="3102374"/>
              <a:ext cx="8082320" cy="2767131"/>
            </a:xfrm>
            <a:prstGeom prst="roundRect">
              <a:avLst>
                <a:gd name="adj" fmla="val 569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2709493"/>
              <a:ext cx="8170665" cy="417992"/>
              <a:chOff x="970258" y="2709493"/>
              <a:chExt cx="8170665" cy="417992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1128950" y="2709493"/>
                <a:ext cx="8011973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pc="-50" dirty="0" smtClean="0"/>
                  <a:t>생각한 방법으로 문제를 해결하고</a:t>
                </a:r>
                <a:r>
                  <a:rPr lang="en-US" altLang="ko-KR" spc="-50" dirty="0" smtClean="0"/>
                  <a:t>, </a:t>
                </a:r>
                <a:r>
                  <a:rPr lang="ko-KR" altLang="en-US" spc="-50" dirty="0" smtClean="0"/>
                  <a:t>문제를 해결한 방법을 친구들에게 설명해 보세요</a:t>
                </a:r>
                <a:r>
                  <a:rPr lang="en-US" altLang="ko-KR" spc="-50" dirty="0" smtClean="0"/>
                  <a:t>.</a:t>
                </a:r>
                <a:endParaRPr lang="ko-KR" altLang="en-US" spc="-50" dirty="0"/>
              </a:p>
            </p:txBody>
          </p:sp>
          <p:sp>
            <p:nvSpPr>
              <p:cNvPr id="33" name="모서리가 둥근 직사각형 32"/>
              <p:cNvSpPr/>
              <p:nvPr/>
            </p:nvSpPr>
            <p:spPr>
              <a:xfrm>
                <a:off x="970258" y="282884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17080" y="1393633"/>
            <a:ext cx="8082319" cy="1185067"/>
            <a:chOff x="917080" y="1393633"/>
            <a:chExt cx="8082319" cy="1185067"/>
          </a:xfrm>
        </p:grpSpPr>
        <p:sp>
          <p:nvSpPr>
            <p:cNvPr id="14" name="모서리가 둥근 직사각형 13"/>
            <p:cNvSpPr/>
            <p:nvPr/>
          </p:nvSpPr>
          <p:spPr bwMode="auto">
            <a:xfrm>
              <a:off x="917080" y="1811579"/>
              <a:ext cx="8082319" cy="76712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393633"/>
              <a:ext cx="7931735" cy="417992"/>
              <a:chOff x="970258" y="1393633"/>
              <a:chExt cx="7931735" cy="417992"/>
            </a:xfrm>
          </p:grpSpPr>
          <p:sp>
            <p:nvSpPr>
              <p:cNvPr id="16" name="내용 개체 틀 3"/>
              <p:cNvSpPr txBox="1">
                <a:spLocks/>
              </p:cNvSpPr>
              <p:nvPr/>
            </p:nvSpPr>
            <p:spPr>
              <a:xfrm>
                <a:off x="1128950" y="1393633"/>
                <a:ext cx="7773043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어떤 방법으로 문제를 해결하면 좋을까요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18" name="모서리가 둥근 직사각형 17"/>
              <p:cNvSpPr/>
              <p:nvPr/>
            </p:nvSpPr>
            <p:spPr>
              <a:xfrm>
                <a:off x="970258" y="154372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742189" y="476672"/>
            <a:ext cx="4258311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b="1" dirty="0">
                <a:solidFill>
                  <a:srgbClr val="695A35"/>
                </a:solidFill>
              </a:rPr>
              <a:t>여러 가지 입체도형의 부피 구하기</a:t>
            </a:r>
          </a:p>
        </p:txBody>
      </p:sp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921136" y="1867381"/>
            <a:ext cx="8078264" cy="686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큰 직육면체에서 작은 직육면체의 부피를 빼면 될 것 같습니다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두 직육면체가 합쳐진 도형이므로 직육면체 두 개의 부피를 구해 더합니다</a:t>
            </a:r>
            <a:r>
              <a:rPr lang="en-US" altLang="ko-KR" dirty="0" smtClean="0"/>
              <a:t>.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031" y="19863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422921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5" action="ppaction://hlinksldjump"/>
          </p:cNvPr>
          <p:cNvSpPr/>
          <p:nvPr/>
        </p:nvSpPr>
        <p:spPr>
          <a:xfrm>
            <a:off x="9417496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9026877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>
            <a:hlinkClick r:id="rId6" action="ppaction://hlinksldjump"/>
          </p:cNvPr>
          <p:cNvSpPr/>
          <p:nvPr/>
        </p:nvSpPr>
        <p:spPr>
          <a:xfrm>
            <a:off x="863070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90127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8" action="ppaction://hlinksldjump"/>
          </p:cNvPr>
          <p:cNvSpPr/>
          <p:nvPr/>
        </p:nvSpPr>
        <p:spPr>
          <a:xfrm>
            <a:off x="939836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</p:cNvPr>
          <p:cNvSpPr/>
          <p:nvPr/>
        </p:nvSpPr>
        <p:spPr>
          <a:xfrm>
            <a:off x="824507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1280228" y="3323485"/>
            <a:ext cx="3253479" cy="3367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1199927" y="4274783"/>
            <a:ext cx="4592700" cy="3367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1232727" y="5111261"/>
            <a:ext cx="5322452" cy="3367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8" t="35052" r="38370" b="57815"/>
          <a:stretch/>
        </p:blipFill>
        <p:spPr>
          <a:xfrm>
            <a:off x="5836334" y="3195114"/>
            <a:ext cx="1133061" cy="811319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8" t="34858" r="10010" b="58009"/>
          <a:stretch/>
        </p:blipFill>
        <p:spPr>
          <a:xfrm>
            <a:off x="5792627" y="4124214"/>
            <a:ext cx="1254475" cy="811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내용 개체 틀 2"/>
              <p:cNvSpPr txBox="1">
                <a:spLocks/>
              </p:cNvSpPr>
              <p:nvPr/>
            </p:nvSpPr>
            <p:spPr>
              <a:xfrm>
                <a:off x="1042727" y="3308593"/>
                <a:ext cx="8078264" cy="27225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직육면체 두 개의 합으로 구하기</a:t>
                </a:r>
                <a:endParaRPr lang="en-US" altLang="ko-KR" dirty="0" smtClean="0"/>
              </a:p>
              <a:p>
                <a:pPr indent="0">
                  <a:buNone/>
                </a:pPr>
                <a:r>
                  <a:rPr lang="ko-KR" altLang="en-US" dirty="0" smtClean="0"/>
                  <a:t>    </a:t>
                </a:r>
                <a:r>
                  <a:rPr lang="en-US" altLang="ko-KR" dirty="0" smtClean="0"/>
                  <a:t>(</a:t>
                </a:r>
                <a:r>
                  <a:rPr lang="en-US" altLang="ko-KR" dirty="0"/>
                  <a:t>5×3×2)+(13×5×2)=160</a:t>
                </a:r>
                <a:r>
                  <a:rPr lang="en-US" altLang="ko-KR" dirty="0" smtClean="0"/>
                  <a:t> 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i="0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𝐜</m:t>
                        </m:r>
                        <m:r>
                          <a:rPr lang="en-US" altLang="ko-KR" sz="1600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sz="1600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dirty="0" smtClean="0"/>
                  <a:t>)</a:t>
                </a:r>
                <a:r>
                  <a:rPr lang="ko-KR" altLang="en-US" dirty="0" smtClean="0"/>
                  <a:t>입니다</a:t>
                </a:r>
                <a:r>
                  <a:rPr lang="en-US" altLang="ko-KR" dirty="0"/>
                  <a:t>.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45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27" y="3308593"/>
                <a:ext cx="8078264" cy="2722527"/>
              </a:xfrm>
              <a:prstGeom prst="rect">
                <a:avLst/>
              </a:prstGeom>
              <a:blipFill rotWithShape="1">
                <a:blip r:embed="rId11"/>
                <a:stretch>
                  <a:fillRect l="-453" t="-11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내용 개체 틀 2"/>
              <p:cNvSpPr txBox="1">
                <a:spLocks/>
              </p:cNvSpPr>
              <p:nvPr/>
            </p:nvSpPr>
            <p:spPr>
              <a:xfrm>
                <a:off x="1000089" y="4021591"/>
                <a:ext cx="8078264" cy="9683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buNone/>
                </a:pPr>
                <a:endParaRPr lang="en-US" altLang="ko-KR" dirty="0" smtClean="0"/>
              </a:p>
              <a:p>
                <a:pPr>
                  <a:lnSpc>
                    <a:spcPct val="110000"/>
                  </a:lnSpc>
                </a:pPr>
                <a:r>
                  <a:rPr lang="ko-KR" altLang="en-US" sz="1900" dirty="0" smtClean="0"/>
                  <a:t>큰 직육면체에서 </a:t>
                </a:r>
                <a:r>
                  <a:rPr lang="ko-KR" altLang="en-US" sz="1900" dirty="0"/>
                  <a:t>작은 직육면체의 부피를 </a:t>
                </a:r>
                <a:r>
                  <a:rPr lang="ko-KR" altLang="en-US" sz="1900" dirty="0" smtClean="0"/>
                  <a:t>빼기</a:t>
                </a:r>
                <a:endParaRPr lang="en-US" altLang="ko-KR" sz="1900" dirty="0" smtClean="0"/>
              </a:p>
              <a:p>
                <a:pPr indent="0">
                  <a:lnSpc>
                    <a:spcPct val="110000"/>
                  </a:lnSpc>
                  <a:buNone/>
                </a:pPr>
                <a:r>
                  <a:rPr lang="en-US" altLang="ko-KR" sz="1900" dirty="0" smtClean="0"/>
                  <a:t>   (8×13×2)</a:t>
                </a:r>
                <a:r>
                  <a:rPr lang="en-US" altLang="ko-KR" sz="1900" dirty="0" smtClean="0">
                    <a:latin typeface="나눔바른고딕" pitchFamily="50" charset="-127"/>
                    <a:ea typeface="나눔바른고딕" pitchFamily="50" charset="-127"/>
                  </a:rPr>
                  <a:t>-</a:t>
                </a:r>
                <a:r>
                  <a:rPr lang="en-US" altLang="ko-KR" sz="1900" dirty="0" smtClean="0"/>
                  <a:t>(3×8×2</a:t>
                </a:r>
                <a:r>
                  <a:rPr lang="en-US" altLang="ko-KR" sz="1900" dirty="0"/>
                  <a:t>)=160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900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900" b="1" i="0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𝐜</m:t>
                        </m:r>
                        <m:r>
                          <a:rPr lang="en-US" altLang="ko-KR" sz="1900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sz="1900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sz="1900" dirty="0" smtClean="0"/>
                  <a:t>)</a:t>
                </a:r>
                <a:r>
                  <a:rPr lang="ko-KR" altLang="en-US" sz="1900" dirty="0" smtClean="0"/>
                  <a:t>입니다</a:t>
                </a:r>
                <a:r>
                  <a:rPr lang="en-US" altLang="ko-KR" sz="1900" dirty="0" smtClean="0"/>
                  <a:t>.</a:t>
                </a:r>
                <a:endParaRPr lang="ko-KR" altLang="en-US" sz="1900" dirty="0"/>
              </a:p>
            </p:txBody>
          </p:sp>
        </mc:Choice>
        <mc:Fallback xmlns="">
          <p:sp>
            <p:nvSpPr>
              <p:cNvPr id="41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89" y="4021591"/>
                <a:ext cx="8078264" cy="968383"/>
              </a:xfrm>
              <a:prstGeom prst="rect">
                <a:avLst/>
              </a:prstGeom>
              <a:blipFill rotWithShape="1">
                <a:blip r:embed="rId12"/>
                <a:stretch>
                  <a:fillRect l="-453" b="-50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내용 개체 틀 2"/>
              <p:cNvSpPr txBox="1">
                <a:spLocks/>
              </p:cNvSpPr>
              <p:nvPr/>
            </p:nvSpPr>
            <p:spPr>
              <a:xfrm>
                <a:off x="1013357" y="5069537"/>
                <a:ext cx="8078264" cy="12879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밑면의 </a:t>
                </a:r>
                <a:r>
                  <a:rPr lang="ko-KR" altLang="en-US" dirty="0"/>
                  <a:t>넓이를 구하고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높이를 곱하는 방법으로 </a:t>
                </a:r>
                <a:r>
                  <a:rPr lang="ko-KR" altLang="en-US" dirty="0" smtClean="0"/>
                  <a:t>구하기</a:t>
                </a:r>
                <a:r>
                  <a:rPr lang="en-US" altLang="ko-KR" dirty="0" smtClean="0"/>
                  <a:t>  </a:t>
                </a:r>
              </a:p>
              <a:p>
                <a:pPr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 (</a:t>
                </a:r>
                <a:r>
                  <a:rPr lang="ko-KR" altLang="en-US" dirty="0"/>
                  <a:t>밑면의 넓이</a:t>
                </a:r>
                <a:r>
                  <a:rPr lang="en-US" altLang="ko-KR" dirty="0" smtClean="0"/>
                  <a:t>)=(</a:t>
                </a:r>
                <a:r>
                  <a:rPr lang="en-US" altLang="ko-KR" dirty="0"/>
                  <a:t>5×3)+(13×5)=80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i="0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𝐜</m:t>
                        </m:r>
                        <m:r>
                          <a:rPr lang="en-US" altLang="ko-KR" i="0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i="0" dirty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dirty="0"/>
                  <a:t>), </a:t>
                </a:r>
                <a:r>
                  <a:rPr lang="en-US" altLang="ko-KR" dirty="0" smtClean="0"/>
                  <a:t>(</a:t>
                </a:r>
                <a:r>
                  <a:rPr lang="ko-KR" altLang="en-US" dirty="0" smtClean="0"/>
                  <a:t>입체도형의 </a:t>
                </a:r>
                <a:r>
                  <a:rPr lang="ko-KR" altLang="en-US" dirty="0"/>
                  <a:t>부피</a:t>
                </a:r>
                <a:r>
                  <a:rPr lang="en-US" altLang="ko-KR" dirty="0"/>
                  <a:t>)=80×2=160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i="0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𝐜</m:t>
                        </m:r>
                        <m:r>
                          <a:rPr lang="en-US" altLang="ko-KR" sz="1600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sz="1600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2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57" y="5069537"/>
                <a:ext cx="8078264" cy="1287950"/>
              </a:xfrm>
              <a:prstGeom prst="rect">
                <a:avLst/>
              </a:prstGeom>
              <a:blipFill rotWithShape="1">
                <a:blip r:embed="rId13"/>
                <a:stretch>
                  <a:fillRect l="-453" t="-2370" r="-6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7352" y="43506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98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3" grpId="0" animBg="1"/>
      <p:bldP spid="44" grpId="0" animBg="1"/>
      <p:bldP spid="46" grpId="0" animBg="1"/>
      <p:bldP spid="45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11952" y="4184226"/>
            <a:ext cx="8087448" cy="1647862"/>
            <a:chOff x="911952" y="4396095"/>
            <a:chExt cx="8087448" cy="1647862"/>
          </a:xfrm>
        </p:grpSpPr>
        <p:sp>
          <p:nvSpPr>
            <p:cNvPr id="23" name="모서리가 둥근 직사각형 22"/>
            <p:cNvSpPr/>
            <p:nvPr/>
          </p:nvSpPr>
          <p:spPr bwMode="auto">
            <a:xfrm>
              <a:off x="911952" y="4803713"/>
              <a:ext cx="8087448" cy="12402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내용 개체 틀 3"/>
            <p:cNvSpPr txBox="1">
              <a:spLocks/>
            </p:cNvSpPr>
            <p:nvPr/>
          </p:nvSpPr>
          <p:spPr>
            <a:xfrm>
              <a:off x="1137160" y="4396095"/>
              <a:ext cx="7740278" cy="4207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부피를 </a:t>
              </a:r>
              <a:r>
                <a:rPr lang="ko-KR" altLang="en-US" dirty="0" smtClean="0"/>
                <a:t>구하려</a:t>
              </a:r>
              <a:r>
                <a:rPr lang="ko-KR" altLang="en-US" dirty="0"/>
                <a:t>면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더 알아야 할 </a:t>
              </a:r>
              <a:r>
                <a:rPr lang="ko-KR" altLang="en-US" dirty="0" smtClean="0"/>
                <a:t>부분의 길이는 어디인가요</a:t>
              </a:r>
              <a:r>
                <a:rPr lang="en-US" altLang="ko-KR" dirty="0" smtClean="0"/>
                <a:t>?</a:t>
              </a:r>
              <a:endParaRPr lang="ko-KR" altLang="en-US" dirty="0"/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970258" y="452525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72030" r="79985" b="15415"/>
          <a:stretch/>
        </p:blipFill>
        <p:spPr>
          <a:xfrm>
            <a:off x="5375394" y="2505578"/>
            <a:ext cx="1173723" cy="143687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6549117" y="2177703"/>
            <a:ext cx="1847902" cy="749924"/>
            <a:chOff x="4660614" y="2055735"/>
            <a:chExt cx="1849984" cy="7660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4" t="59827" r="7321" b="3001"/>
            <a:stretch/>
          </p:blipFill>
          <p:spPr>
            <a:xfrm>
              <a:off x="4660614" y="2597517"/>
              <a:ext cx="228600" cy="224316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612"/>
            <a:stretch/>
          </p:blipFill>
          <p:spPr>
            <a:xfrm>
              <a:off x="4675854" y="2055735"/>
              <a:ext cx="1834744" cy="706516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2" name="내용 개체 틀 5"/>
          <p:cNvSpPr txBox="1">
            <a:spLocks/>
          </p:cNvSpPr>
          <p:nvPr/>
        </p:nvSpPr>
        <p:spPr>
          <a:xfrm>
            <a:off x="1001219" y="417297"/>
            <a:ext cx="3843913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입체도형의 </a:t>
            </a:r>
            <a:r>
              <a:rPr lang="ko-KR" altLang="en-US" sz="2200" dirty="0" smtClean="0">
                <a:solidFill>
                  <a:srgbClr val="695A35"/>
                </a:solidFill>
              </a:rPr>
              <a:t>부피</a:t>
            </a:r>
            <a:r>
              <a:rPr lang="ko-KR" altLang="en-US" sz="2200" dirty="0">
                <a:solidFill>
                  <a:srgbClr val="695A35"/>
                </a:solidFill>
              </a:rPr>
              <a:t>를</a:t>
            </a:r>
            <a:r>
              <a:rPr lang="ko-KR" altLang="en-US" sz="2200" dirty="0" smtClean="0">
                <a:solidFill>
                  <a:srgbClr val="695A35"/>
                </a:solidFill>
              </a:rPr>
              <a:t> 구하기 위한 조건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46" name="내용 개체 틀 2"/>
          <p:cNvSpPr txBox="1">
            <a:spLocks/>
          </p:cNvSpPr>
          <p:nvPr/>
        </p:nvSpPr>
        <p:spPr>
          <a:xfrm>
            <a:off x="925290" y="4717228"/>
            <a:ext cx="7661149" cy="348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입체도형의 높이인 </a:t>
            </a:r>
            <a:r>
              <a:rPr lang="en-US" altLang="ko-KR" dirty="0" smtClean="0"/>
              <a:t>5 cm</a:t>
            </a:r>
            <a:r>
              <a:rPr lang="ko-KR" altLang="en-US" dirty="0" smtClean="0"/>
              <a:t>가 나누어지는지 </a:t>
            </a:r>
            <a:r>
              <a:rPr lang="ko-KR" altLang="en-US" dirty="0"/>
              <a:t>알아야 합니다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909401" y="1436179"/>
            <a:ext cx="8231522" cy="741524"/>
            <a:chOff x="909401" y="1436179"/>
            <a:chExt cx="8231522" cy="741524"/>
          </a:xfrm>
        </p:grpSpPr>
        <p:grpSp>
          <p:nvGrpSpPr>
            <p:cNvPr id="20" name="그룹 19"/>
            <p:cNvGrpSpPr/>
            <p:nvPr/>
          </p:nvGrpSpPr>
          <p:grpSpPr>
            <a:xfrm>
              <a:off x="909401" y="1509270"/>
              <a:ext cx="217025" cy="217025"/>
              <a:chOff x="4520952" y="3717032"/>
              <a:chExt cx="217025" cy="217025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2" name="모서리가 둥근 직사각형 21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6" name="내용 개체 틀 3"/>
            <p:cNvSpPr txBox="1">
              <a:spLocks/>
            </p:cNvSpPr>
            <p:nvPr/>
          </p:nvSpPr>
          <p:spPr>
            <a:xfrm>
              <a:off x="1171819" y="1436179"/>
              <a:ext cx="7969104" cy="74152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준기는 다음 입체도형의 부피를 구할 수 없다고 말했습니다</a:t>
              </a:r>
              <a:r>
                <a:rPr lang="en-US" altLang="ko-KR" dirty="0"/>
                <a:t>. </a:t>
              </a:r>
              <a:r>
                <a:rPr lang="ko-KR" altLang="en-US" dirty="0"/>
                <a:t>그 이유가 무엇인지 </a:t>
              </a:r>
              <a:r>
                <a:rPr lang="ko-KR" altLang="en-US" dirty="0" smtClean="0"/>
                <a:t>생각해 보고</a:t>
              </a:r>
              <a:r>
                <a:rPr lang="en-US" altLang="ko-KR" dirty="0"/>
                <a:t>, </a:t>
              </a:r>
              <a:r>
                <a:rPr lang="ko-KR" altLang="en-US" dirty="0"/>
                <a:t>부피를 구하려면 어느 부분의 길이를 알아야 하는지 찾아봅시다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5864" y="50378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/>
          <p:cNvSpPr/>
          <p:nvPr/>
        </p:nvSpPr>
        <p:spPr>
          <a:xfrm>
            <a:off x="9422921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9417496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9026877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863070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90127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</p:cNvPr>
          <p:cNvSpPr/>
          <p:nvPr/>
        </p:nvSpPr>
        <p:spPr>
          <a:xfrm>
            <a:off x="939836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2" action="ppaction://hlinksldjump"/>
          </p:cNvPr>
          <p:cNvSpPr/>
          <p:nvPr/>
        </p:nvSpPr>
        <p:spPr>
          <a:xfrm>
            <a:off x="824507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23090" r="44430" b="60975"/>
          <a:stretch/>
        </p:blipFill>
        <p:spPr>
          <a:xfrm>
            <a:off x="2341756" y="2310146"/>
            <a:ext cx="2748638" cy="178388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4" t="58211" r="31522" b="29604"/>
          <a:stretch/>
        </p:blipFill>
        <p:spPr>
          <a:xfrm>
            <a:off x="6919715" y="4492347"/>
            <a:ext cx="1666724" cy="13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11952" y="3687839"/>
            <a:ext cx="8087448" cy="1832014"/>
            <a:chOff x="911952" y="3687839"/>
            <a:chExt cx="8087448" cy="1832014"/>
          </a:xfrm>
        </p:grpSpPr>
        <p:sp>
          <p:nvSpPr>
            <p:cNvPr id="28" name="모서리가 둥근 직사각형 27"/>
            <p:cNvSpPr/>
            <p:nvPr/>
          </p:nvSpPr>
          <p:spPr bwMode="auto">
            <a:xfrm>
              <a:off x="911952" y="4140523"/>
              <a:ext cx="8087448" cy="13793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3687839"/>
              <a:ext cx="7907180" cy="420749"/>
              <a:chOff x="970258" y="3665537"/>
              <a:chExt cx="7907180" cy="420749"/>
            </a:xfrm>
          </p:grpSpPr>
          <p:sp>
            <p:nvSpPr>
              <p:cNvPr id="34" name="내용 개체 틀 3"/>
              <p:cNvSpPr txBox="1">
                <a:spLocks/>
              </p:cNvSpPr>
              <p:nvPr/>
            </p:nvSpPr>
            <p:spPr>
              <a:xfrm>
                <a:off x="1137160" y="3665537"/>
                <a:ext cx="7740278" cy="4207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입체도형의 부피를 구하는 데 몰라도 되는 길이는 어디인가요</a:t>
                </a:r>
                <a:r>
                  <a:rPr lang="en-US" altLang="ko-KR" dirty="0" smtClean="0"/>
                  <a:t>?</a:t>
                </a:r>
                <a:endParaRPr lang="ko-KR" altLang="en-US" dirty="0"/>
              </a:p>
            </p:txBody>
          </p:sp>
          <p:sp>
            <p:nvSpPr>
              <p:cNvPr id="48" name="모서리가 둥근 직사각형 47"/>
              <p:cNvSpPr/>
              <p:nvPr/>
            </p:nvSpPr>
            <p:spPr>
              <a:xfrm>
                <a:off x="970258" y="3805852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29" name="내용 개체 틀 2"/>
          <p:cNvSpPr txBox="1">
            <a:spLocks/>
          </p:cNvSpPr>
          <p:nvPr/>
        </p:nvSpPr>
        <p:spPr>
          <a:xfrm>
            <a:off x="925291" y="4299238"/>
            <a:ext cx="6389910" cy="1176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같은 길이인 </a:t>
            </a:r>
            <a:r>
              <a:rPr lang="en-US" altLang="ko-KR" dirty="0" smtClean="0"/>
              <a:t>7cm</a:t>
            </a:r>
            <a:r>
              <a:rPr lang="ko-KR" altLang="en-US" dirty="0" smtClean="0"/>
              <a:t>가 두 번 표시되어 있습니다</a:t>
            </a:r>
            <a:r>
              <a:rPr lang="en-US" altLang="ko-KR" dirty="0" smtClean="0"/>
              <a:t>.</a:t>
            </a:r>
          </a:p>
          <a:p>
            <a:pPr marL="177800" indent="-177800"/>
            <a:r>
              <a:rPr lang="en-US" altLang="ko-KR" dirty="0" smtClean="0"/>
              <a:t>7cm</a:t>
            </a:r>
            <a:r>
              <a:rPr lang="ko-KR" altLang="en-US" dirty="0" smtClean="0"/>
              <a:t>를 알고 있는 경우에는 </a:t>
            </a:r>
            <a:r>
              <a:rPr lang="en-US" altLang="ko-KR" dirty="0" smtClean="0"/>
              <a:t>3cm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저절로 알 수 있기 때문에</a:t>
            </a:r>
            <a:r>
              <a:rPr lang="en-US" altLang="ko-KR" dirty="0"/>
              <a:t> </a:t>
            </a:r>
            <a:r>
              <a:rPr lang="ko-KR" altLang="en-US" dirty="0" smtClean="0"/>
              <a:t>표시해 줄 필요가 없습니다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23090" r="44430" b="60975"/>
          <a:stretch/>
        </p:blipFill>
        <p:spPr>
          <a:xfrm>
            <a:off x="3440724" y="1449199"/>
            <a:ext cx="3160798" cy="205138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8016" y="45991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9422921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9417496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026877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863070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</p:cNvPr>
          <p:cNvSpPr/>
          <p:nvPr/>
        </p:nvSpPr>
        <p:spPr>
          <a:xfrm>
            <a:off x="90127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9" action="ppaction://hlinksldjump"/>
          </p:cNvPr>
          <p:cNvSpPr/>
          <p:nvPr/>
        </p:nvSpPr>
        <p:spPr>
          <a:xfrm>
            <a:off x="939836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0" action="ppaction://hlinksldjump"/>
          </p:cNvPr>
          <p:cNvSpPr/>
          <p:nvPr/>
        </p:nvSpPr>
        <p:spPr>
          <a:xfrm>
            <a:off x="824507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5" t="58319" r="8101" b="29496"/>
          <a:stretch/>
        </p:blipFill>
        <p:spPr>
          <a:xfrm>
            <a:off x="7158468" y="4123359"/>
            <a:ext cx="1666724" cy="1341292"/>
          </a:xfrm>
          <a:prstGeom prst="rect">
            <a:avLst/>
          </a:prstGeom>
        </p:spPr>
      </p:pic>
      <p:sp>
        <p:nvSpPr>
          <p:cNvPr id="24" name="내용 개체 틀 5"/>
          <p:cNvSpPr txBox="1">
            <a:spLocks/>
          </p:cNvSpPr>
          <p:nvPr/>
        </p:nvSpPr>
        <p:spPr>
          <a:xfrm>
            <a:off x="1001219" y="417297"/>
            <a:ext cx="3843913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입체도형의 </a:t>
            </a:r>
            <a:r>
              <a:rPr lang="ko-KR" altLang="en-US" sz="2200" dirty="0" smtClean="0">
                <a:solidFill>
                  <a:srgbClr val="695A35"/>
                </a:solidFill>
              </a:rPr>
              <a:t>부피</a:t>
            </a:r>
            <a:r>
              <a:rPr lang="ko-KR" altLang="en-US" sz="2200" dirty="0">
                <a:solidFill>
                  <a:srgbClr val="695A35"/>
                </a:solidFill>
              </a:rPr>
              <a:t>를</a:t>
            </a:r>
            <a:r>
              <a:rPr lang="ko-KR" altLang="en-US" sz="2200" dirty="0" smtClean="0">
                <a:solidFill>
                  <a:srgbClr val="695A35"/>
                </a:solidFill>
              </a:rPr>
              <a:t> 구하기 위한 조건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938777" y="2097654"/>
            <a:ext cx="6028446" cy="2852692"/>
            <a:chOff x="1938777" y="2002654"/>
            <a:chExt cx="6028446" cy="285269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777" y="2002654"/>
              <a:ext cx="6028446" cy="2852692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11" t="30454" r="57546" b="55342"/>
            <a:stretch/>
          </p:blipFill>
          <p:spPr>
            <a:xfrm>
              <a:off x="3687688" y="2588460"/>
              <a:ext cx="2771944" cy="1763516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70258" y="1390598"/>
            <a:ext cx="7822469" cy="635824"/>
            <a:chOff x="970258" y="1390598"/>
            <a:chExt cx="7822469" cy="635824"/>
          </a:xfrm>
        </p:grpSpPr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1147920" y="1390598"/>
              <a:ext cx="7644807" cy="6358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ko-KR" altLang="en-US" dirty="0"/>
                <a:t>입체도형의 부피를 구할 수 있도록 그림에 알아야 하는 부분의 길이를 써넣어 </a:t>
              </a:r>
              <a:r>
                <a:rPr lang="ko-KR" altLang="en-US" dirty="0" smtClean="0"/>
                <a:t>새로운 문제를 </a:t>
              </a:r>
              <a:r>
                <a:rPr lang="ko-KR" altLang="en-US" dirty="0"/>
                <a:t>만들어 </a:t>
              </a:r>
              <a:r>
                <a:rPr lang="ko-KR" altLang="en-US" dirty="0" smtClean="0"/>
                <a:t>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970258" y="152265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70258" y="5151456"/>
            <a:ext cx="7943182" cy="635824"/>
            <a:chOff x="970258" y="5151456"/>
            <a:chExt cx="8029142" cy="635824"/>
          </a:xfrm>
        </p:grpSpPr>
        <p:sp>
          <p:nvSpPr>
            <p:cNvPr id="10" name="내용 개체 틀 3"/>
            <p:cNvSpPr txBox="1">
              <a:spLocks/>
            </p:cNvSpPr>
            <p:nvPr/>
          </p:nvSpPr>
          <p:spPr>
            <a:xfrm>
              <a:off x="1147921" y="5151456"/>
              <a:ext cx="7851479" cy="6358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ko-KR" altLang="en-US" dirty="0" smtClean="0"/>
                <a:t>짝과 문제를 바꾸어 입체도형의 부피를 구하고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짝이 만든 </a:t>
              </a:r>
              <a:r>
                <a:rPr lang="ko-KR" altLang="en-US" dirty="0"/>
                <a:t>문</a:t>
              </a:r>
              <a:r>
                <a:rPr lang="ko-KR" altLang="en-US" dirty="0" smtClean="0"/>
                <a:t>제에서 몰라도 되는 길이가 있는지 확인해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970258" y="528351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3003144" y="2694496"/>
            <a:ext cx="606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422921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021452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9417496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9026877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863070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90127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939836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0" action="ppaction://hlinksldjump"/>
          </p:cNvPr>
          <p:cNvSpPr/>
          <p:nvPr/>
        </p:nvSpPr>
        <p:spPr>
          <a:xfrm>
            <a:off x="824507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45068" r="56973" b="41989"/>
          <a:stretch/>
        </p:blipFill>
        <p:spPr>
          <a:xfrm>
            <a:off x="3357666" y="3147317"/>
            <a:ext cx="3155160" cy="160696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85541" y="33564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내용 개체 틀 5"/>
          <p:cNvSpPr txBox="1">
            <a:spLocks/>
          </p:cNvSpPr>
          <p:nvPr/>
        </p:nvSpPr>
        <p:spPr>
          <a:xfrm>
            <a:off x="1001219" y="417297"/>
            <a:ext cx="3843913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입체도형의 </a:t>
            </a:r>
            <a:r>
              <a:rPr lang="ko-KR" altLang="en-US" sz="2200" dirty="0" smtClean="0">
                <a:solidFill>
                  <a:srgbClr val="695A35"/>
                </a:solidFill>
              </a:rPr>
              <a:t>부피</a:t>
            </a:r>
            <a:r>
              <a:rPr lang="ko-KR" altLang="en-US" sz="2200" dirty="0">
                <a:solidFill>
                  <a:srgbClr val="695A35"/>
                </a:solidFill>
              </a:rPr>
              <a:t>를</a:t>
            </a:r>
            <a:r>
              <a:rPr lang="ko-KR" altLang="en-US" sz="2200" dirty="0" smtClean="0">
                <a:solidFill>
                  <a:srgbClr val="695A35"/>
                </a:solidFill>
              </a:rPr>
              <a:t> 구하기 위한 조건 알아보기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62157" y="467380"/>
            <a:ext cx="79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9349" y="3043118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4608" y="476672"/>
            <a:ext cx="3272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사용자 지정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</TotalTime>
  <Words>313</Words>
  <Application>Microsoft Office PowerPoint</Application>
  <PresentationFormat>A4 용지(210x297mm)</PresentationFormat>
  <Paragraphs>48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0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곽수진</cp:lastModifiedBy>
  <cp:revision>170</cp:revision>
  <cp:lastPrinted>2017-09-25T02:44:09Z</cp:lastPrinted>
  <dcterms:created xsi:type="dcterms:W3CDTF">2017-09-24T23:31:15Z</dcterms:created>
  <dcterms:modified xsi:type="dcterms:W3CDTF">2019-01-03T02:50:16Z</dcterms:modified>
</cp:coreProperties>
</file>