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4"/>
  </p:notesMasterIdLst>
  <p:sldIdLst>
    <p:sldId id="258" r:id="rId3"/>
    <p:sldId id="260" r:id="rId4"/>
    <p:sldId id="261" r:id="rId5"/>
    <p:sldId id="270" r:id="rId6"/>
    <p:sldId id="271" r:id="rId7"/>
    <p:sldId id="282" r:id="rId8"/>
    <p:sldId id="267" r:id="rId9"/>
    <p:sldId id="283" r:id="rId10"/>
    <p:sldId id="269" r:id="rId11"/>
    <p:sldId id="272" r:id="rId12"/>
    <p:sldId id="273" r:id="rId13"/>
    <p:sldId id="274" r:id="rId14"/>
    <p:sldId id="275" r:id="rId15"/>
    <p:sldId id="276" r:id="rId16"/>
    <p:sldId id="264" r:id="rId17"/>
    <p:sldId id="277" r:id="rId18"/>
    <p:sldId id="278" r:id="rId19"/>
    <p:sldId id="279" r:id="rId20"/>
    <p:sldId id="280" r:id="rId21"/>
    <p:sldId id="281" r:id="rId22"/>
    <p:sldId id="263" r:id="rId2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pos="60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38"/>
    <a:srgbClr val="695A35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7" autoAdjust="0"/>
    <p:restoredTop sz="94699" autoAdjust="0"/>
  </p:normalViewPr>
  <p:slideViewPr>
    <p:cSldViewPr snapToGrid="0" showGuides="1">
      <p:cViewPr>
        <p:scale>
          <a:sx n="75" d="100"/>
          <a:sy n="75" d="100"/>
        </p:scale>
        <p:origin x="996" y="366"/>
      </p:cViewPr>
      <p:guideLst>
        <p:guide orient="horz" pos="537"/>
        <p:guide orient="horz" pos="3861"/>
        <p:guide pos="6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4234537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1115617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4234537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1115617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388604" y="413354"/>
            <a:ext cx="4176466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1404157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52600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892660" y="116632"/>
            <a:ext cx="4001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직육면체의 겉넓이를 구하는 방법을 알아볼까요</a:t>
            </a:r>
            <a:endParaRPr lang="ko-KR" altLang="en-US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56456" y="-27384"/>
            <a:ext cx="128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6~7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4234537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1115617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5553" y="715042"/>
            <a:ext cx="1404157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52600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892660" y="116632"/>
            <a:ext cx="3825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직육면체의 겉넓이를 구하는 방법을 알아볼까요</a:t>
            </a:r>
            <a:endParaRPr lang="ko-KR" altLang="en-US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56456" y="-27384"/>
            <a:ext cx="128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6~7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8"/>
          <p:cNvSpPr/>
          <p:nvPr userDrawn="1"/>
        </p:nvSpPr>
        <p:spPr>
          <a:xfrm>
            <a:off x="1388604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slide" Target="slide12.xml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9.xml"/><Relationship Id="rId5" Type="http://schemas.openxmlformats.org/officeDocument/2006/relationships/image" Target="../media/image17.png"/><Relationship Id="rId15" Type="http://schemas.openxmlformats.org/officeDocument/2006/relationships/slide" Target="slide15.xml"/><Relationship Id="rId10" Type="http://schemas.openxmlformats.org/officeDocument/2006/relationships/slide" Target="slide5.xml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2.xml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slide" Target="slide9.xml"/><Relationship Id="rId2" Type="http://schemas.openxmlformats.org/officeDocument/2006/relationships/image" Target="../media/image23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slide" Target="slide5.xml"/><Relationship Id="rId5" Type="http://schemas.openxmlformats.org/officeDocument/2006/relationships/image" Target="../media/image25.png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4.png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19.png"/><Relationship Id="rId10" Type="http://schemas.openxmlformats.org/officeDocument/2006/relationships/slide" Target="slide9.xml"/><Relationship Id="rId4" Type="http://schemas.openxmlformats.org/officeDocument/2006/relationships/image" Target="../media/image27.png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270.png"/><Relationship Id="rId7" Type="http://schemas.openxmlformats.org/officeDocument/2006/relationships/image" Target="../media/image9.png"/><Relationship Id="rId12" Type="http://schemas.openxmlformats.org/officeDocument/2006/relationships/slide" Target="slide12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slide" Target="slide15.xml"/><Relationship Id="rId10" Type="http://schemas.openxmlformats.org/officeDocument/2006/relationships/slide" Target="slide5.xml"/><Relationship Id="rId4" Type="http://schemas.openxmlformats.org/officeDocument/2006/relationships/image" Target="../media/image28.png"/><Relationship Id="rId9" Type="http://schemas.openxmlformats.org/officeDocument/2006/relationships/slide" Target="slide3.xml"/><Relationship Id="rId1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2.xm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slide" Target="slide9.xml"/><Relationship Id="rId2" Type="http://schemas.openxmlformats.org/officeDocument/2006/relationships/image" Target="../media/image28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slide" Target="slide5.xml"/><Relationship Id="rId5" Type="http://schemas.openxmlformats.org/officeDocument/2006/relationships/image" Target="../media/image30.jpeg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12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slide" Target="slide15.xml"/><Relationship Id="rId10" Type="http://schemas.openxmlformats.org/officeDocument/2006/relationships/slide" Target="slide5.xml"/><Relationship Id="rId4" Type="http://schemas.openxmlformats.org/officeDocument/2006/relationships/image" Target="../media/image28.png"/><Relationship Id="rId9" Type="http://schemas.openxmlformats.org/officeDocument/2006/relationships/slide" Target="slide3.xml"/><Relationship Id="rId1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33.jpeg"/><Relationship Id="rId10" Type="http://schemas.openxmlformats.org/officeDocument/2006/relationships/slide" Target="slide9.xml"/><Relationship Id="rId4" Type="http://schemas.openxmlformats.org/officeDocument/2006/relationships/image" Target="../media/image36.png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40.png"/><Relationship Id="rId15" Type="http://schemas.openxmlformats.org/officeDocument/2006/relationships/image" Target="../media/image37.png"/><Relationship Id="rId10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12.png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11.png"/><Relationship Id="rId9" Type="http://schemas.openxmlformats.org/officeDocument/2006/relationships/slide" Target="slide9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299" y="2792831"/>
            <a:ext cx="565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겉넓이를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구하는 방법을 알아볼까요</a:t>
            </a: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직육면체의 부피와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겉넓이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126~129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86~89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en-US" altLang="ko-KR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91367" y="2636912"/>
            <a:ext cx="2775481" cy="1323439"/>
            <a:chOff x="791367" y="2636912"/>
            <a:chExt cx="2775481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1367" y="2636912"/>
              <a:ext cx="21814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6~7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851"/>
            <a:ext cx="4061460" cy="920801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 bwMode="auto">
          <a:xfrm>
            <a:off x="902524" y="2125906"/>
            <a:ext cx="8110847" cy="3371924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전개도를 이용하여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 </a:t>
            </a:r>
            <a:r>
              <a:rPr lang="ko-KR" altLang="en-US" sz="2400" b="1" dirty="0">
                <a:solidFill>
                  <a:srgbClr val="695A35"/>
                </a:solidFill>
              </a:rPr>
              <a:t>나</a:t>
            </a:r>
            <a:r>
              <a:rPr lang="ko-KR" altLang="en-US" sz="2200" b="1" dirty="0">
                <a:solidFill>
                  <a:srgbClr val="695A35"/>
                </a:solidFill>
              </a:rPr>
              <a:t>의 겉넓이 구하기</a:t>
            </a: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70258" y="1435486"/>
            <a:ext cx="7943182" cy="963329"/>
            <a:chOff x="970258" y="1435486"/>
            <a:chExt cx="7943182" cy="963329"/>
          </a:xfrm>
        </p:grpSpPr>
        <p:sp>
          <p:nvSpPr>
            <p:cNvPr id="16" name="내용 개체 틀 3"/>
            <p:cNvSpPr txBox="1">
              <a:spLocks/>
            </p:cNvSpPr>
            <p:nvPr/>
          </p:nvSpPr>
          <p:spPr>
            <a:xfrm>
              <a:off x="1148623" y="1435486"/>
              <a:ext cx="7764817" cy="963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직육면체 </a:t>
              </a:r>
              <a:r>
                <a:rPr lang="ko-KR" altLang="en-US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나</a:t>
              </a:r>
              <a:r>
                <a:rPr lang="ko-KR" altLang="en-US" dirty="0" smtClean="0"/>
                <a:t>의 겉넓이를 구하는 방법을 찾아 식으로 나타내고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겉넓이를 구해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70258" y="155115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248982" y="2294019"/>
            <a:ext cx="7664458" cy="473075"/>
            <a:chOff x="1248982" y="2294019"/>
            <a:chExt cx="7664458" cy="473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내용 개체 틀 2"/>
                <p:cNvSpPr txBox="1">
                  <a:spLocks/>
                </p:cNvSpPr>
                <p:nvPr/>
              </p:nvSpPr>
              <p:spPr>
                <a:xfrm>
                  <a:off x="2490971" y="2305170"/>
                  <a:ext cx="6422469" cy="46192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(6×6)+(6×6)+(6×10)+(6×10)+(6×10)+(6×10)=312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9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971" y="2305170"/>
                  <a:ext cx="6422469" cy="46192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55" t="-657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1248982" y="2294019"/>
              <a:ext cx="6066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예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)</a:t>
              </a:r>
              <a:endParaRPr lang="ko-KR" altLang="en-US" b="1" dirty="0">
                <a:solidFill>
                  <a:srgbClr val="228A38"/>
                </a:solidFill>
                <a:latin typeface="나눔고딕"/>
                <a:ea typeface="나눔고딕"/>
                <a:sym typeface="Wingdings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8" t="7854" r="86392" b="89395"/>
            <a:stretch/>
          </p:blipFill>
          <p:spPr>
            <a:xfrm>
              <a:off x="1684228" y="2316321"/>
              <a:ext cx="769257" cy="367291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1686244" y="3007400"/>
            <a:ext cx="6529660" cy="370758"/>
            <a:chOff x="1686244" y="3007400"/>
            <a:chExt cx="6529660" cy="370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내용 개체 틀 2"/>
                <p:cNvSpPr txBox="1">
                  <a:spLocks/>
                </p:cNvSpPr>
                <p:nvPr/>
              </p:nvSpPr>
              <p:spPr>
                <a:xfrm>
                  <a:off x="2526436" y="3007400"/>
                  <a:ext cx="5689468" cy="37075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(6×6)×2+(6×10)×4=312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3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436" y="3007400"/>
                  <a:ext cx="5689468" cy="37075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57" t="-8197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8" t="10963" r="86392" b="86286"/>
            <a:stretch/>
          </p:blipFill>
          <p:spPr>
            <a:xfrm>
              <a:off x="1686244" y="3010866"/>
              <a:ext cx="769257" cy="367291"/>
            </a:xfrm>
            <a:prstGeom prst="rect">
              <a:avLst/>
            </a:prstGeom>
          </p:spPr>
        </p:pic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9828" y="36031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684225" y="3732490"/>
            <a:ext cx="6529848" cy="739956"/>
            <a:chOff x="1684225" y="3732490"/>
            <a:chExt cx="6529848" cy="739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내용 개체 틀 2"/>
                <p:cNvSpPr txBox="1">
                  <a:spLocks/>
                </p:cNvSpPr>
                <p:nvPr/>
              </p:nvSpPr>
              <p:spPr>
                <a:xfrm>
                  <a:off x="2524605" y="3732490"/>
                  <a:ext cx="5689468" cy="739956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(6×6)×2+(6×10)×2+(6×10)×2=312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)</a:t>
                  </a:r>
                  <a:endParaRPr lang="en-US" altLang="ko-KR" sz="1800" dirty="0">
                    <a:solidFill>
                      <a:srgbClr val="228A38"/>
                    </a:solidFill>
                  </a:endParaRPr>
                </a:p>
                <a:p>
                  <a:pPr marL="0" indent="0">
                    <a:buNone/>
                  </a:pPr>
                  <a:r>
                    <a:rPr lang="ko-KR" altLang="en-US" sz="1800" dirty="0" smtClean="0">
                      <a:solidFill>
                        <a:srgbClr val="228A38"/>
                      </a:solidFill>
                    </a:rPr>
                    <a:t>⇨ </a:t>
                  </a:r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(6×6+6×10+6×10)×2=312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3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4605" y="3732490"/>
                  <a:ext cx="5689468" cy="73995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857" t="-4098"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0" t="13917" r="86280" b="83332"/>
            <a:stretch/>
          </p:blipFill>
          <p:spPr>
            <a:xfrm>
              <a:off x="1684225" y="3739767"/>
              <a:ext cx="769257" cy="367291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1684225" y="4643311"/>
            <a:ext cx="6544415" cy="756662"/>
            <a:chOff x="1684225" y="4643311"/>
            <a:chExt cx="6544415" cy="756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내용 개체 틀 2"/>
                <p:cNvSpPr txBox="1">
                  <a:spLocks/>
                </p:cNvSpPr>
                <p:nvPr/>
              </p:nvSpPr>
              <p:spPr>
                <a:xfrm>
                  <a:off x="2539172" y="4643311"/>
                  <a:ext cx="5689468" cy="756662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(6×6)×2+(6+6+6+6)×10=312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)</a:t>
                  </a:r>
                  <a:endParaRPr lang="en-US" altLang="ko-KR" sz="1800" dirty="0">
                    <a:solidFill>
                      <a:srgbClr val="228A38"/>
                    </a:solidFill>
                  </a:endParaRPr>
                </a:p>
                <a:p>
                  <a:pPr marL="0" indent="0">
                    <a:buNone/>
                  </a:pPr>
                  <a:r>
                    <a:rPr lang="ko-KR" altLang="en-US" sz="1800" dirty="0">
                      <a:solidFill>
                        <a:srgbClr val="228A38"/>
                      </a:solidFill>
                    </a:rPr>
                    <a:t>⇨ </a:t>
                  </a:r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(6×6)×2+(6×4)×10=312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sz="1800" dirty="0" smtClean="0">
                      <a:solidFill>
                        <a:srgbClr val="228A38"/>
                      </a:solidFill>
                    </a:rPr>
                    <a:t>)</a:t>
                  </a:r>
                </a:p>
                <a:p>
                  <a:pPr indent="0">
                    <a:buFont typeface="Arial" pitchFamily="34" charset="0"/>
                    <a:buNone/>
                  </a:pPr>
                  <a:endParaRPr lang="ko-KR" altLang="en-US" sz="1800" dirty="0">
                    <a:solidFill>
                      <a:srgbClr val="228A38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172" y="4643311"/>
                  <a:ext cx="5689468" cy="75666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965" t="-4032" b="-48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4" t="16907" r="86306" b="80342"/>
            <a:stretch/>
          </p:blipFill>
          <p:spPr>
            <a:xfrm>
              <a:off x="1684225" y="4678217"/>
              <a:ext cx="769257" cy="367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97181" y="3417671"/>
            <a:ext cx="8104315" cy="860847"/>
            <a:chOff x="897181" y="5030101"/>
            <a:chExt cx="8104315" cy="860847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897181" y="5422948"/>
              <a:ext cx="810431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5030101"/>
              <a:ext cx="8031238" cy="420555"/>
              <a:chOff x="970258" y="5030101"/>
              <a:chExt cx="8031238" cy="420555"/>
            </a:xfrm>
          </p:grpSpPr>
          <p:sp>
            <p:nvSpPr>
              <p:cNvPr id="37" name="내용 개체 틀 3"/>
              <p:cNvSpPr txBox="1">
                <a:spLocks/>
              </p:cNvSpPr>
              <p:nvPr/>
            </p:nvSpPr>
            <p:spPr>
              <a:xfrm>
                <a:off x="1147921" y="5030101"/>
                <a:ext cx="7853575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직육면체 </a:t>
                </a:r>
                <a:r>
                  <a:rPr lang="ko-KR" altLang="en-US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가</a:t>
                </a:r>
                <a:r>
                  <a:rPr lang="ko-KR" altLang="en-US" dirty="0" smtClean="0"/>
                  <a:t>와 </a:t>
                </a:r>
                <a:r>
                  <a:rPr lang="ko-KR" altLang="en-US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나</a:t>
                </a:r>
                <a:r>
                  <a:rPr lang="ko-KR" altLang="en-US" dirty="0" smtClean="0"/>
                  <a:t> 중 겉넓이가 더 작은 상자는 무엇인가요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970258" y="513443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97181" y="1423616"/>
            <a:ext cx="8807541" cy="1690339"/>
            <a:chOff x="897181" y="3261671"/>
            <a:chExt cx="8807541" cy="1690339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897181" y="3658475"/>
              <a:ext cx="8104315" cy="1293535"/>
            </a:xfrm>
            <a:prstGeom prst="roundRect">
              <a:avLst>
                <a:gd name="adj" fmla="val 1048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3261671"/>
              <a:ext cx="8734464" cy="420555"/>
              <a:chOff x="970258" y="3261671"/>
              <a:chExt cx="8734464" cy="420555"/>
            </a:xfrm>
          </p:grpSpPr>
          <p:sp>
            <p:nvSpPr>
              <p:cNvPr id="32" name="내용 개체 틀 3"/>
              <p:cNvSpPr txBox="1">
                <a:spLocks/>
              </p:cNvSpPr>
              <p:nvPr/>
            </p:nvSpPr>
            <p:spPr>
              <a:xfrm>
                <a:off x="1137159" y="3261671"/>
                <a:ext cx="8567563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친구들의 방법을 비교해 보고 어느 것이</a:t>
                </a:r>
                <a:r>
                  <a:rPr lang="ko-KR" altLang="en-US" spc="-150" dirty="0" smtClean="0"/>
                  <a:t> 더 </a:t>
                </a:r>
                <a:r>
                  <a:rPr lang="ko-KR" altLang="en-US" dirty="0" smtClean="0"/>
                  <a:t>간편한지 이야기해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970258" y="33728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전개도를 이용하여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 </a:t>
            </a:r>
            <a:r>
              <a:rPr lang="ko-KR" altLang="en-US" sz="2400" b="1" dirty="0">
                <a:solidFill>
                  <a:srgbClr val="695A35"/>
                </a:solidFill>
              </a:rPr>
              <a:t>나</a:t>
            </a:r>
            <a:r>
              <a:rPr lang="ko-KR" altLang="en-US" sz="2200" b="1" dirty="0">
                <a:solidFill>
                  <a:srgbClr val="695A35"/>
                </a:solidFill>
              </a:rPr>
              <a:t>의 겉넓이 구하기</a:t>
            </a: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5" name="내용 개체 틀 2"/>
          <p:cNvSpPr txBox="1">
            <a:spLocks/>
          </p:cNvSpPr>
          <p:nvPr/>
        </p:nvSpPr>
        <p:spPr>
          <a:xfrm>
            <a:off x="944682" y="1838895"/>
            <a:ext cx="7968758" cy="12513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sz="1800" dirty="0" smtClean="0">
                <a:solidFill>
                  <a:srgbClr val="228A38"/>
                </a:solidFill>
              </a:rPr>
              <a:t>직육면체 </a:t>
            </a:r>
            <a:r>
              <a:rPr lang="ko-KR" altLang="en-US" sz="1800" dirty="0" smtClean="0">
                <a:solidFill>
                  <a:srgbClr val="228A3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ko-KR" altLang="en-US" sz="1800" dirty="0" smtClean="0">
                <a:solidFill>
                  <a:srgbClr val="228A38"/>
                </a:solidFill>
              </a:rPr>
              <a:t>는 밑면이 정사각형이므로 옆면이 모두 합동이  됩니다</a:t>
            </a:r>
            <a:r>
              <a:rPr lang="en-US" altLang="ko-KR" sz="1800" dirty="0" smtClean="0">
                <a:solidFill>
                  <a:srgbClr val="228A38"/>
                </a:solidFill>
              </a:rPr>
              <a:t>. </a:t>
            </a:r>
            <a:r>
              <a:rPr lang="ko-KR" altLang="en-US" sz="1800" dirty="0" smtClean="0">
                <a:solidFill>
                  <a:srgbClr val="228A38"/>
                </a:solidFill>
              </a:rPr>
              <a:t>따라서 옆면의 넓이가 모두 같다는 것을 이용하면 쉽게 구할 수 있습니다</a:t>
            </a:r>
            <a:r>
              <a:rPr lang="en-US" altLang="ko-KR" sz="1800" dirty="0" smtClean="0">
                <a:solidFill>
                  <a:srgbClr val="228A38"/>
                </a:solidFill>
              </a:rPr>
              <a:t>.</a:t>
            </a:r>
          </a:p>
          <a:p>
            <a:pPr marL="179388" indent="-179388"/>
            <a:r>
              <a:rPr lang="ko-KR" altLang="en-US" sz="1800" dirty="0" smtClean="0">
                <a:solidFill>
                  <a:srgbClr val="228A38"/>
                </a:solidFill>
              </a:rPr>
              <a:t>전개도를 이용하면 한 밑면의 넓이를 </a:t>
            </a:r>
            <a:r>
              <a:rPr lang="en-US" altLang="ko-KR" sz="1800" dirty="0" smtClean="0">
                <a:solidFill>
                  <a:srgbClr val="228A38"/>
                </a:solidFill>
              </a:rPr>
              <a:t>2</a:t>
            </a:r>
            <a:r>
              <a:rPr lang="ko-KR" altLang="en-US" sz="1800" dirty="0" smtClean="0">
                <a:solidFill>
                  <a:srgbClr val="228A38"/>
                </a:solidFill>
              </a:rPr>
              <a:t>배 하고</a:t>
            </a:r>
            <a:r>
              <a:rPr lang="en-US" altLang="ko-KR" sz="1800" dirty="0" smtClean="0">
                <a:solidFill>
                  <a:srgbClr val="228A38"/>
                </a:solidFill>
              </a:rPr>
              <a:t>, </a:t>
            </a:r>
            <a:r>
              <a:rPr lang="ko-KR" altLang="en-US" sz="1800" dirty="0" smtClean="0">
                <a:solidFill>
                  <a:srgbClr val="228A38"/>
                </a:solidFill>
              </a:rPr>
              <a:t>옆면의 넓이를 더하면 쉽게 구할 수 있습니다</a:t>
            </a:r>
            <a:r>
              <a:rPr lang="en-US" altLang="ko-KR" sz="1800" dirty="0" smtClean="0">
                <a:solidFill>
                  <a:srgbClr val="228A38"/>
                </a:solidFill>
              </a:rPr>
              <a:t>.</a:t>
            </a:r>
            <a:endParaRPr lang="ko-KR" altLang="en-US" sz="1800" dirty="0">
              <a:solidFill>
                <a:srgbClr val="228A38"/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947898" y="3850859"/>
            <a:ext cx="782251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sz="1800" dirty="0" smtClean="0">
                <a:solidFill>
                  <a:srgbClr val="228A38"/>
                </a:solidFill>
              </a:rPr>
              <a:t>겉넓이가 더 작은 상</a:t>
            </a:r>
            <a:r>
              <a:rPr lang="ko-KR" altLang="en-US" sz="1800" dirty="0">
                <a:solidFill>
                  <a:srgbClr val="228A38"/>
                </a:solidFill>
              </a:rPr>
              <a:t>자</a:t>
            </a:r>
            <a:r>
              <a:rPr lang="ko-KR" altLang="en-US" sz="1800" dirty="0" smtClean="0">
                <a:solidFill>
                  <a:srgbClr val="228A38"/>
                </a:solidFill>
              </a:rPr>
              <a:t>는 </a:t>
            </a:r>
            <a:r>
              <a:rPr lang="ko-KR" altLang="en-US" sz="1800" dirty="0" smtClean="0">
                <a:solidFill>
                  <a:srgbClr val="228A3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ko-KR" altLang="en-US" sz="1800" dirty="0" smtClean="0">
                <a:solidFill>
                  <a:srgbClr val="228A38"/>
                </a:solidFill>
              </a:rPr>
              <a:t>입니다</a:t>
            </a:r>
            <a:r>
              <a:rPr lang="en-US" altLang="ko-KR" sz="1800" dirty="0" smtClean="0">
                <a:solidFill>
                  <a:srgbClr val="228A38"/>
                </a:solidFill>
              </a:rPr>
              <a:t>.</a:t>
            </a:r>
            <a:endParaRPr lang="ko-KR" altLang="en-US" sz="1800" dirty="0">
              <a:solidFill>
                <a:srgbClr val="228A38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589" y="22557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589" y="38686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8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98251" y="3927216"/>
            <a:ext cx="8134238" cy="839915"/>
            <a:chOff x="898251" y="3927216"/>
            <a:chExt cx="8134238" cy="839915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898251" y="4299131"/>
              <a:ext cx="813423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3927216"/>
              <a:ext cx="7893787" cy="420555"/>
              <a:chOff x="970258" y="3927216"/>
              <a:chExt cx="7893787" cy="420555"/>
            </a:xfrm>
          </p:grpSpPr>
          <p:sp>
            <p:nvSpPr>
              <p:cNvPr id="20" name="내용 개체 틀 3"/>
              <p:cNvSpPr txBox="1">
                <a:spLocks/>
              </p:cNvSpPr>
              <p:nvPr/>
            </p:nvSpPr>
            <p:spPr>
              <a:xfrm>
                <a:off x="1119354" y="3927216"/>
                <a:ext cx="7744691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정육면체의 겉넓이를 구하는 방법을 식으로 나타내고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겉넓이를 구해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50" name="모서리가 둥근 직사각형 49"/>
              <p:cNvSpPr/>
              <p:nvPr/>
            </p:nvSpPr>
            <p:spPr>
              <a:xfrm>
                <a:off x="970258" y="404342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99950" y="4901439"/>
            <a:ext cx="8121522" cy="1093280"/>
            <a:chOff x="899950" y="4794564"/>
            <a:chExt cx="8121522" cy="1093280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899950" y="5190378"/>
              <a:ext cx="8121522" cy="6974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794564"/>
              <a:ext cx="7905132" cy="420555"/>
              <a:chOff x="970258" y="4794564"/>
              <a:chExt cx="7905132" cy="4205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내용 개체 틀 3"/>
                  <p:cNvSpPr txBox="1">
                    <a:spLocks/>
                  </p:cNvSpPr>
                  <p:nvPr/>
                </p:nvSpPr>
                <p:spPr>
                  <a:xfrm>
                    <a:off x="1130699" y="4794564"/>
                    <a:ext cx="7744691" cy="42055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None/>
                      <a:defRPr sz="18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1pPr>
                    <a:lvl2pPr marL="742950" indent="-28575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2pPr>
                    <a:lvl3pPr marL="1143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3pPr>
                    <a:lvl4pPr marL="1600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4pPr>
                    <a:lvl5pPr marL="20574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5pPr>
                    <a:lvl6pPr marL="25146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ko-KR" altLang="en-US" dirty="0" smtClean="0"/>
                      <a:t>한 모서리의 길이가 </a:t>
                    </a:r>
                    <a:r>
                      <a:rPr lang="en-US" altLang="ko-KR" dirty="0" smtClean="0"/>
                      <a:t>8</a:t>
                    </a:r>
                    <a:r>
                      <a:rPr lang="en-US" altLang="ko-KR" dirty="0">
                        <a:ea typeface="나눔고딕 ExtraBold" panose="020D0904000000000000" pitchFamily="50" charset="-127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oMath>
                    </a14:m>
                    <a:r>
                      <a:rPr lang="ko-KR" altLang="en-US" dirty="0" smtClean="0"/>
                      <a:t>인 정육면체의 겉넓이는 몇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  <m:r>
                          <a:rPr lang="ko-KR" altLang="en-US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인가</m:t>
                        </m:r>
                      </m:oMath>
                    </a14:m>
                    <a:r>
                      <a:rPr lang="ko-KR" altLang="en-US" dirty="0" smtClean="0"/>
                      <a:t>요 </a:t>
                    </a:r>
                    <a:r>
                      <a:rPr lang="en-US" altLang="ko-KR" dirty="0" smtClean="0"/>
                      <a:t>?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29" name="내용 개체 틀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0699" y="4794564"/>
                    <a:ext cx="7744691" cy="42055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629" t="-5882" b="-1323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모서리가 둥근 직사각형 50"/>
              <p:cNvSpPr/>
              <p:nvPr/>
            </p:nvSpPr>
            <p:spPr>
              <a:xfrm>
                <a:off x="970258" y="491423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13552" r="19422" b="68271"/>
          <a:stretch/>
        </p:blipFill>
        <p:spPr>
          <a:xfrm>
            <a:off x="1951590" y="1701027"/>
            <a:ext cx="5642390" cy="226100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366430"/>
            <a:ext cx="6896515" cy="417992"/>
            <a:chOff x="909401" y="1366430"/>
            <a:chExt cx="6896515" cy="417992"/>
          </a:xfrm>
        </p:grpSpPr>
        <p:grpSp>
          <p:nvGrpSpPr>
            <p:cNvPr id="17" name="그룹 16"/>
            <p:cNvGrpSpPr/>
            <p:nvPr/>
          </p:nvGrpSpPr>
          <p:grpSpPr>
            <a:xfrm>
              <a:off x="909401" y="1439521"/>
              <a:ext cx="217025" cy="217025"/>
              <a:chOff x="4520952" y="3717032"/>
              <a:chExt cx="217025" cy="217025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모서리가 둥근 직사각형 18"/>
              <p:cNvSpPr/>
              <p:nvPr/>
            </p:nvSpPr>
            <p:spPr>
              <a:xfrm>
                <a:off x="4587994" y="3785762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1171819" y="1366430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정육면체의 </a:t>
              </a:r>
              <a:r>
                <a:rPr lang="ko-KR" altLang="en-US" dirty="0" smtClean="0"/>
                <a:t>겉넓이를 </a:t>
              </a:r>
              <a:r>
                <a:rPr lang="ko-KR" altLang="en-US" dirty="0"/>
                <a:t>구하는 방법을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정육면체의 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겉넓이를 </a:t>
            </a:r>
            <a:r>
              <a:rPr lang="ko-KR" altLang="en-US" sz="2200" b="1" dirty="0">
                <a:solidFill>
                  <a:srgbClr val="695A35"/>
                </a:solidFill>
              </a:rPr>
              <a:t>구하는 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방법</a:t>
            </a:r>
            <a:endParaRPr lang="en-US" altLang="ko-KR" sz="2200" b="1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 알아보기</a:t>
            </a:r>
            <a:endParaRPr lang="ko-KR" altLang="en-US" sz="2200" b="1" dirty="0">
              <a:solidFill>
                <a:srgbClr val="695A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/>
              <p:cNvSpPr txBox="1">
                <a:spLocks/>
              </p:cNvSpPr>
              <p:nvPr/>
            </p:nvSpPr>
            <p:spPr>
              <a:xfrm>
                <a:off x="899756" y="4339472"/>
                <a:ext cx="8230015" cy="43204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/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정육면체의 한 면의 넓이가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2×2=4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이므로</a:t>
                </a:r>
                <a:r>
                  <a:rPr lang="en-US" altLang="ko-KR" sz="1800" dirty="0">
                    <a:solidFill>
                      <a:srgbClr val="228A38"/>
                    </a:solidFill>
                  </a:rPr>
                  <a:t>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겉넓이는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4×6=24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입니다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.</a:t>
                </a:r>
                <a:endParaRPr lang="en-US" altLang="ko-KR" sz="1800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1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56" y="4339472"/>
                <a:ext cx="8230015" cy="432048"/>
              </a:xfrm>
              <a:prstGeom prst="rect">
                <a:avLst/>
              </a:prstGeom>
              <a:blipFill rotWithShape="1">
                <a:blip r:embed="rId5"/>
                <a:stretch>
                  <a:fillRect l="-519" t="-7042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내용 개체 틀 2"/>
              <p:cNvSpPr txBox="1">
                <a:spLocks/>
              </p:cNvSpPr>
              <p:nvPr/>
            </p:nvSpPr>
            <p:spPr>
              <a:xfrm>
                <a:off x="899951" y="5337594"/>
                <a:ext cx="7964094" cy="4320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/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정육면체의 한 면의 넓이가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8×8=64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이므로</a:t>
                </a:r>
                <a:r>
                  <a:rPr lang="en-US" altLang="ko-KR" sz="1800" dirty="0">
                    <a:solidFill>
                      <a:srgbClr val="228A38"/>
                    </a:solidFill>
                  </a:rPr>
                  <a:t>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겉넓이는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64×6=384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입니다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.</a:t>
                </a:r>
              </a:p>
              <a:p>
                <a:pPr indent="0">
                  <a:buFont typeface="Arial" pitchFamily="34" charset="0"/>
                  <a:buNone/>
                </a:pPr>
                <a:endParaRPr lang="ko-KR" altLang="en-US" sz="1800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2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51" y="5337594"/>
                <a:ext cx="7964094" cy="432048"/>
              </a:xfrm>
              <a:prstGeom prst="rect">
                <a:avLst/>
              </a:prstGeom>
              <a:blipFill rotWithShape="1">
                <a:blip r:embed="rId6"/>
                <a:stretch>
                  <a:fillRect l="-536" t="-7143" b="-7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그림 31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6644" y="43562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6644" y="54372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5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6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8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>
          <a:xfrm>
            <a:off x="6039204" y="3927488"/>
            <a:ext cx="1943560" cy="4583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10908" y="1413763"/>
            <a:ext cx="8090588" cy="1151637"/>
            <a:chOff x="910908" y="1413763"/>
            <a:chExt cx="8090588" cy="1151637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910908" y="1810568"/>
              <a:ext cx="8090588" cy="7548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13763"/>
              <a:ext cx="7917007" cy="420555"/>
              <a:chOff x="970258" y="1413763"/>
              <a:chExt cx="7917007" cy="420555"/>
            </a:xfrm>
          </p:grpSpPr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1142574" y="1413763"/>
                <a:ext cx="7744691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정육면체의 겉넓이를 구하는 방법을 말해 보세요</a:t>
                </a:r>
                <a:r>
                  <a:rPr lang="en-US" altLang="ko-KR" dirty="0"/>
                  <a:t>.</a:t>
                </a:r>
              </a:p>
              <a:p>
                <a:endParaRPr lang="ko-KR" altLang="en-US" dirty="0"/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>
                <a:off x="970258" y="152950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정육면체의 겉넓이</a:t>
            </a:r>
            <a:r>
              <a:rPr lang="ko-KR" altLang="en-US" sz="2200" b="1" dirty="0">
                <a:solidFill>
                  <a:srgbClr val="695A35"/>
                </a:solidFill>
              </a:rPr>
              <a:t>를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 구하는 방법</a:t>
            </a:r>
            <a:endParaRPr lang="en-US" altLang="ko-KR" sz="2200" b="1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 알아보기</a:t>
            </a:r>
            <a:endParaRPr lang="ko-KR" altLang="en-US" sz="2200" b="1" dirty="0">
              <a:solidFill>
                <a:srgbClr val="695A35"/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922253" y="1834318"/>
            <a:ext cx="7822512" cy="7310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sz="1800" dirty="0" smtClean="0">
                <a:solidFill>
                  <a:srgbClr val="228A38"/>
                </a:solidFill>
              </a:rPr>
              <a:t>정육면체 </a:t>
            </a:r>
            <a:r>
              <a:rPr lang="ko-KR" altLang="en-US" sz="1800" dirty="0">
                <a:solidFill>
                  <a:srgbClr val="228A38"/>
                </a:solidFill>
              </a:rPr>
              <a:t>여섯 면의 </a:t>
            </a:r>
            <a:r>
              <a:rPr lang="ko-KR" altLang="en-US" sz="1800" dirty="0" smtClean="0">
                <a:solidFill>
                  <a:srgbClr val="228A38"/>
                </a:solidFill>
              </a:rPr>
              <a:t>넓이를 </a:t>
            </a:r>
            <a:r>
              <a:rPr lang="ko-KR" altLang="en-US" sz="1800" dirty="0">
                <a:solidFill>
                  <a:srgbClr val="228A38"/>
                </a:solidFill>
              </a:rPr>
              <a:t>각각 구해 모두 </a:t>
            </a:r>
            <a:r>
              <a:rPr lang="ko-KR" altLang="en-US" sz="1800" dirty="0" smtClean="0">
                <a:solidFill>
                  <a:srgbClr val="228A38"/>
                </a:solidFill>
              </a:rPr>
              <a:t>더합니다</a:t>
            </a:r>
            <a:r>
              <a:rPr lang="en-US" altLang="ko-KR" sz="1800" dirty="0" smtClean="0">
                <a:solidFill>
                  <a:srgbClr val="228A38"/>
                </a:solidFill>
              </a:rPr>
              <a:t>.</a:t>
            </a:r>
          </a:p>
          <a:p>
            <a:pPr marL="179388" indent="-179388"/>
            <a:r>
              <a:rPr lang="ko-KR" altLang="en-US" sz="1800" dirty="0" smtClean="0">
                <a:solidFill>
                  <a:srgbClr val="228A38"/>
                </a:solidFill>
              </a:rPr>
              <a:t>정육면체 </a:t>
            </a:r>
            <a:r>
              <a:rPr lang="ko-KR" altLang="en-US" sz="1800" dirty="0">
                <a:solidFill>
                  <a:srgbClr val="228A38"/>
                </a:solidFill>
              </a:rPr>
              <a:t>여섯 면의 넓이가 모두 같으므로 한 면의 넓이를 </a:t>
            </a:r>
            <a:r>
              <a:rPr lang="en-US" altLang="ko-KR" sz="1800" dirty="0">
                <a:solidFill>
                  <a:srgbClr val="228A38"/>
                </a:solidFill>
              </a:rPr>
              <a:t>6</a:t>
            </a:r>
            <a:r>
              <a:rPr lang="ko-KR" altLang="en-US" sz="1800" dirty="0">
                <a:solidFill>
                  <a:srgbClr val="228A38"/>
                </a:solidFill>
              </a:rPr>
              <a:t>배 합니다</a:t>
            </a:r>
            <a:r>
              <a:rPr lang="en-US" altLang="ko-KR" sz="1800" dirty="0" smtClean="0">
                <a:solidFill>
                  <a:srgbClr val="228A38"/>
                </a:solidFill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70258" y="3069695"/>
            <a:ext cx="8380960" cy="751437"/>
            <a:chOff x="970258" y="2626455"/>
            <a:chExt cx="8380960" cy="751437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142574" y="2626455"/>
              <a:ext cx="8208644" cy="7514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정육면체의 </a:t>
              </a:r>
              <a:r>
                <a:rPr lang="ko-KR" altLang="en-US" dirty="0" smtClean="0"/>
                <a:t>겉넓이 구하는 방법을 </a:t>
              </a:r>
              <a:r>
                <a:rPr lang="en-US" altLang="ko-KR" dirty="0" smtClean="0"/>
                <a:t>‘</a:t>
              </a:r>
              <a:r>
                <a:rPr lang="ko-KR" altLang="en-US" dirty="0" smtClean="0"/>
                <a:t>한 </a:t>
              </a:r>
              <a:r>
                <a:rPr lang="ko-KR" altLang="en-US" dirty="0" smtClean="0"/>
                <a:t>모서리의 </a:t>
              </a:r>
              <a:r>
                <a:rPr lang="ko-KR" altLang="en-US" dirty="0" smtClean="0"/>
                <a:t>길이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를</a:t>
              </a:r>
              <a:r>
                <a:rPr lang="ko-KR" altLang="en-US" spc="-150" dirty="0" smtClean="0"/>
                <a:t> </a:t>
              </a:r>
              <a:r>
                <a:rPr lang="ko-KR" altLang="en-US" dirty="0" smtClean="0"/>
                <a:t>사용하여 식으로 나타내어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970258" y="27407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5" name="그림 1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083" y="19792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302" y="39937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6115238" y="3974593"/>
            <a:ext cx="1857575" cy="507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 smtClean="0">
                <a:solidFill>
                  <a:srgbClr val="228A38"/>
                </a:solidFill>
              </a:rPr>
              <a:t>한 모서리의 길이</a:t>
            </a:r>
            <a:endParaRPr lang="en-US" altLang="ko-KR" sz="1800" dirty="0" smtClean="0"/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7972813" y="3957240"/>
            <a:ext cx="1177558" cy="507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 smtClean="0"/>
              <a:t>)×(          )</a:t>
            </a:r>
            <a:endParaRPr lang="en-US" altLang="ko-KR" sz="1800" dirty="0" smtClean="0"/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1734277" y="3957240"/>
            <a:ext cx="4684162" cy="507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(</a:t>
            </a:r>
            <a:r>
              <a:rPr lang="ko-KR" altLang="en-US" sz="1800" dirty="0"/>
              <a:t>정육면체의 겉넓이</a:t>
            </a:r>
            <a:r>
              <a:rPr lang="en-US" altLang="ko-KR" sz="1800" dirty="0"/>
              <a:t>)=(</a:t>
            </a:r>
            <a:r>
              <a:rPr lang="ko-KR" altLang="en-US" sz="1800" dirty="0" smtClean="0"/>
              <a:t>한 모서리의 길이</a:t>
            </a:r>
            <a:r>
              <a:rPr lang="en-US" altLang="ko-KR" sz="1800" dirty="0"/>
              <a:t>) </a:t>
            </a:r>
            <a:r>
              <a:rPr lang="en-US" altLang="ko-KR" sz="1800" dirty="0" smtClean="0"/>
              <a:t>×</a:t>
            </a:r>
            <a:r>
              <a:rPr lang="en-US" altLang="ko-KR" sz="1800" dirty="0"/>
              <a:t>(</a:t>
            </a:r>
            <a:endParaRPr lang="en-US" altLang="ko-KR" sz="1800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8467900" y="3927488"/>
            <a:ext cx="468000" cy="4583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8545340" y="3974593"/>
            <a:ext cx="439694" cy="507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 smtClean="0">
                <a:solidFill>
                  <a:srgbClr val="228A38"/>
                </a:solidFill>
              </a:rPr>
              <a:t>6</a:t>
            </a:r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39326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/>
      <p:bldP spid="40" grpId="0"/>
      <p:bldP spid="41" grpId="0"/>
      <p:bldP spid="42" grpId="0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 bwMode="auto">
          <a:xfrm>
            <a:off x="910379" y="4395644"/>
            <a:ext cx="8091118" cy="7484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422185"/>
            <a:ext cx="6896515" cy="417992"/>
            <a:chOff x="909401" y="1422185"/>
            <a:chExt cx="6896515" cy="417992"/>
          </a:xfrm>
        </p:grpSpPr>
        <p:grpSp>
          <p:nvGrpSpPr>
            <p:cNvPr id="13" name="그룹 12"/>
            <p:cNvGrpSpPr/>
            <p:nvPr/>
          </p:nvGrpSpPr>
          <p:grpSpPr>
            <a:xfrm>
              <a:off x="909401" y="1495276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171819" y="1422185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상자 중 겉넓이가 </a:t>
              </a:r>
              <a:r>
                <a:rPr lang="ko-KR" altLang="en-US" dirty="0" smtClean="0"/>
                <a:t>더 </a:t>
              </a:r>
              <a:r>
                <a:rPr lang="ko-KR" altLang="en-US" dirty="0"/>
                <a:t>큰 상자는 어느 것인지 </a:t>
              </a:r>
              <a:r>
                <a:rPr lang="ko-KR" altLang="en-US" dirty="0" smtClean="0"/>
                <a:t>찾아봅시다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내용 개체 틀 2"/>
              <p:cNvSpPr txBox="1">
                <a:spLocks/>
              </p:cNvSpPr>
              <p:nvPr/>
            </p:nvSpPr>
            <p:spPr>
              <a:xfrm>
                <a:off x="922252" y="4413038"/>
                <a:ext cx="7991187" cy="73108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/>
                <a:r>
                  <a:rPr lang="ko-KR" altLang="en-US" sz="1800" dirty="0">
                    <a:solidFill>
                      <a:srgbClr val="228A38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가</a:t>
                </a:r>
                <a:r>
                  <a:rPr lang="ko-KR" altLang="en-US" sz="1800" dirty="0">
                    <a:solidFill>
                      <a:srgbClr val="228A38"/>
                    </a:solidFill>
                  </a:rPr>
                  <a:t>의 겉넓이는 </a:t>
                </a:r>
                <a:r>
                  <a:rPr lang="en-US" altLang="ko-KR" sz="1800" dirty="0">
                    <a:solidFill>
                      <a:srgbClr val="228A38"/>
                    </a:solidFill>
                  </a:rPr>
                  <a:t>268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8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8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800" dirty="0">
                    <a:solidFill>
                      <a:srgbClr val="228A38"/>
                    </a:solidFill>
                  </a:rPr>
                  <a:t>이고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, </a:t>
                </a:r>
                <a:r>
                  <a:rPr lang="ko-KR" altLang="en-US" sz="1800" dirty="0">
                    <a:solidFill>
                      <a:srgbClr val="228A38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나</a:t>
                </a:r>
                <a:r>
                  <a:rPr lang="ko-KR" altLang="en-US" sz="1800" dirty="0">
                    <a:solidFill>
                      <a:srgbClr val="228A38"/>
                    </a:solidFill>
                  </a:rPr>
                  <a:t>의 겉넓이는 </a:t>
                </a:r>
                <a:r>
                  <a:rPr lang="en-US" altLang="ko-KR" sz="1800" dirty="0">
                    <a:solidFill>
                      <a:srgbClr val="228A38"/>
                    </a:solidFill>
                  </a:rPr>
                  <a:t>294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8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8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800" dirty="0">
                    <a:solidFill>
                      <a:srgbClr val="228A38"/>
                    </a:solidFill>
                  </a:rPr>
                  <a:t>이므로 </a:t>
                </a:r>
                <a:r>
                  <a:rPr lang="ko-KR" altLang="en-US" sz="1800" dirty="0" smtClean="0">
                    <a:solidFill>
                      <a:srgbClr val="228A38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나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의 </a:t>
                </a:r>
                <a:r>
                  <a:rPr lang="ko-KR" altLang="en-US" sz="1800" dirty="0">
                    <a:solidFill>
                      <a:srgbClr val="228A38"/>
                    </a:solidFill>
                  </a:rPr>
                  <a:t>겉넓이가 더 큽니다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52" y="4413038"/>
                <a:ext cx="7991187" cy="731082"/>
              </a:xfrm>
              <a:prstGeom prst="rect">
                <a:avLst/>
              </a:prstGeom>
              <a:blipFill rotWithShape="1">
                <a:blip r:embed="rId2"/>
                <a:stretch>
                  <a:fillRect l="-458" t="-3333"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두 상자의 </a:t>
            </a:r>
            <a:r>
              <a:rPr lang="ko-KR" altLang="en-US" sz="2200" b="1" dirty="0">
                <a:solidFill>
                  <a:srgbClr val="695A35"/>
                </a:solidFill>
              </a:rPr>
              <a:t>겉넓이 비교하기</a:t>
            </a:r>
          </a:p>
        </p:txBody>
      </p:sp>
      <p:pic>
        <p:nvPicPr>
          <p:cNvPr id="11" name="그림 1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5"/>
            <a:ext cx="4061460" cy="92080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2" t="72074" r="20244" b="13073"/>
          <a:stretch/>
        </p:blipFill>
        <p:spPr>
          <a:xfrm>
            <a:off x="2029521" y="2007218"/>
            <a:ext cx="6110869" cy="20898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836" y="45611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4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3622675" y="2188318"/>
            <a:ext cx="5105660" cy="3104056"/>
            <a:chOff x="3622675" y="2188318"/>
            <a:chExt cx="5105660" cy="3104056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3622675" y="2793859"/>
              <a:ext cx="122866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12 + 12 </a:t>
              </a:r>
              <a:r>
                <a:rPr lang="en-US" altLang="ko-KR" dirty="0" smtClean="0"/>
                <a:t>+</a:t>
              </a:r>
              <a:endParaRPr lang="ko-KR" altLang="en-US" dirty="0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856579" y="2748474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5437170" y="2793002"/>
              <a:ext cx="33485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 smtClean="0"/>
                <a:t>+</a:t>
              </a:r>
              <a:endParaRPr lang="ko-KR" altLang="en-US" dirty="0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5772027" y="2748474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6352618" y="2793002"/>
              <a:ext cx="33485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 smtClean="0"/>
                <a:t>+</a:t>
              </a:r>
              <a:endParaRPr lang="ko-KR" altLang="en-US" dirty="0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6687475" y="2748474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7268066" y="2793002"/>
              <a:ext cx="33485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 smtClean="0"/>
                <a:t>+</a:t>
              </a:r>
              <a:endParaRPr lang="ko-KR" altLang="en-US" dirty="0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7598408" y="2748474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3734721" y="3303641"/>
              <a:ext cx="33485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 smtClean="0"/>
                <a:t>=</a:t>
              </a:r>
              <a:endParaRPr lang="ko-KR" altLang="en-US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4065580" y="3249911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3622675" y="4899590"/>
              <a:ext cx="44530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( 12 +            +            ) × 2 =</a:t>
              </a:r>
              <a:endParaRPr lang="ko-KR" altLang="en-US" dirty="0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4443153" y="4832031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5367480" y="4832031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6814889" y="4833985"/>
              <a:ext cx="568716" cy="458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내용 개체 틀 3"/>
                <p:cNvSpPr txBox="1">
                  <a:spLocks/>
                </p:cNvSpPr>
                <p:nvPr/>
              </p:nvSpPr>
              <p:spPr>
                <a:xfrm>
                  <a:off x="4617683" y="3302480"/>
                  <a:ext cx="727263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:r>
                    <a:rPr lang="en-US" altLang="ko-KR" dirty="0" smtClean="0"/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 smtClean="0"/>
                    <a:t>)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683" y="3302480"/>
                  <a:ext cx="727263" cy="3755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667" t="-6557" r="-26667" b="-262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내용 개체 틀 3"/>
                <p:cNvSpPr txBox="1">
                  <a:spLocks/>
                </p:cNvSpPr>
                <p:nvPr/>
              </p:nvSpPr>
              <p:spPr>
                <a:xfrm>
                  <a:off x="7339650" y="4884600"/>
                  <a:ext cx="727263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:r>
                    <a:rPr lang="en-US" altLang="ko-KR" dirty="0" smtClean="0"/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 smtClean="0"/>
                    <a:t>)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9650" y="4884600"/>
                  <a:ext cx="727263" cy="3755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723" t="-6452" r="-27731" b="-241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모서리가 둥근 직사각형 45"/>
            <p:cNvSpPr/>
            <p:nvPr/>
          </p:nvSpPr>
          <p:spPr>
            <a:xfrm>
              <a:off x="3761311" y="2188318"/>
              <a:ext cx="3337936" cy="43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761310" y="4267959"/>
              <a:ext cx="4897079" cy="43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3783881" y="2218902"/>
              <a:ext cx="4189250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여섯 면의 넓이의 합으로 구하기</a:t>
              </a:r>
              <a:endParaRPr lang="ko-KR" altLang="en-US" dirty="0"/>
            </a:p>
          </p:txBody>
        </p:sp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3783880" y="4298543"/>
              <a:ext cx="4944455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세 쌍의 면이 합동이라는 성질을 이용하여 구하기</a:t>
              </a:r>
              <a:endParaRPr lang="ko-KR" altLang="en-US" dirty="0"/>
            </a:p>
          </p:txBody>
        </p:sp>
      </p:grpSp>
      <p:sp>
        <p:nvSpPr>
          <p:cNvPr id="34" name="내용 개체 틀 2"/>
          <p:cNvSpPr txBox="1">
            <a:spLocks/>
          </p:cNvSpPr>
          <p:nvPr/>
        </p:nvSpPr>
        <p:spPr>
          <a:xfrm>
            <a:off x="4118381" y="3288235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94</a:t>
            </a:r>
            <a:endParaRPr lang="en-US" altLang="ko-KR" dirty="0"/>
          </a:p>
        </p:txBody>
      </p:sp>
      <p:sp>
        <p:nvSpPr>
          <p:cNvPr id="2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903288" y="1444016"/>
            <a:ext cx="8167689" cy="369332"/>
            <a:chOff x="903288" y="1444016"/>
            <a:chExt cx="8167689" cy="369332"/>
          </a:xfrm>
        </p:grpSpPr>
        <p:sp>
          <p:nvSpPr>
            <p:cNvPr id="5" name="내용 개체 틀 3"/>
            <p:cNvSpPr txBox="1">
              <a:spLocks/>
            </p:cNvSpPr>
            <p:nvPr/>
          </p:nvSpPr>
          <p:spPr>
            <a:xfrm>
              <a:off x="903288" y="1444016"/>
              <a:ext cx="816768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</a:t>
              </a:r>
              <a:r>
                <a:rPr lang="en-US" altLang="ko-KR" dirty="0" smtClean="0"/>
                <a:t>.</a:t>
              </a:r>
              <a:r>
                <a:rPr lang="ko-KR" altLang="en-US" dirty="0"/>
                <a:t> 	직육면체의 겉넓이를 구하려고 합니다</a:t>
              </a:r>
              <a:r>
                <a:rPr lang="en-US" altLang="ko-KR" dirty="0"/>
                <a:t>. </a:t>
              </a:r>
              <a:r>
                <a:rPr lang="en-US" altLang="ko-KR" dirty="0" smtClean="0"/>
                <a:t>       </a:t>
              </a:r>
              <a:r>
                <a:rPr lang="ko-KR" altLang="en-US" dirty="0" smtClean="0"/>
                <a:t>안에 </a:t>
              </a:r>
              <a:r>
                <a:rPr lang="ko-KR" altLang="en-US" dirty="0"/>
                <a:t>알맞은 수를 </a:t>
              </a:r>
              <a:r>
                <a:rPr lang="ko-KR" altLang="en-US" dirty="0" smtClean="0"/>
                <a:t>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5727735" y="1490244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4875090" y="2774923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15</a:t>
            </a:r>
            <a:endParaRPr lang="en-US" altLang="ko-KR" dirty="0"/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5790538" y="2774923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15</a:t>
            </a:r>
            <a:endParaRPr lang="en-US" altLang="ko-KR" dirty="0"/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6705986" y="2774923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15</a:t>
            </a:r>
            <a:endParaRPr lang="en-US" altLang="ko-KR" dirty="0"/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7616919" y="2774923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15</a:t>
            </a:r>
            <a:endParaRPr lang="en-US" altLang="ko-KR" dirty="0"/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4484524" y="4870355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15</a:t>
            </a:r>
            <a:endParaRPr lang="en-US" altLang="ko-KR" dirty="0"/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5408851" y="4870355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20</a:t>
            </a:r>
            <a:endParaRPr lang="en-US" altLang="ko-KR" dirty="0"/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6855702" y="4872309"/>
            <a:ext cx="49045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94</a:t>
            </a:r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49" y="2523528"/>
            <a:ext cx="2077203" cy="2361072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9870" y="2807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직사각형 49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7170" y="48995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  <p:bldP spid="26" grpId="0"/>
      <p:bldP spid="29" grpId="0"/>
      <p:bldP spid="32" grpId="0"/>
      <p:bldP spid="38" grpId="0"/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3"/>
              <p:cNvSpPr txBox="1">
                <a:spLocks/>
              </p:cNvSpPr>
              <p:nvPr/>
            </p:nvSpPr>
            <p:spPr>
              <a:xfrm>
                <a:off x="903288" y="1444016"/>
                <a:ext cx="8447929" cy="7091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 smtClean="0"/>
                  <a:t>2.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	다음 전개도를 이용하여 직육면체 </a:t>
                </a:r>
                <a:r>
                  <a:rPr lang="ko-KR" altLang="en-US" spc="-150" dirty="0"/>
                  <a:t>모양의 상자를 </a:t>
                </a:r>
                <a:r>
                  <a:rPr lang="ko-KR" altLang="en-US" dirty="0"/>
                  <a:t>만들었습니다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만든 </a:t>
                </a:r>
                <a:r>
                  <a:rPr lang="ko-KR" altLang="en-US" dirty="0" smtClean="0"/>
                  <a:t>상자의</a:t>
                </a:r>
                <a:endParaRPr lang="en-US" altLang="ko-KR" dirty="0" smtClean="0"/>
              </a:p>
              <a:p>
                <a:pPr fontAlgn="base"/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겉넓이는 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dirty="0"/>
                  <a:t>인지 식을 쓰고 </a:t>
                </a:r>
                <a:r>
                  <a:rPr lang="ko-KR" altLang="en-US" dirty="0" smtClean="0"/>
                  <a:t>구해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8" y="1444016"/>
                <a:ext cx="8447929" cy="709168"/>
              </a:xfrm>
              <a:prstGeom prst="rect">
                <a:avLst/>
              </a:prstGeom>
              <a:blipFill rotWithShape="1">
                <a:blip r:embed="rId3"/>
                <a:stretch>
                  <a:fillRect l="-577" t="-4310" b="-129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96" y="2268920"/>
            <a:ext cx="3480912" cy="273803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1962128" y="5426954"/>
            <a:ext cx="6962468" cy="479342"/>
            <a:chOff x="1962128" y="5426954"/>
            <a:chExt cx="6962468" cy="479342"/>
          </a:xfrm>
        </p:grpSpPr>
        <p:grpSp>
          <p:nvGrpSpPr>
            <p:cNvPr id="9" name="그룹 8"/>
            <p:cNvGrpSpPr/>
            <p:nvPr/>
          </p:nvGrpSpPr>
          <p:grpSpPr>
            <a:xfrm>
              <a:off x="6094216" y="5426954"/>
              <a:ext cx="2830380" cy="479342"/>
              <a:chOff x="3005715" y="6040272"/>
              <a:chExt cx="2830380" cy="479342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78" t="21144" r="16678" b="75200"/>
              <a:stretch/>
            </p:blipFill>
            <p:spPr>
              <a:xfrm>
                <a:off x="3005715" y="6040272"/>
                <a:ext cx="2398635" cy="47934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371115" y="6074562"/>
                    <a:ext cx="464980" cy="37555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fontAlgn="base" latinLnBrk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ea typeface="나눔고딕 ExtraBold" panose="020D0904000000000000" pitchFamily="50" charset="-127"/>
                                </a:rPr>
                              </m:ctrlPr>
                            </m:sSupPr>
                            <m:e>
                              <m:r>
                                <a:rPr lang="en-US" altLang="ko-KR" b="1" dirty="0">
                                  <a:latin typeface="Cambria Math"/>
                                  <a:ea typeface="나눔고딕 ExtraBold" panose="020D0904000000000000" pitchFamily="50" charset="-127"/>
                                </a:rPr>
                                <m:t>𝐜𝐦</m:t>
                              </m:r>
                            </m:e>
                            <m:sup>
                              <m:r>
                                <a:rPr lang="en-US" altLang="ko-KR" b="1" i="1" dirty="0">
                                  <a:latin typeface="Cambria Math"/>
                                  <a:ea typeface="나눔고딕 ExtraBold" panose="020D0904000000000000" pitchFamily="50" charset="-127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1115" y="6074562"/>
                    <a:ext cx="464980" cy="37555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2368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647" r="15028" b="80177"/>
            <a:stretch/>
          </p:blipFill>
          <p:spPr>
            <a:xfrm>
              <a:off x="1962128" y="5426954"/>
              <a:ext cx="3624535" cy="416383"/>
            </a:xfrm>
            <a:prstGeom prst="rect">
              <a:avLst/>
            </a:prstGeom>
          </p:spPr>
        </p:pic>
      </p:grpSp>
      <p:sp>
        <p:nvSpPr>
          <p:cNvPr id="44" name="내용 개체 틀 2"/>
          <p:cNvSpPr txBox="1">
            <a:spLocks/>
          </p:cNvSpPr>
          <p:nvPr/>
        </p:nvSpPr>
        <p:spPr>
          <a:xfrm>
            <a:off x="2697102" y="5361261"/>
            <a:ext cx="2786988" cy="41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altLang="ko-KR" dirty="0"/>
              <a:t>(</a:t>
            </a:r>
            <a:r>
              <a:rPr lang="en-US" altLang="ko-KR" dirty="0" smtClean="0"/>
              <a:t>4×2+4×6+2×6)×2=88</a:t>
            </a:r>
            <a:endParaRPr lang="en-US" altLang="ko-KR" sz="1600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7458780" y="5403810"/>
            <a:ext cx="492146" cy="41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altLang="ko-KR" dirty="0" smtClean="0"/>
              <a:t>88</a:t>
            </a:r>
            <a:endParaRPr lang="en-US" altLang="ko-KR" sz="1600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5630" y="53741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9015" y="53823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3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4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5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6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6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4565509" y="4407490"/>
            <a:ext cx="4227247" cy="1259924"/>
            <a:chOff x="4565509" y="4407490"/>
            <a:chExt cx="4227247" cy="12599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5190" r="13515" b="80005"/>
            <a:stretch/>
          </p:blipFill>
          <p:spPr>
            <a:xfrm>
              <a:off x="4565509" y="4407490"/>
              <a:ext cx="4227247" cy="6299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265425" y="5197704"/>
                  <a:ext cx="464980" cy="3755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base" latinLnBrk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altLang="ko-KR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5425" y="5197704"/>
                  <a:ext cx="464980" cy="3755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368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86" t="19900" r="16103" b="75295"/>
            <a:stretch/>
          </p:blipFill>
          <p:spPr>
            <a:xfrm>
              <a:off x="5545776" y="5037452"/>
              <a:ext cx="2828325" cy="629962"/>
            </a:xfrm>
            <a:prstGeom prst="rect">
              <a:avLst/>
            </a:prstGeom>
          </p:spPr>
        </p:pic>
      </p:grpSp>
      <p:sp>
        <p:nvSpPr>
          <p:cNvPr id="2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5" name="내용 개체 틀 3"/>
          <p:cNvSpPr txBox="1">
            <a:spLocks/>
          </p:cNvSpPr>
          <p:nvPr/>
        </p:nvSpPr>
        <p:spPr>
          <a:xfrm>
            <a:off x="903288" y="1444016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	정육면체의 </a:t>
            </a:r>
            <a:r>
              <a:rPr lang="ko-KR" altLang="en-US" dirty="0" smtClean="0"/>
              <a:t>겉넓이를 </a:t>
            </a:r>
            <a:r>
              <a:rPr lang="ko-KR" altLang="en-US" dirty="0"/>
              <a:t>구하는 식을 쓰고 답을 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6143041" y="4552453"/>
            <a:ext cx="1657543" cy="41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 smtClean="0"/>
              <a:t>3 × 3 × 6 =54</a:t>
            </a:r>
            <a:endParaRPr lang="en-US" altLang="ko-K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7122054" y="5186250"/>
            <a:ext cx="988460" cy="41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 smtClean="0"/>
              <a:t>54</a:t>
            </a:r>
            <a:endParaRPr lang="en-US" altLang="ko-KR" sz="1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17" y="2238496"/>
            <a:ext cx="2471694" cy="195436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3693" y="45538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6346" y="51767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2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3"/>
          <p:cNvSpPr txBox="1">
            <a:spLocks/>
          </p:cNvSpPr>
          <p:nvPr/>
        </p:nvSpPr>
        <p:spPr>
          <a:xfrm>
            <a:off x="7267953" y="4510912"/>
            <a:ext cx="1872970" cy="41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(                       )</a:t>
            </a:r>
            <a:endParaRPr lang="ko-KR" altLang="en-US" dirty="0"/>
          </a:p>
        </p:txBody>
      </p:sp>
      <p:sp>
        <p:nvSpPr>
          <p:cNvPr id="2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978598" y="4514714"/>
            <a:ext cx="827166" cy="44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ko-KR" altLang="en-US" dirty="0"/>
              <a:t>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2"/>
              <p:cNvSpPr txBox="1">
                <a:spLocks/>
              </p:cNvSpPr>
              <p:nvPr/>
            </p:nvSpPr>
            <p:spPr>
              <a:xfrm>
                <a:off x="1889715" y="4959897"/>
                <a:ext cx="6502465" cy="9948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㉮의 겉넓이</a:t>
                </a:r>
                <a:r>
                  <a:rPr lang="en-US" altLang="ko-KR" dirty="0"/>
                  <a:t>: (14+56+16)×</a:t>
                </a:r>
                <a:r>
                  <a:rPr lang="en-US" altLang="ko-KR" dirty="0" smtClean="0"/>
                  <a:t>2=172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  <a:endParaRPr lang="en-US" altLang="ko-KR" sz="1600" dirty="0" smtClean="0"/>
              </a:p>
              <a:p>
                <a:pPr fontAlgn="base"/>
                <a:r>
                  <a:rPr lang="ko-KR" altLang="en-US" dirty="0" smtClean="0"/>
                  <a:t>㉯</a:t>
                </a:r>
                <a:r>
                  <a:rPr lang="ko-KR" altLang="en-US" dirty="0"/>
                  <a:t>의 겉넓이</a:t>
                </a:r>
                <a:r>
                  <a:rPr lang="en-US" altLang="ko-KR" dirty="0"/>
                  <a:t>: (16+28+28)×2=144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  <a:endParaRPr lang="en-US" altLang="ko-KR" sz="1600" dirty="0"/>
              </a:p>
              <a:p>
                <a:pPr indent="0" fontAlgn="base">
                  <a:buNone/>
                </a:pPr>
                <a:endParaRPr lang="ko-KR" altLang="en-US" sz="1600" dirty="0"/>
              </a:p>
            </p:txBody>
          </p:sp>
        </mc:Choice>
        <mc:Fallback xmlns="">
          <p:sp>
            <p:nvSpPr>
              <p:cNvPr id="1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15" y="4959897"/>
                <a:ext cx="6502465" cy="994853"/>
              </a:xfrm>
              <a:prstGeom prst="rect">
                <a:avLst/>
              </a:prstGeom>
              <a:blipFill rotWithShape="1">
                <a:blip r:embed="rId4"/>
                <a:stretch>
                  <a:fillRect l="-656" t="-24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3"/>
          <p:cNvSpPr txBox="1">
            <a:spLocks/>
          </p:cNvSpPr>
          <p:nvPr/>
        </p:nvSpPr>
        <p:spPr>
          <a:xfrm>
            <a:off x="903288" y="1444016"/>
            <a:ext cx="832383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4.</a:t>
            </a:r>
            <a:r>
              <a:rPr lang="ko-KR" altLang="en-US" dirty="0" smtClean="0"/>
              <a:t> </a:t>
            </a:r>
            <a:r>
              <a:rPr lang="ko-KR" altLang="en-US" dirty="0"/>
              <a:t>	부피가 같은 두 직육면체 중 겉넓이가 더 작은 것을 찾아 기호를 써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6" y="2087878"/>
            <a:ext cx="5015851" cy="196001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8598" y="45500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 txBox="1">
            <a:spLocks/>
          </p:cNvSpPr>
          <p:nvPr/>
        </p:nvSpPr>
        <p:spPr>
          <a:xfrm>
            <a:off x="903288" y="1444016"/>
            <a:ext cx="8323839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5.</a:t>
            </a:r>
            <a:r>
              <a:rPr lang="ko-KR" altLang="en-US" dirty="0" smtClean="0"/>
              <a:t> </a:t>
            </a:r>
            <a:r>
              <a:rPr lang="ko-KR" altLang="en-US" dirty="0"/>
              <a:t>	</a:t>
            </a:r>
            <a:r>
              <a:rPr lang="ko-KR" altLang="en-US" dirty="0" smtClean="0"/>
              <a:t>정육면체의 </a:t>
            </a:r>
            <a:r>
              <a:rPr lang="ko-KR" altLang="en-US" dirty="0"/>
              <a:t>각 모서리의 길이를 </a:t>
            </a:r>
            <a:r>
              <a:rPr lang="en-US" altLang="ko-KR" dirty="0"/>
              <a:t>2</a:t>
            </a:r>
            <a:r>
              <a:rPr lang="ko-KR" altLang="en-US" dirty="0"/>
              <a:t>배로 늘렸을 때</a:t>
            </a:r>
            <a:r>
              <a:rPr lang="en-US" altLang="ko-KR" dirty="0"/>
              <a:t>, </a:t>
            </a:r>
            <a:r>
              <a:rPr lang="ko-KR" altLang="en-US" dirty="0"/>
              <a:t>정육면체의 겉넓이는 </a:t>
            </a:r>
            <a:r>
              <a:rPr lang="ko-KR" altLang="en-US" dirty="0" smtClean="0"/>
              <a:t>처음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     </a:t>
            </a:r>
            <a:r>
              <a:rPr lang="ko-KR" altLang="en-US" dirty="0" smtClean="0"/>
              <a:t> </a:t>
            </a:r>
            <a:r>
              <a:rPr lang="ko-KR" altLang="en-US" dirty="0"/>
              <a:t>정육면체의 겉넓이의 몇 배가 되는지 </a:t>
            </a:r>
            <a:r>
              <a:rPr lang="ko-KR" altLang="en-US" dirty="0" smtClean="0"/>
              <a:t>구해 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843221" y="4795092"/>
            <a:ext cx="886543" cy="66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ctr" latinLnBrk="0">
              <a:buNone/>
            </a:pP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6641" y="47952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75" y="2454502"/>
            <a:ext cx="2764576" cy="2230564"/>
          </a:xfrm>
          <a:prstGeom prst="rect">
            <a:avLst/>
          </a:prstGeom>
        </p:spPr>
      </p:pic>
      <p:sp>
        <p:nvSpPr>
          <p:cNvPr id="30" name="내용 개체 틀 3"/>
          <p:cNvSpPr txBox="1">
            <a:spLocks/>
          </p:cNvSpPr>
          <p:nvPr/>
        </p:nvSpPr>
        <p:spPr>
          <a:xfrm>
            <a:off x="7125093" y="4794735"/>
            <a:ext cx="1872970" cy="417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(                      )</a:t>
            </a:r>
            <a:r>
              <a:rPr lang="ko-KR" altLang="en-US" dirty="0" smtClean="0"/>
              <a:t>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91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33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6496" y="440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6~7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6616" y="47667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겉넓이를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구하는 방법을 알아볼까요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77879" y="2515833"/>
            <a:ext cx="576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직육면체의 겉넓이를 구하는 </a:t>
            </a:r>
            <a:r>
              <a:rPr lang="ko-KR" altLang="en-US" sz="3600" b="1" spc="-150" dirty="0" smtClean="0">
                <a:latin typeface="나눔고딕 ExtraBold" pitchFamily="50" charset="-127"/>
                <a:ea typeface="나눔고딕 ExtraBold" pitchFamily="50" charset="-127"/>
              </a:rPr>
              <a:t>여러 가지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방법을 찾아 식으로 나타내고 설명해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4315"/>
            <a:ext cx="4061460" cy="920801"/>
          </a:xfrm>
          <a:prstGeom prst="rect">
            <a:avLst/>
          </a:prstGeom>
        </p:spPr>
      </p:pic>
      <p:sp>
        <p:nvSpPr>
          <p:cNvPr id="19" name="직사각형 18">
            <a:hlinkClick r:id="rId4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내용 개체 틀 2"/>
              <p:cNvSpPr txBox="1">
                <a:spLocks/>
              </p:cNvSpPr>
              <p:nvPr/>
            </p:nvSpPr>
            <p:spPr>
              <a:xfrm>
                <a:off x="1881249" y="3586384"/>
                <a:ext cx="5734525" cy="6634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직육면체의 </a:t>
                </a:r>
                <a:r>
                  <a:rPr lang="ko-KR" altLang="en-US" dirty="0"/>
                  <a:t>두 밑면의 넓이와 옆면의 넓이를 더합니다</a:t>
                </a:r>
                <a:r>
                  <a:rPr lang="en-US" altLang="ko-KR" dirty="0"/>
                  <a:t>. </a:t>
                </a:r>
                <a:endParaRPr lang="ko-KR" altLang="en-US" dirty="0"/>
              </a:p>
              <a:p>
                <a:pPr fontAlgn="base"/>
                <a:r>
                  <a:rPr lang="en-US" altLang="ko-KR" dirty="0"/>
                  <a:t>49×2+(7×4)×</a:t>
                </a:r>
                <a:r>
                  <a:rPr lang="en-US" altLang="ko-KR" dirty="0" smtClean="0"/>
                  <a:t>10=378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9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49" y="3586384"/>
                <a:ext cx="5734525" cy="663451"/>
              </a:xfrm>
              <a:prstGeom prst="rect">
                <a:avLst/>
              </a:prstGeom>
              <a:blipFill rotWithShape="1">
                <a:blip r:embed="rId4"/>
                <a:stretch>
                  <a:fillRect l="-745" t="-8257" b="-119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3"/>
              <p:cNvSpPr txBox="1">
                <a:spLocks/>
              </p:cNvSpPr>
              <p:nvPr/>
            </p:nvSpPr>
            <p:spPr>
              <a:xfrm>
                <a:off x="903288" y="1444016"/>
                <a:ext cx="8323839" cy="7017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 smtClean="0"/>
                  <a:t>6.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	밑면이 정사각형인 직육면체가 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이 밑면의 넓이가 </a:t>
                </a:r>
                <a:r>
                  <a:rPr lang="en-US" altLang="ko-KR" dirty="0"/>
                  <a:t>49</a:t>
                </a:r>
                <a:r>
                  <a:rPr lang="en-US" altLang="ko-KR" dirty="0"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dirty="0"/>
                  <a:t>이고</a:t>
                </a:r>
                <a:r>
                  <a:rPr lang="en-US" altLang="ko-KR" dirty="0"/>
                  <a:t>, </a:t>
                </a:r>
                <a:endParaRPr lang="en-US" altLang="ko-KR" dirty="0" smtClean="0"/>
              </a:p>
              <a:p>
                <a:pPr fontAlgn="base"/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  </a:t>
                </a:r>
                <a:r>
                  <a:rPr lang="ko-KR" altLang="en-US" dirty="0" smtClean="0"/>
                  <a:t>높이가 </a:t>
                </a:r>
                <a:r>
                  <a:rPr lang="en-US" altLang="ko-KR" dirty="0" smtClean="0"/>
                  <a:t>10</a:t>
                </a:r>
                <a:r>
                  <a:rPr lang="en-US" altLang="ko-KR" dirty="0"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ko-KR" altLang="en-US" dirty="0" smtClean="0"/>
                  <a:t>일 </a:t>
                </a:r>
                <a:r>
                  <a:rPr lang="ko-KR" altLang="en-US" dirty="0"/>
                  <a:t>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 직육면체의 겉넓이를 </a:t>
                </a:r>
                <a:r>
                  <a:rPr lang="ko-KR" altLang="en-US" dirty="0" smtClean="0"/>
                  <a:t>구해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8" y="1444016"/>
                <a:ext cx="8323839" cy="701731"/>
              </a:xfrm>
              <a:prstGeom prst="rect">
                <a:avLst/>
              </a:prstGeom>
              <a:blipFill rotWithShape="1">
                <a:blip r:embed="rId5"/>
                <a:stretch>
                  <a:fillRect l="-586" t="-3478" b="-1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내용 개체 틀 2"/>
          <p:cNvSpPr txBox="1">
            <a:spLocks/>
          </p:cNvSpPr>
          <p:nvPr/>
        </p:nvSpPr>
        <p:spPr>
          <a:xfrm>
            <a:off x="7468641" y="270749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378</a:t>
            </a:r>
            <a:endParaRPr lang="en-US" altLang="ko-KR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4726" y="27044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내용 개체 틀 3"/>
              <p:cNvSpPr txBox="1">
                <a:spLocks/>
              </p:cNvSpPr>
              <p:nvPr/>
            </p:nvSpPr>
            <p:spPr>
              <a:xfrm>
                <a:off x="6935526" y="2704417"/>
                <a:ext cx="2213544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(                      )</a:t>
                </a:r>
                <a:r>
                  <a:rPr lang="en-US" altLang="ko-KR" dirty="0"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526" y="2704417"/>
                <a:ext cx="2213544" cy="417992"/>
              </a:xfrm>
              <a:prstGeom prst="rect">
                <a:avLst/>
              </a:prstGeom>
              <a:blipFill rotWithShape="1">
                <a:blip r:embed="rId15"/>
                <a:stretch>
                  <a:fillRect l="-1928" t="-2941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2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1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9349" y="2975465"/>
            <a:ext cx="566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96" y="440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6~7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616" y="47667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겉넓이를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구하는 방법을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solidFill>
                  <a:srgbClr val="695A35"/>
                </a:solidFill>
              </a:rPr>
              <a:t>과자 상자의 겉넓이 비교하기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414309"/>
            <a:ext cx="8004039" cy="850688"/>
            <a:chOff x="909401" y="1414309"/>
            <a:chExt cx="8004039" cy="850688"/>
          </a:xfrm>
        </p:grpSpPr>
        <p:grpSp>
          <p:nvGrpSpPr>
            <p:cNvPr id="13" name="그룹 12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모서리가 둥근 직사각형 16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171819" y="1414309"/>
              <a:ext cx="7741621" cy="8506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부피가 같은 </a:t>
              </a:r>
              <a:r>
                <a:rPr lang="ko-KR" altLang="en-US" dirty="0" smtClean="0"/>
                <a:t>직육면체 모양 상자 </a:t>
              </a:r>
              <a:r>
                <a:rPr lang="ko-KR" altLang="en-US" dirty="0"/>
                <a:t>중에서 겉넓이가 작은 상자를 고르려고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어떤 상자를 </a:t>
              </a:r>
              <a:r>
                <a:rPr lang="ko-KR" altLang="en-US" dirty="0" smtClean="0"/>
                <a:t>고르면 좋을지 </a:t>
              </a:r>
              <a:r>
                <a:rPr lang="ko-KR" altLang="en-US" dirty="0"/>
                <a:t>생각해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23270" r="20114" b="48398"/>
          <a:stretch/>
        </p:blipFill>
        <p:spPr>
          <a:xfrm>
            <a:off x="2672603" y="1889769"/>
            <a:ext cx="4612730" cy="291642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0" t="14631" r="61292" b="78218"/>
          <a:stretch/>
        </p:blipFill>
        <p:spPr>
          <a:xfrm>
            <a:off x="2738275" y="2204100"/>
            <a:ext cx="1147895" cy="73610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0" t="14548" r="37251" b="77021"/>
          <a:stretch/>
        </p:blipFill>
        <p:spPr>
          <a:xfrm>
            <a:off x="4535447" y="1998594"/>
            <a:ext cx="1283040" cy="86786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51212" r="59644" b="41852"/>
          <a:stretch/>
        </p:blipFill>
        <p:spPr>
          <a:xfrm>
            <a:off x="2497102" y="3462513"/>
            <a:ext cx="1420221" cy="71397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7" t="51710" r="13248" b="39661"/>
          <a:stretch/>
        </p:blipFill>
        <p:spPr>
          <a:xfrm>
            <a:off x="6477349" y="3412835"/>
            <a:ext cx="1420221" cy="888246"/>
          </a:xfrm>
          <a:prstGeom prst="rect">
            <a:avLst/>
          </a:prstGeom>
        </p:spPr>
      </p:pic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66542" r="16916" b="17752"/>
          <a:stretch/>
        </p:blipFill>
        <p:spPr>
          <a:xfrm>
            <a:off x="2512022" y="4728168"/>
            <a:ext cx="5061213" cy="16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6275" y="3572406"/>
            <a:ext cx="8076050" cy="1158395"/>
            <a:chOff x="926275" y="3536781"/>
            <a:chExt cx="8076050" cy="1158395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926275" y="3919638"/>
              <a:ext cx="8076050" cy="7755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7062" y="3536781"/>
              <a:ext cx="6784250" cy="417992"/>
              <a:chOff x="977062" y="3536781"/>
              <a:chExt cx="6784250" cy="417992"/>
            </a:xfrm>
          </p:grpSpPr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1127215" y="3536781"/>
                <a:ext cx="6634097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직육면체의 부피를 </a:t>
                </a:r>
                <a:r>
                  <a:rPr lang="ko-KR" altLang="en-US" dirty="0" smtClean="0"/>
                  <a:t>구해 보세요</a:t>
                </a:r>
                <a:r>
                  <a:rPr lang="en-US" altLang="ko-KR" dirty="0"/>
                  <a:t>.</a:t>
                </a:r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977062" y="365124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26276" y="4827593"/>
            <a:ext cx="8214647" cy="1139915"/>
            <a:chOff x="926276" y="4744468"/>
            <a:chExt cx="8214647" cy="1139915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926276" y="5415139"/>
              <a:ext cx="8076050" cy="4692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7062" y="4744468"/>
              <a:ext cx="8163861" cy="703468"/>
              <a:chOff x="977062" y="4744468"/>
              <a:chExt cx="8163861" cy="703468"/>
            </a:xfrm>
          </p:grpSpPr>
          <p:sp>
            <p:nvSpPr>
              <p:cNvPr id="35" name="내용 개체 틀 3"/>
              <p:cNvSpPr txBox="1">
                <a:spLocks/>
              </p:cNvSpPr>
              <p:nvPr/>
            </p:nvSpPr>
            <p:spPr>
              <a:xfrm>
                <a:off x="1127215" y="4744468"/>
                <a:ext cx="8013708" cy="7034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직육면체의 겉넓이를 비교해 보세요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눈으로 비교해 보았을 때 어느 직육면체의 겉</a:t>
                </a:r>
                <a:r>
                  <a:rPr lang="ko-KR" altLang="en-US" dirty="0" smtClean="0"/>
                  <a:t>넓이가 </a:t>
                </a:r>
                <a:r>
                  <a:rPr lang="ko-KR" altLang="en-US" dirty="0"/>
                  <a:t>더 작아 보이나요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>
                <a:off x="977062" y="485893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solidFill>
                  <a:srgbClr val="695A35"/>
                </a:solidFill>
              </a:rPr>
              <a:t>과자 상자의 겉넓이 비교하기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내용 개체 틀 2"/>
              <p:cNvSpPr txBox="1">
                <a:spLocks/>
              </p:cNvSpPr>
              <p:nvPr/>
            </p:nvSpPr>
            <p:spPr>
              <a:xfrm>
                <a:off x="926276" y="4036216"/>
                <a:ext cx="7643092" cy="681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가</a:t>
                </a:r>
                <a:r>
                  <a:rPr lang="en-US" altLang="ko-KR" dirty="0" smtClean="0"/>
                  <a:t>: 9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 smtClean="0"/>
                  <a:t>8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 smtClean="0"/>
                  <a:t>5=360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</a:p>
              <a:p>
                <a:r>
                  <a:rPr lang="ko-KR" altLang="en-US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나</a:t>
                </a:r>
                <a:r>
                  <a:rPr lang="en-US" altLang="ko-KR" dirty="0" smtClean="0"/>
                  <a:t>: 6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 smtClean="0"/>
                  <a:t>6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/>
                  <a:t>10=360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6" y="4036216"/>
                <a:ext cx="7643092" cy="681229"/>
              </a:xfrm>
              <a:prstGeom prst="rect">
                <a:avLst/>
              </a:prstGeom>
              <a:blipFill rotWithShape="1">
                <a:blip r:embed="rId4"/>
                <a:stretch>
                  <a:fillRect l="-558" t="-8036" b="-80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내용 개체 틀 2"/>
          <p:cNvSpPr txBox="1">
            <a:spLocks/>
          </p:cNvSpPr>
          <p:nvPr/>
        </p:nvSpPr>
        <p:spPr>
          <a:xfrm>
            <a:off x="926275" y="5542861"/>
            <a:ext cx="7776869" cy="42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직육면체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ko-KR" altLang="en-US" dirty="0"/>
              <a:t>의 겉넓이가 더 </a:t>
            </a:r>
            <a:r>
              <a:rPr lang="ko-KR" altLang="en-US" dirty="0" smtClean="0"/>
              <a:t>작아 보입니다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66542" r="16916" b="17752"/>
          <a:stretch/>
        </p:blipFill>
        <p:spPr>
          <a:xfrm>
            <a:off x="1573919" y="1423812"/>
            <a:ext cx="6410870" cy="204786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328" y="41346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328" y="55211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3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424608" y="476672"/>
            <a:ext cx="4150299" cy="816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여러 가지 방법으로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 </a:t>
            </a:r>
            <a:r>
              <a:rPr lang="ko-KR" altLang="en-US" sz="2400" b="1" dirty="0">
                <a:solidFill>
                  <a:srgbClr val="695A35"/>
                </a:solidFill>
              </a:rPr>
              <a:t>가</a:t>
            </a:r>
            <a:r>
              <a:rPr lang="ko-KR" altLang="en-US" sz="2200" b="1" dirty="0">
                <a:solidFill>
                  <a:srgbClr val="695A35"/>
                </a:solidFill>
              </a:rPr>
              <a:t>의 겉넓이 구하기</a:t>
            </a: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13552" r="15408" b="68312"/>
          <a:stretch/>
        </p:blipFill>
        <p:spPr>
          <a:xfrm>
            <a:off x="1162051" y="2048742"/>
            <a:ext cx="7663859" cy="274888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390181"/>
            <a:ext cx="6896515" cy="417992"/>
            <a:chOff x="909401" y="1390181"/>
            <a:chExt cx="6896515" cy="417992"/>
          </a:xfrm>
        </p:grpSpPr>
        <p:grpSp>
          <p:nvGrpSpPr>
            <p:cNvPr id="22" name="그룹 21"/>
            <p:cNvGrpSpPr/>
            <p:nvPr/>
          </p:nvGrpSpPr>
          <p:grpSpPr>
            <a:xfrm>
              <a:off x="909401" y="1463586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171819" y="1390181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직육면체 </a:t>
              </a:r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가</a:t>
              </a:r>
              <a:r>
                <a:rPr lang="ko-KR" altLang="en-US" dirty="0"/>
                <a:t>의 겉넓이를 여러 가지 방법으로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32" name="내용 개체 틀 2"/>
          <p:cNvSpPr txBox="1">
            <a:spLocks/>
          </p:cNvSpPr>
          <p:nvPr/>
        </p:nvSpPr>
        <p:spPr>
          <a:xfrm>
            <a:off x="4153997" y="3386111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755" y="33898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2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 t="73815" r="33153" b="13775"/>
          <a:stretch/>
        </p:blipFill>
        <p:spPr>
          <a:xfrm>
            <a:off x="7007780" y="2147296"/>
            <a:ext cx="1332431" cy="1636034"/>
          </a:xfrm>
          <a:prstGeom prst="rect">
            <a:avLst/>
          </a:prstGeom>
        </p:spPr>
      </p:pic>
      <p:sp>
        <p:nvSpPr>
          <p:cNvPr id="42" name="모서리가 둥근 직사각형 41"/>
          <p:cNvSpPr/>
          <p:nvPr/>
        </p:nvSpPr>
        <p:spPr bwMode="auto">
          <a:xfrm>
            <a:off x="918656" y="4044229"/>
            <a:ext cx="8079768" cy="1869684"/>
          </a:xfrm>
          <a:prstGeom prst="roundRect">
            <a:avLst>
              <a:gd name="adj" fmla="val 873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77062" y="1413918"/>
            <a:ext cx="6793229" cy="417992"/>
            <a:chOff x="977062" y="1413918"/>
            <a:chExt cx="6793229" cy="417992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136194" y="1413918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직육면체 </a:t>
              </a:r>
              <a:r>
                <a:rPr lang="ko-KR" altLang="en-US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가</a:t>
              </a:r>
              <a:r>
                <a:rPr lang="ko-KR" altLang="en-US" dirty="0" smtClean="0"/>
                <a:t>의 겉넓이를 </a:t>
              </a:r>
              <a:r>
                <a:rPr lang="ko-KR" altLang="en-US" dirty="0"/>
                <a:t>구하는 여러 가지 방법을 말해 </a:t>
              </a:r>
              <a:r>
                <a:rPr lang="ko-KR" altLang="en-US" dirty="0" smtClean="0"/>
                <a:t>보세요</a:t>
              </a:r>
              <a:r>
                <a:rPr lang="en-US" altLang="ko-KR" dirty="0"/>
                <a:t>.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977062" y="153091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여러 가지 방법으로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 </a:t>
            </a:r>
            <a:r>
              <a:rPr lang="ko-KR" altLang="en-US" sz="2400" b="1" dirty="0">
                <a:solidFill>
                  <a:srgbClr val="695A35"/>
                </a:solidFill>
              </a:rPr>
              <a:t>가</a:t>
            </a:r>
            <a:r>
              <a:rPr lang="ko-KR" altLang="en-US" sz="2200" b="1" dirty="0">
                <a:solidFill>
                  <a:srgbClr val="695A35"/>
                </a:solidFill>
              </a:rPr>
              <a:t>의 겉넓이 구하기</a:t>
            </a: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1" name="직사각형 42"/>
          <p:cNvSpPr>
            <a:spLocks noChangeArrowheads="1"/>
          </p:cNvSpPr>
          <p:nvPr/>
        </p:nvSpPr>
        <p:spPr bwMode="auto">
          <a:xfrm>
            <a:off x="918655" y="4084094"/>
            <a:ext cx="8036119" cy="1785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여섯 면의 넓이를 각각 구해 모두 더합니다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sz="20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㉡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㉢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㉣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㉥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합동인 면이 세 쌍이므로 </a:t>
            </a:r>
            <a:r>
              <a:rPr lang="ko-KR" altLang="en-US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면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㉠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㉡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㉢</a:t>
            </a:r>
            <a:r>
              <a:rPr lang="en-US" altLang="ko-KR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넓이를 구해 각각 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한 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뒤 더합니다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b="1" spc="-50" dirty="0" smtClean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×2+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㉡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×2+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㉢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en-US" altLang="ko-KR" b="1" spc="-50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합동인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면이 세 쌍이므로 세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면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㉡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㉢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합을 구한 뒤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1" dirty="0" smtClean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7800" algn="just"/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㉡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㉢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)×2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밑면의 넓이와 옆면의 넓이를 더합니다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×2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+(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㉡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㉢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㉣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35535" r="71428" b="52284"/>
          <a:stretch/>
        </p:blipFill>
        <p:spPr>
          <a:xfrm>
            <a:off x="1626486" y="2226877"/>
            <a:ext cx="1024265" cy="165635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1" t="35535" r="43702" b="54292"/>
          <a:stretch/>
        </p:blipFill>
        <p:spPr>
          <a:xfrm>
            <a:off x="2422641" y="1965619"/>
            <a:ext cx="2654648" cy="138322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9" t="35798" r="23152" b="54903"/>
          <a:stretch/>
        </p:blipFill>
        <p:spPr>
          <a:xfrm>
            <a:off x="5184927" y="2034028"/>
            <a:ext cx="2165896" cy="126447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5517" y="48149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5259648" y="4098676"/>
            <a:ext cx="345668" cy="3004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 smtClean="0">
                <a:solidFill>
                  <a:srgbClr val="228A38"/>
                </a:solidFill>
              </a:rPr>
              <a:t>⇨</a:t>
            </a:r>
            <a:endParaRPr lang="en-US" altLang="ko-KR" sz="1800" dirty="0" smtClean="0">
              <a:solidFill>
                <a:srgbClr val="228A38"/>
              </a:solidFill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1103581" y="5213365"/>
            <a:ext cx="345668" cy="3004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 smtClean="0">
                <a:solidFill>
                  <a:srgbClr val="228A38"/>
                </a:solidFill>
              </a:rPr>
              <a:t>⇨</a:t>
            </a:r>
            <a:endParaRPr lang="en-US" altLang="ko-KR" sz="1800" dirty="0" smtClean="0">
              <a:solidFill>
                <a:srgbClr val="228A38"/>
              </a:solidFill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5242047" y="5475718"/>
            <a:ext cx="345668" cy="3004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 smtClean="0">
                <a:solidFill>
                  <a:srgbClr val="228A38"/>
                </a:solidFill>
              </a:rPr>
              <a:t>⇨</a:t>
            </a:r>
            <a:endParaRPr lang="en-US" altLang="ko-KR" sz="1800" dirty="0" smtClean="0">
              <a:solidFill>
                <a:srgbClr val="228A38"/>
              </a:solidFill>
            </a:endParaRP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1078940" y="4655986"/>
            <a:ext cx="345668" cy="3004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 smtClean="0">
                <a:solidFill>
                  <a:srgbClr val="228A38"/>
                </a:solidFill>
              </a:rPr>
              <a:t>⇨</a:t>
            </a:r>
            <a:endParaRPr lang="en-US" altLang="ko-KR" sz="1800" dirty="0" smtClean="0">
              <a:solidFill>
                <a:srgbClr val="228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1" grpId="0"/>
      <p:bldP spid="36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57620" r="12818" b="22075"/>
          <a:stretch/>
        </p:blipFill>
        <p:spPr>
          <a:xfrm>
            <a:off x="1146693" y="1870137"/>
            <a:ext cx="7766747" cy="2960036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여러 가지 방법으로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 </a:t>
            </a:r>
            <a:r>
              <a:rPr lang="ko-KR" altLang="en-US" sz="2400" b="1" dirty="0">
                <a:solidFill>
                  <a:srgbClr val="695A35"/>
                </a:solidFill>
              </a:rPr>
              <a:t>가</a:t>
            </a:r>
            <a:r>
              <a:rPr lang="ko-KR" altLang="en-US" sz="2200" b="1" dirty="0">
                <a:solidFill>
                  <a:srgbClr val="695A35"/>
                </a:solidFill>
              </a:rPr>
              <a:t>의 겉넓이 구하기</a:t>
            </a: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70258" y="1390013"/>
            <a:ext cx="7943183" cy="420749"/>
            <a:chOff x="970258" y="1390013"/>
            <a:chExt cx="7943183" cy="420749"/>
          </a:xfrm>
        </p:grpSpPr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1146693" y="1390013"/>
              <a:ext cx="7766748" cy="4207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직육면체 </a:t>
              </a:r>
              <a:r>
                <a:rPr lang="ko-KR" altLang="en-US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가</a:t>
              </a:r>
              <a:r>
                <a:rPr lang="ko-KR" altLang="en-US" dirty="0" smtClean="0"/>
                <a:t>의 겉넓이를 구하는 방법을 식으로 나타내고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겉넓이를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970258" y="150585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내용 개체 틀 2"/>
          <p:cNvSpPr txBox="1">
            <a:spLocks/>
          </p:cNvSpPr>
          <p:nvPr/>
        </p:nvSpPr>
        <p:spPr>
          <a:xfrm>
            <a:off x="2523461" y="2902512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314</a:t>
            </a:r>
            <a:endParaRPr lang="en-US" altLang="ko-KR" dirty="0"/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220155" y="3427559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9546" y="29326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내용 개체 틀 2"/>
              <p:cNvSpPr txBox="1">
                <a:spLocks/>
              </p:cNvSpPr>
              <p:nvPr/>
            </p:nvSpPr>
            <p:spPr>
              <a:xfrm>
                <a:off x="2659546" y="3427559"/>
                <a:ext cx="4757461" cy="11431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177800"/>
                <a:r>
                  <a:rPr lang="en-US" altLang="ko-KR" sz="1800" dirty="0" smtClean="0">
                    <a:solidFill>
                      <a:srgbClr val="228A38"/>
                    </a:solidFill>
                  </a:rPr>
                  <a:t>(9×8)×2+(9×5)×2+(8×5)×2=314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</a:p>
              <a:p>
                <a:pPr marL="0" indent="177800"/>
                <a:r>
                  <a:rPr lang="en-US" altLang="ko-KR" sz="1800" dirty="0">
                    <a:solidFill>
                      <a:srgbClr val="228A38"/>
                    </a:solidFill>
                  </a:rPr>
                  <a:t>(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9×8+9×5+8×5</a:t>
                </a:r>
                <a:r>
                  <a:rPr lang="en-US" altLang="ko-KR" sz="1800" dirty="0">
                    <a:solidFill>
                      <a:srgbClr val="228A38"/>
                    </a:solidFill>
                  </a:rPr>
                  <a:t>)×2=314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800" dirty="0">
                    <a:solidFill>
                      <a:srgbClr val="228A38"/>
                    </a:solidFill>
                  </a:rPr>
                  <a:t>)</a:t>
                </a:r>
              </a:p>
              <a:p>
                <a:pPr marL="0" indent="177800"/>
                <a:r>
                  <a:rPr lang="en-US" altLang="ko-KR" sz="1800" dirty="0">
                    <a:solidFill>
                      <a:srgbClr val="228A38"/>
                    </a:solidFill>
                  </a:rPr>
                  <a:t>(9×8)×2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+(8+9+8+9)×5=314 </a:t>
                </a:r>
                <a:r>
                  <a:rPr lang="en-US" altLang="ko-KR" sz="1800" dirty="0">
                    <a:solidFill>
                      <a:srgbClr val="228A38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800" dirty="0">
                    <a:solidFill>
                      <a:srgbClr val="228A38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altLang="ko-KR" sz="1800" dirty="0" smtClean="0">
                  <a:solidFill>
                    <a:srgbClr val="228A38"/>
                  </a:solidFill>
                </a:endParaRPr>
              </a:p>
              <a:p>
                <a:pPr marL="0" indent="0">
                  <a:buNone/>
                </a:pPr>
                <a:endParaRPr lang="en-US" altLang="ko-KR" sz="1800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2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46" y="3427559"/>
                <a:ext cx="4757461" cy="1143115"/>
              </a:xfrm>
              <a:prstGeom prst="rect">
                <a:avLst/>
              </a:prstGeom>
              <a:blipFill rotWithShape="1">
                <a:blip r:embed="rId14"/>
                <a:stretch>
                  <a:fillRect l="-768" t="-26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0529" y="34275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2524" y="1396346"/>
            <a:ext cx="8110847" cy="2523323"/>
            <a:chOff x="902524" y="1396346"/>
            <a:chExt cx="8110847" cy="2523323"/>
          </a:xfrm>
        </p:grpSpPr>
        <p:sp>
          <p:nvSpPr>
            <p:cNvPr id="56" name="모서리가 둥근 직사각형 55"/>
            <p:cNvSpPr/>
            <p:nvPr/>
          </p:nvSpPr>
          <p:spPr bwMode="auto">
            <a:xfrm>
              <a:off x="902524" y="1835574"/>
              <a:ext cx="8110847" cy="2084095"/>
            </a:xfrm>
            <a:prstGeom prst="roundRect">
              <a:avLst>
                <a:gd name="adj" fmla="val 91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396346"/>
              <a:ext cx="7943183" cy="420749"/>
              <a:chOff x="970258" y="1396346"/>
              <a:chExt cx="7943183" cy="420749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1146693" y="1396346"/>
                <a:ext cx="7766748" cy="4207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어떤 방법이 더 간편한지 </a:t>
                </a:r>
                <a:r>
                  <a:rPr lang="ko-KR" altLang="en-US" dirty="0"/>
                  <a:t>친구들과 이야기해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970258" y="151218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여러 가지 방법으로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 </a:t>
            </a:r>
            <a:r>
              <a:rPr lang="ko-KR" altLang="en-US" sz="2400" b="1" dirty="0">
                <a:solidFill>
                  <a:srgbClr val="695A35"/>
                </a:solidFill>
              </a:rPr>
              <a:t>가</a:t>
            </a:r>
            <a:r>
              <a:rPr lang="ko-KR" altLang="en-US" sz="2200" b="1" dirty="0">
                <a:solidFill>
                  <a:srgbClr val="695A35"/>
                </a:solidFill>
              </a:rPr>
              <a:t>의 겉넓이 구하기</a:t>
            </a: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60" name="직사각형 42"/>
          <p:cNvSpPr>
            <a:spLocks noChangeArrowheads="1"/>
          </p:cNvSpPr>
          <p:nvPr/>
        </p:nvSpPr>
        <p:spPr bwMode="auto">
          <a:xfrm>
            <a:off x="922044" y="1864595"/>
            <a:ext cx="8067577" cy="20313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직육면체의 합동인 면이 세 쌍임을 이용하면 쉽게 구할 수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직육면체의 합동인 면이 세 쌍임을 이용할 때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</a:t>
            </a:r>
            <a:r>
              <a:rPr lang="ko-KR" altLang="en-US" b="1" spc="-50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꼭짓점에서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만나는 세 </a:t>
            </a:r>
            <a:r>
              <a:rPr lang="ko-KR" altLang="en-US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면의 넓이를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더한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뒤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하니까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간편했습니다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전개도를 이용하여 한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밑면의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넓이를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하고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옆면의 넓이를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더하면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쉽게 구할 수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endParaRPr lang="en-US" altLang="ko-KR" b="1" dirty="0" smtClean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옆면의 넓이를 구할 때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가로를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하나씩 더하는 것보다 두 모서리를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더한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후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하니까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간편했습니다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714" y="2668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2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5"/>
          <p:cNvSpPr txBox="1">
            <a:spLocks/>
          </p:cNvSpPr>
          <p:nvPr/>
        </p:nvSpPr>
        <p:spPr>
          <a:xfrm>
            <a:off x="1424608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전개도를 이용하여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 </a:t>
            </a:r>
            <a:r>
              <a:rPr lang="ko-KR" altLang="en-US" sz="2400" b="1" dirty="0">
                <a:solidFill>
                  <a:srgbClr val="695A35"/>
                </a:solidFill>
              </a:rPr>
              <a:t>나</a:t>
            </a:r>
            <a:r>
              <a:rPr lang="ko-KR" altLang="en-US" sz="2200" b="1" dirty="0">
                <a:solidFill>
                  <a:srgbClr val="695A35"/>
                </a:solidFill>
              </a:rPr>
              <a:t>의 겉넓이 구하기</a:t>
            </a: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2943" r="13217" b="60693"/>
          <a:stretch/>
        </p:blipFill>
        <p:spPr>
          <a:xfrm>
            <a:off x="1816935" y="2370326"/>
            <a:ext cx="5838473" cy="354358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378305"/>
            <a:ext cx="6896515" cy="417992"/>
            <a:chOff x="909401" y="1378305"/>
            <a:chExt cx="6896515" cy="417992"/>
          </a:xfrm>
        </p:grpSpPr>
        <p:grpSp>
          <p:nvGrpSpPr>
            <p:cNvPr id="6" name="그룹 5"/>
            <p:cNvGrpSpPr/>
            <p:nvPr/>
          </p:nvGrpSpPr>
          <p:grpSpPr>
            <a:xfrm>
              <a:off x="909401" y="1451396"/>
              <a:ext cx="217025" cy="217025"/>
              <a:chOff x="4520952" y="3717032"/>
              <a:chExt cx="217025" cy="217025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9" name="모서리가 둥근 직사각형 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" name="모서리가 둥근 직사각형 7"/>
              <p:cNvSpPr/>
              <p:nvPr/>
            </p:nvSpPr>
            <p:spPr>
              <a:xfrm>
                <a:off x="458405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1171819" y="1378305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전개도를 이용하여 직육면체 </a:t>
              </a:r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나</a:t>
              </a:r>
              <a:r>
                <a:rPr lang="ko-KR" altLang="en-US" dirty="0"/>
                <a:t>의 겉넓이를 </a:t>
              </a:r>
              <a:r>
                <a:rPr lang="ko-KR" altLang="en-US" dirty="0" smtClean="0"/>
                <a:t>구해 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77062" y="1904810"/>
            <a:ext cx="6784250" cy="417992"/>
            <a:chOff x="977062" y="1904810"/>
            <a:chExt cx="6784250" cy="417992"/>
          </a:xfrm>
        </p:grpSpPr>
        <p:sp>
          <p:nvSpPr>
            <p:cNvPr id="12" name="내용 개체 틀 3"/>
            <p:cNvSpPr txBox="1">
              <a:spLocks/>
            </p:cNvSpPr>
            <p:nvPr/>
          </p:nvSpPr>
          <p:spPr>
            <a:xfrm>
              <a:off x="1127215" y="1904810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직육면체 </a:t>
              </a:r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나</a:t>
              </a:r>
              <a:r>
                <a:rPr lang="ko-KR" altLang="en-US" dirty="0"/>
                <a:t>의 전개도를 모눈종이에 그려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77062" y="203259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5" name="그림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7" t="40943" r="16752" b="34862"/>
          <a:stretch/>
        </p:blipFill>
        <p:spPr>
          <a:xfrm>
            <a:off x="4731409" y="3460525"/>
            <a:ext cx="2652301" cy="235779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9823" y="39333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798</Words>
  <Application>Microsoft Office PowerPoint</Application>
  <PresentationFormat>A4 용지(210x297mm)</PresentationFormat>
  <Paragraphs>148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나눔고딕</vt:lpstr>
      <vt:lpstr>나눔고딕 ExtraBold</vt:lpstr>
      <vt:lpstr>맑은 고딕</vt:lpstr>
      <vt:lpstr>Arial</vt:lpstr>
      <vt:lpstr>Cambria Math</vt:lpstr>
      <vt:lpstr>Wingdings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335</cp:revision>
  <cp:lastPrinted>2017-09-25T02:44:09Z</cp:lastPrinted>
  <dcterms:created xsi:type="dcterms:W3CDTF">2017-09-24T23:31:15Z</dcterms:created>
  <dcterms:modified xsi:type="dcterms:W3CDTF">2019-11-14T02:55:17Z</dcterms:modified>
</cp:coreProperties>
</file>