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4"/>
  </p:notesMasterIdLst>
  <p:sldIdLst>
    <p:sldId id="258" r:id="rId3"/>
    <p:sldId id="260" r:id="rId4"/>
    <p:sldId id="261" r:id="rId5"/>
    <p:sldId id="284" r:id="rId6"/>
    <p:sldId id="277" r:id="rId7"/>
    <p:sldId id="266" r:id="rId8"/>
    <p:sldId id="278" r:id="rId9"/>
    <p:sldId id="289" r:id="rId10"/>
    <p:sldId id="267" r:id="rId11"/>
    <p:sldId id="283" r:id="rId12"/>
    <p:sldId id="279" r:id="rId13"/>
    <p:sldId id="268" r:id="rId14"/>
    <p:sldId id="285" r:id="rId15"/>
    <p:sldId id="280" r:id="rId16"/>
    <p:sldId id="275" r:id="rId17"/>
    <p:sldId id="281" r:id="rId18"/>
    <p:sldId id="282" r:id="rId19"/>
    <p:sldId id="287" r:id="rId20"/>
    <p:sldId id="288" r:id="rId21"/>
    <p:sldId id="286" r:id="rId22"/>
    <p:sldId id="263" r:id="rId23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60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38"/>
    <a:srgbClr val="695A35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2" autoAdjust="0"/>
    <p:restoredTop sz="94699" autoAdjust="0"/>
  </p:normalViewPr>
  <p:slideViewPr>
    <p:cSldViewPr snapToGrid="0" showGuides="1">
      <p:cViewPr varScale="1">
        <p:scale>
          <a:sx n="88" d="100"/>
          <a:sy n="88" d="100"/>
        </p:scale>
        <p:origin x="1284" y="96"/>
      </p:cViewPr>
      <p:guideLst>
        <p:guide orient="horz" pos="537"/>
        <p:guide orient="horz" pos="4319"/>
        <p:guide orient="horz" pos="913"/>
        <p:guide pos="6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294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221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58646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1115617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989256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1115617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388604" y="413354"/>
            <a:ext cx="468052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1404157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352600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892660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직육면체의 부피를 구하는 방법을 알아볼까요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27384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3~4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95620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1115617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5553" y="715042"/>
            <a:ext cx="1404157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352600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892660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직육면체의 부피를 구하는 방법을 알아볼까요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56456" y="-27384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3~4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1388604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2019-11-14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slide" Target="slide9.xml"/><Relationship Id="rId2" Type="http://schemas.openxmlformats.org/officeDocument/2006/relationships/image" Target="../media/image240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11" Type="http://schemas.openxmlformats.org/officeDocument/2006/relationships/slide" Target="slide6.xml"/><Relationship Id="rId5" Type="http://schemas.openxmlformats.org/officeDocument/2006/relationships/image" Target="../media/image260.png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2.xml"/><Relationship Id="rId5" Type="http://schemas.openxmlformats.org/officeDocument/2006/relationships/image" Target="../media/image230.png"/><Relationship Id="rId10" Type="http://schemas.openxmlformats.org/officeDocument/2006/relationships/slide" Target="slide9.xml"/><Relationship Id="rId4" Type="http://schemas.openxmlformats.org/officeDocument/2006/relationships/image" Target="../media/image30.png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29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31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slide" Target="slide12.xml"/><Relationship Id="rId5" Type="http://schemas.openxmlformats.org/officeDocument/2006/relationships/image" Target="../media/image32.png"/><Relationship Id="rId10" Type="http://schemas.openxmlformats.org/officeDocument/2006/relationships/slide" Target="slide9.xml"/><Relationship Id="rId4" Type="http://schemas.openxmlformats.org/officeDocument/2006/relationships/image" Target="../media/image300.png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slide" Target="slide6.xml"/><Relationship Id="rId18" Type="http://schemas.openxmlformats.org/officeDocument/2006/relationships/slide" Target="slide15.xml"/><Relationship Id="rId7" Type="http://schemas.openxmlformats.org/officeDocument/2006/relationships/image" Target="../media/image33.png"/><Relationship Id="rId12" Type="http://schemas.openxmlformats.org/officeDocument/2006/relationships/slide" Target="slide3.xml"/><Relationship Id="rId17" Type="http://schemas.openxmlformats.org/officeDocument/2006/relationships/slide" Target="slide14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image" Target="../media/image280.png"/><Relationship Id="rId15" Type="http://schemas.openxmlformats.org/officeDocument/2006/relationships/slide" Target="slide12.xml"/><Relationship Id="rId10" Type="http://schemas.openxmlformats.org/officeDocument/2006/relationships/image" Target="../media/image13.png"/><Relationship Id="rId9" Type="http://schemas.openxmlformats.org/officeDocument/2006/relationships/image" Target="../media/image34.jpeg"/><Relationship Id="rId1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slide" Target="slide12.xml"/><Relationship Id="rId5" Type="http://schemas.openxmlformats.org/officeDocument/2006/relationships/image" Target="../media/image35.jpeg"/><Relationship Id="rId10" Type="http://schemas.openxmlformats.org/officeDocument/2006/relationships/slide" Target="slide9.xml"/><Relationship Id="rId4" Type="http://schemas.openxmlformats.org/officeDocument/2006/relationships/image" Target="../media/image33.png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33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36.jpeg"/><Relationship Id="rId9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slide" Target="slide9.xml"/><Relationship Id="rId7" Type="http://schemas.openxmlformats.org/officeDocument/2006/relationships/image" Target="../media/image33.png"/><Relationship Id="rId12" Type="http://schemas.openxmlformats.org/officeDocument/2006/relationships/slide" Target="slide6.xml"/><Relationship Id="rId17" Type="http://schemas.openxmlformats.org/officeDocument/2006/relationships/slide" Target="slide15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8.png"/><Relationship Id="rId15" Type="http://schemas.openxmlformats.org/officeDocument/2006/relationships/slide" Target="slide1.xml"/><Relationship Id="rId10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slide" Target="slide12.xml"/><Relationship Id="rId5" Type="http://schemas.openxmlformats.org/officeDocument/2006/relationships/image" Target="../media/image38.jpeg"/><Relationship Id="rId10" Type="http://schemas.openxmlformats.org/officeDocument/2006/relationships/slide" Target="slide9.xml"/><Relationship Id="rId4" Type="http://schemas.openxmlformats.org/officeDocument/2006/relationships/image" Target="../media/image34.png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slide" Target="slide14.xml"/><Relationship Id="rId3" Type="http://schemas.openxmlformats.org/officeDocument/2006/relationships/image" Target="../media/image4.png"/><Relationship Id="rId12" Type="http://schemas.openxmlformats.org/officeDocument/2006/relationships/slide" Target="slide2.xml"/><Relationship Id="rId17" Type="http://schemas.openxmlformats.org/officeDocument/2006/relationships/slide" Target="slide1.xml"/><Relationship Id="rId2" Type="http://schemas.openxmlformats.org/officeDocument/2006/relationships/image" Target="../media/image39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15" Type="http://schemas.openxmlformats.org/officeDocument/2006/relationships/slide" Target="slide9.xml"/><Relationship Id="rId10" Type="http://schemas.openxmlformats.org/officeDocument/2006/relationships/image" Target="../media/image39.jpeg"/><Relationship Id="rId19" Type="http://schemas.openxmlformats.org/officeDocument/2006/relationships/slide" Target="slide15.xml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2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11.png"/><Relationship Id="rId9" Type="http://schemas.openxmlformats.org/officeDocument/2006/relationships/slide" Target="slide2.xml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2.xml"/><Relationship Id="rId5" Type="http://schemas.openxmlformats.org/officeDocument/2006/relationships/image" Target="../media/image14.png"/><Relationship Id="rId15" Type="http://schemas.openxmlformats.org/officeDocument/2006/relationships/image" Target="../media/image13.png"/><Relationship Id="rId10" Type="http://schemas.openxmlformats.org/officeDocument/2006/relationships/slide" Target="slide9.xml"/><Relationship Id="rId4" Type="http://schemas.openxmlformats.org/officeDocument/2006/relationships/image" Target="../media/image120.png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.xml"/><Relationship Id="rId18" Type="http://schemas.openxmlformats.org/officeDocument/2006/relationships/image" Target="../media/image22.pn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slide" Target="slide12.xml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slide" Target="slide9.xml"/><Relationship Id="rId5" Type="http://schemas.openxmlformats.org/officeDocument/2006/relationships/image" Target="../media/image18.png"/><Relationship Id="rId15" Type="http://schemas.openxmlformats.org/officeDocument/2006/relationships/slide" Target="slide15.xml"/><Relationship Id="rId10" Type="http://schemas.openxmlformats.org/officeDocument/2006/relationships/slide" Target="slide6.xml"/><Relationship Id="rId19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slide" Target="slide3.xml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slide" Target="slide9.xml"/><Relationship Id="rId1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26.png"/><Relationship Id="rId9" Type="http://schemas.openxmlformats.org/officeDocument/2006/relationships/slide" Target="slide9.xml"/><Relationship Id="rId1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1.xml"/><Relationship Id="rId5" Type="http://schemas.openxmlformats.org/officeDocument/2006/relationships/image" Target="../media/image250.png"/><Relationship Id="rId10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024300" y="2792831"/>
            <a:ext cx="532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직육면체의 부피를 구하는 방법을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91367" y="2636912"/>
            <a:ext cx="2775481" cy="1323439"/>
            <a:chOff x="791367" y="2636912"/>
            <a:chExt cx="2775481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1367" y="2636912"/>
              <a:ext cx="21814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3~4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20552" y="404664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직육면체의 부피와 겉넓이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120~123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80~83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en-US" altLang="ko-KR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851"/>
            <a:ext cx="4061460" cy="920801"/>
          </a:xfrm>
          <a:prstGeom prst="rect">
            <a:avLst/>
          </a:prstGeom>
        </p:spPr>
      </p:pic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0908" y="3067954"/>
            <a:ext cx="8099277" cy="1071318"/>
            <a:chOff x="910908" y="3147464"/>
            <a:chExt cx="8099277" cy="1071318"/>
          </a:xfrm>
        </p:grpSpPr>
        <p:sp>
          <p:nvSpPr>
            <p:cNvPr id="30" name="모서리가 둥근 직사각형 29"/>
            <p:cNvSpPr/>
            <p:nvPr/>
          </p:nvSpPr>
          <p:spPr bwMode="auto">
            <a:xfrm>
              <a:off x="910908" y="3544167"/>
              <a:ext cx="8099277" cy="6746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3147464"/>
              <a:ext cx="3980715" cy="420555"/>
              <a:chOff x="970258" y="3147464"/>
              <a:chExt cx="3980715" cy="420555"/>
            </a:xfrm>
          </p:grpSpPr>
          <p:sp>
            <p:nvSpPr>
              <p:cNvPr id="9" name="내용 개체 틀 3"/>
              <p:cNvSpPr txBox="1">
                <a:spLocks/>
              </p:cNvSpPr>
              <p:nvPr/>
            </p:nvSpPr>
            <p:spPr>
              <a:xfrm>
                <a:off x="1123787" y="3147464"/>
                <a:ext cx="3827186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쌓</a:t>
                </a:r>
                <a:r>
                  <a:rPr lang="ko-KR" altLang="en-US" dirty="0" err="1" smtClean="0"/>
                  <a:t>기나무가</a:t>
                </a:r>
                <a:r>
                  <a:rPr lang="ko-KR" altLang="en-US" dirty="0" smtClean="0"/>
                  <a:t> 모두 몇 개 필요한</a:t>
                </a:r>
                <a:r>
                  <a:rPr lang="ko-KR" altLang="en-US" dirty="0"/>
                  <a:t>가</a:t>
                </a:r>
                <a:r>
                  <a:rPr lang="ko-KR" altLang="en-US" dirty="0" smtClean="0"/>
                  <a:t>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970258" y="326222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10908" y="4166902"/>
            <a:ext cx="8099278" cy="782921"/>
            <a:chOff x="910908" y="4190755"/>
            <a:chExt cx="8099278" cy="782921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910908" y="4569203"/>
              <a:ext cx="8099278" cy="4044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4190755"/>
              <a:ext cx="3963645" cy="420555"/>
              <a:chOff x="970258" y="4190755"/>
              <a:chExt cx="3963645" cy="4205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내용 개체 틀 3"/>
                  <p:cNvSpPr txBox="1">
                    <a:spLocks/>
                  </p:cNvSpPr>
                  <p:nvPr/>
                </p:nvSpPr>
                <p:spPr>
                  <a:xfrm>
                    <a:off x="1106717" y="4190755"/>
                    <a:ext cx="3827186" cy="42055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None/>
                      <a:defRPr sz="18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ko-KR" altLang="en-US" dirty="0" smtClean="0"/>
                      <a:t>직육면체의 부피는 몇</a:t>
                    </a:r>
                    <a:r>
                      <a:rPr lang="ko-KR" altLang="en-US" dirty="0"/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𝟑</m:t>
                            </m:r>
                          </m:sup>
                        </m:sSup>
                      </m:oMath>
                    </a14:m>
                    <a:r>
                      <a:rPr lang="ko-KR" altLang="en-US" dirty="0" smtClean="0"/>
                      <a:t>인가요</a:t>
                    </a:r>
                    <a:r>
                      <a:rPr lang="en-US" altLang="ko-KR" dirty="0" smtClean="0"/>
                      <a:t>?</a:t>
                    </a:r>
                    <a:r>
                      <a:rPr lang="ko-KR" altLang="en-US" dirty="0" smtClean="0"/>
                      <a:t> </a:t>
                    </a:r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4" name="내용 개체 틀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717" y="4190755"/>
                    <a:ext cx="3827186" cy="42055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435" t="-5797" b="-1159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모서리가 둥근 직사각형 24"/>
              <p:cNvSpPr/>
              <p:nvPr/>
            </p:nvSpPr>
            <p:spPr>
              <a:xfrm>
                <a:off x="970258" y="431033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10908" y="4977706"/>
            <a:ext cx="8099277" cy="1029370"/>
            <a:chOff x="910908" y="4874343"/>
            <a:chExt cx="8099277" cy="1029370"/>
          </a:xfrm>
        </p:grpSpPr>
        <p:sp>
          <p:nvSpPr>
            <p:cNvPr id="17" name="모서리가 둥근 직사각형 16"/>
            <p:cNvSpPr/>
            <p:nvPr/>
          </p:nvSpPr>
          <p:spPr bwMode="auto">
            <a:xfrm>
              <a:off x="910908" y="5246231"/>
              <a:ext cx="8099277" cy="6574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874343"/>
              <a:ext cx="5277281" cy="420555"/>
              <a:chOff x="970258" y="4874343"/>
              <a:chExt cx="5277281" cy="420555"/>
            </a:xfrm>
          </p:grpSpPr>
          <p:sp>
            <p:nvSpPr>
              <p:cNvPr id="18" name="내용 개체 틀 3"/>
              <p:cNvSpPr txBox="1">
                <a:spLocks/>
              </p:cNvSpPr>
              <p:nvPr/>
            </p:nvSpPr>
            <p:spPr>
              <a:xfrm>
                <a:off x="1107140" y="4874343"/>
                <a:ext cx="5140399" cy="4205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직육면체의 부피를 어떻게 구할 수 있나요</a:t>
                </a:r>
                <a:r>
                  <a:rPr lang="en-US" altLang="ko-KR" dirty="0" smtClean="0"/>
                  <a:t>?</a:t>
                </a:r>
                <a:r>
                  <a:rPr lang="ko-KR" altLang="en-US" dirty="0" smtClean="0"/>
                  <a:t> </a:t>
                </a:r>
                <a:endParaRPr lang="ko-KR" altLang="en-US" dirty="0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970258" y="500000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1388604" y="476672"/>
            <a:ext cx="460851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직육면체의 부피를 구하는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방법 알아보기</a:t>
            </a:r>
          </a:p>
        </p:txBody>
      </p:sp>
      <p:pic>
        <p:nvPicPr>
          <p:cNvPr id="22" name="그림 21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42"/>
              <p:cNvSpPr>
                <a:spLocks noChangeArrowheads="1"/>
              </p:cNvSpPr>
              <p:nvPr/>
            </p:nvSpPr>
            <p:spPr bwMode="auto">
              <a:xfrm>
                <a:off x="927336" y="4563120"/>
                <a:ext cx="2682906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120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9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336" y="4563120"/>
                <a:ext cx="2682906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1364" t="-8197" b="-245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42"/>
              <p:cNvSpPr>
                <a:spLocks noChangeArrowheads="1"/>
              </p:cNvSpPr>
              <p:nvPr/>
            </p:nvSpPr>
            <p:spPr bwMode="auto">
              <a:xfrm>
                <a:off x="910907" y="5360745"/>
                <a:ext cx="80992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쌓기나무가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몇 개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필요한지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구하면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됩니다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직육면체의 가로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세로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높이를 곱합니다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7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0907" y="5360745"/>
                <a:ext cx="8099277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51" t="-4717" b="-1415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23255" r="18639" b="65183"/>
          <a:stretch/>
        </p:blipFill>
        <p:spPr>
          <a:xfrm>
            <a:off x="1333965" y="1288729"/>
            <a:ext cx="7167920" cy="1765869"/>
          </a:xfrm>
          <a:prstGeom prst="rect">
            <a:avLst/>
          </a:prstGeom>
        </p:spPr>
      </p:pic>
      <p:sp>
        <p:nvSpPr>
          <p:cNvPr id="29" name="직사각형 42"/>
          <p:cNvSpPr>
            <a:spLocks noChangeArrowheads="1"/>
          </p:cNvSpPr>
          <p:nvPr/>
        </p:nvSpPr>
        <p:spPr bwMode="auto">
          <a:xfrm>
            <a:off x="910907" y="3477039"/>
            <a:ext cx="8099277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가로와 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세로가 </a:t>
            </a:r>
            <a:r>
              <a:rPr lang="en-US" altLang="ko-KR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 cm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 cm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직육면체의 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층에는 </a:t>
            </a:r>
            <a:r>
              <a:rPr lang="ko-KR" altLang="en-US" b="1" spc="-50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쌓기나무가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24(6×4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b="1" spc="-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필요합니다</a:t>
            </a:r>
            <a:r>
              <a:rPr lang="en-US" altLang="ko-KR" b="1" spc="-50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높이가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b="1" spc="-30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cm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ko-KR" altLang="en-US" b="1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쌓기나무가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모두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120(6×4×5)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필요합니다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4736" y="36312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1086" y="45706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619" y="54751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4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5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6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1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1388604" y="476672"/>
            <a:ext cx="460851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직육면체의 부피를 구하는 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방법 알아보기</a:t>
            </a: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62241" r="13504" b="13725"/>
          <a:stretch/>
        </p:blipFill>
        <p:spPr>
          <a:xfrm>
            <a:off x="910219" y="1871967"/>
            <a:ext cx="8111117" cy="367061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78612" y="1387069"/>
            <a:ext cx="7923676" cy="417992"/>
            <a:chOff x="978612" y="1387069"/>
            <a:chExt cx="7923676" cy="417992"/>
          </a:xfrm>
        </p:grpSpPr>
        <p:sp>
          <p:nvSpPr>
            <p:cNvPr id="12" name="내용 개체 틀 3"/>
            <p:cNvSpPr txBox="1">
              <a:spLocks/>
            </p:cNvSpPr>
            <p:nvPr/>
          </p:nvSpPr>
          <p:spPr>
            <a:xfrm>
              <a:off x="1136517" y="1387069"/>
              <a:ext cx="7765771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직육면체의 </a:t>
              </a:r>
              <a:r>
                <a:rPr lang="ko-KR" altLang="en-US" dirty="0"/>
                <a:t>부피를 </a:t>
              </a:r>
              <a:r>
                <a:rPr lang="ko-KR" altLang="en-US" dirty="0" smtClean="0"/>
                <a:t>구하는 방법을 써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78612" y="150888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내용 개체 틀 2"/>
          <p:cNvSpPr txBox="1">
            <a:spLocks/>
          </p:cNvSpPr>
          <p:nvPr/>
        </p:nvSpPr>
        <p:spPr>
          <a:xfrm>
            <a:off x="6846804" y="436320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높이</a:t>
            </a:r>
            <a:endParaRPr lang="en-US" altLang="ko-KR" dirty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5639459" y="4374360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세로</a:t>
            </a:r>
            <a:endParaRPr lang="en-US" altLang="ko-KR" dirty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4437900" y="4374360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가로</a:t>
            </a:r>
            <a:endParaRPr lang="en-US" altLang="ko-KR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5991678" y="4845939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높이</a:t>
            </a:r>
            <a:endParaRPr lang="en-US" altLang="ko-KR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1340" y="46449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4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1" t="18697" r="31631" b="68141"/>
          <a:stretch/>
        </p:blipFill>
        <p:spPr>
          <a:xfrm>
            <a:off x="2606040" y="2606039"/>
            <a:ext cx="3509010" cy="190881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7" t="17121" r="15720" b="74446"/>
          <a:stretch/>
        </p:blipFill>
        <p:spPr>
          <a:xfrm>
            <a:off x="5997569" y="2434589"/>
            <a:ext cx="1886202" cy="122301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t="32089" r="24806" b="64483"/>
          <a:stretch/>
        </p:blipFill>
        <p:spPr>
          <a:xfrm>
            <a:off x="1809542" y="4540677"/>
            <a:ext cx="5089531" cy="497207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0" name="그림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 bwMode="auto">
          <a:xfrm>
            <a:off x="918947" y="5203945"/>
            <a:ext cx="8080087" cy="7271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42"/>
              <p:cNvSpPr>
                <a:spLocks noChangeArrowheads="1"/>
              </p:cNvSpPr>
              <p:nvPr/>
            </p:nvSpPr>
            <p:spPr bwMode="auto">
              <a:xfrm>
                <a:off x="918948" y="5237398"/>
                <a:ext cx="799449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정육면체는 모서리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8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개의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길이가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모두 같기 때문에 가로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높이가 모두 같습니다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따라서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5 × 5 × 5 = 125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)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9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948" y="5237398"/>
                <a:ext cx="799449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34" t="-4717" r="-610" b="-1415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09401" y="1371331"/>
            <a:ext cx="6049538" cy="401715"/>
            <a:chOff x="909401" y="1371331"/>
            <a:chExt cx="6049538" cy="401715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1147669" y="1371331"/>
              <a:ext cx="5811270" cy="401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정육면체의 </a:t>
              </a:r>
              <a:r>
                <a:rPr lang="ko-KR" altLang="en-US" dirty="0" smtClean="0"/>
                <a:t>부피를 </a:t>
              </a:r>
              <a:r>
                <a:rPr lang="ko-KR" altLang="en-US" dirty="0"/>
                <a:t>구하는 방법을 </a:t>
              </a:r>
              <a:r>
                <a:rPr lang="ko-KR" altLang="en-US" dirty="0" smtClean="0"/>
                <a:t>알아봅시다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9" name="모서리가 둥근 직사각형 28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78612" y="1833656"/>
            <a:ext cx="7923676" cy="369563"/>
            <a:chOff x="978612" y="1833656"/>
            <a:chExt cx="7923676" cy="369563"/>
          </a:xfrm>
        </p:grpSpPr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136517" y="1833656"/>
              <a:ext cx="7765771" cy="3695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직육면체의 </a:t>
              </a:r>
              <a:r>
                <a:rPr lang="ko-KR" altLang="en-US" dirty="0" smtClean="0"/>
                <a:t>부피를 </a:t>
              </a:r>
              <a:r>
                <a:rPr lang="ko-KR" altLang="en-US" dirty="0"/>
                <a:t>구하는 방법을 이용하여 정육면체의 부피를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978612" y="195547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4" name="내용 개체 틀 2"/>
          <p:cNvSpPr txBox="1">
            <a:spLocks/>
          </p:cNvSpPr>
          <p:nvPr/>
        </p:nvSpPr>
        <p:spPr>
          <a:xfrm>
            <a:off x="5563735" y="4621119"/>
            <a:ext cx="651943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en-US" altLang="ko-KR" dirty="0" smtClean="0">
                <a:solidFill>
                  <a:srgbClr val="208235"/>
                </a:solidFill>
              </a:rPr>
              <a:t>25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3810853" y="4621119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4379565" y="4621119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4970141" y="4621119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8749" y="53587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내용 개체 틀 5"/>
          <p:cNvSpPr txBox="1">
            <a:spLocks/>
          </p:cNvSpPr>
          <p:nvPr/>
        </p:nvSpPr>
        <p:spPr>
          <a:xfrm>
            <a:off x="1388604" y="476672"/>
            <a:ext cx="460851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정육면체의 부피를 구하는 방법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 알아보기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1138" y="46203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0" name="그림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2" name="내용 개체 틀 5"/>
          <p:cNvSpPr txBox="1">
            <a:spLocks/>
          </p:cNvSpPr>
          <p:nvPr/>
        </p:nvSpPr>
        <p:spPr>
          <a:xfrm>
            <a:off x="1388604" y="476672"/>
            <a:ext cx="460851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정육면체의 부피를 구하는 방법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 알아보기</a:t>
            </a:r>
          </a:p>
        </p:txBody>
      </p:sp>
      <p:pic>
        <p:nvPicPr>
          <p:cNvPr id="13" name="그림 1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619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77062" y="1449388"/>
            <a:ext cx="7988520" cy="420555"/>
            <a:chOff x="977062" y="1449388"/>
            <a:chExt cx="7988520" cy="420555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126568" y="1449388"/>
              <a:ext cx="7839014" cy="4205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‘</a:t>
              </a:r>
              <a:r>
                <a:rPr lang="ko-KR" altLang="en-US" dirty="0" smtClean="0"/>
                <a:t>한 모서리의 길이</a:t>
              </a:r>
              <a:r>
                <a:rPr lang="en-US" altLang="ko-KR" dirty="0" smtClean="0"/>
                <a:t>’</a:t>
              </a:r>
              <a:r>
                <a:rPr lang="ko-KR" altLang="en-US" dirty="0"/>
                <a:t>로</a:t>
              </a:r>
              <a:r>
                <a:rPr lang="ko-KR" altLang="en-US" dirty="0" smtClean="0"/>
                <a:t> 정육면체의 부피를 구하는 방법을 써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77062" y="157530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t="41663" r="12991" b="39927"/>
          <a:stretch/>
        </p:blipFill>
        <p:spPr>
          <a:xfrm>
            <a:off x="999364" y="2002495"/>
            <a:ext cx="7911765" cy="2669865"/>
          </a:xfrm>
          <a:prstGeom prst="rect">
            <a:avLst/>
          </a:prstGeom>
        </p:spPr>
      </p:pic>
      <p:sp>
        <p:nvSpPr>
          <p:cNvPr id="35" name="내용 개체 틀 2"/>
          <p:cNvSpPr txBox="1">
            <a:spLocks/>
          </p:cNvSpPr>
          <p:nvPr/>
        </p:nvSpPr>
        <p:spPr>
          <a:xfrm>
            <a:off x="4861931" y="3953769"/>
            <a:ext cx="1725594" cy="4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sz="1600" dirty="0"/>
              <a:t>한 모서리의 길이</a:t>
            </a:r>
            <a:endParaRPr lang="en-US" altLang="ko-KR" sz="1600" dirty="0"/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6859207" y="3953769"/>
            <a:ext cx="1725594" cy="4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sz="1600" dirty="0"/>
              <a:t>한 모서리의 길이</a:t>
            </a:r>
            <a:endParaRPr lang="en-US" altLang="ko-KR" sz="16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018" y="39649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1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0" name="그림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2" name="내용 개체 틀 5"/>
          <p:cNvSpPr txBox="1">
            <a:spLocks/>
          </p:cNvSpPr>
          <p:nvPr/>
        </p:nvSpPr>
        <p:spPr>
          <a:xfrm>
            <a:off x="1388604" y="476672"/>
            <a:ext cx="460851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주변에서 볼 수 있는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직육면체의 부피 구하기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5"/>
            <a:ext cx="4061460" cy="920801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 bwMode="auto">
          <a:xfrm>
            <a:off x="910908" y="4149302"/>
            <a:ext cx="8092745" cy="1894251"/>
          </a:xfrm>
          <a:prstGeom prst="roundRect">
            <a:avLst>
              <a:gd name="adj" fmla="val 742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/>
              <p:cNvSpPr txBox="1">
                <a:spLocks/>
              </p:cNvSpPr>
              <p:nvPr/>
            </p:nvSpPr>
            <p:spPr>
              <a:xfrm>
                <a:off x="933210" y="4149302"/>
                <a:ext cx="7822512" cy="174647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9388" indent="-179388"/>
                <a:r>
                  <a:rPr lang="ko-KR" altLang="en-US" sz="1800" dirty="0" smtClean="0">
                    <a:solidFill>
                      <a:srgbClr val="228A38"/>
                    </a:solidFill>
                  </a:rPr>
                  <a:t>가로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세로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높이가 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15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cm, 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15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cm, 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15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인 휴지 갑의 부피는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15×15×15=3375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입니다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.</a:t>
                </a:r>
              </a:p>
              <a:p>
                <a:pPr marL="179388" indent="-179388"/>
                <a:r>
                  <a:rPr lang="ko-KR" altLang="en-US" sz="1800" dirty="0" smtClean="0">
                    <a:solidFill>
                      <a:srgbClr val="228A38"/>
                    </a:solidFill>
                  </a:rPr>
                  <a:t>가로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세로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높이가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20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cm, 27cm, 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6</a:t>
                </a:r>
                <a:r>
                  <a:rPr lang="en-US" altLang="ko-KR" sz="1800" spc="-300" dirty="0" smtClean="0">
                    <a:solidFill>
                      <a:srgbClr val="228A38"/>
                    </a:solidFill>
                  </a:rPr>
                  <a:t> 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인 책의 부피는 </a:t>
                </a:r>
                <a:endParaRPr lang="en-US" altLang="ko-KR" sz="1800" dirty="0" smtClean="0">
                  <a:solidFill>
                    <a:srgbClr val="228A38"/>
                  </a:solidFill>
                </a:endParaRPr>
              </a:p>
              <a:p>
                <a:pPr marL="0" indent="0">
                  <a:buNone/>
                </a:pPr>
                <a:r>
                  <a:rPr lang="en-US" altLang="ko-KR" sz="1800" dirty="0">
                    <a:solidFill>
                      <a:srgbClr val="228A38"/>
                    </a:solidFill>
                  </a:rPr>
                  <a:t>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  20×27×6=3240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입니다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.</a:t>
                </a:r>
              </a:p>
              <a:p>
                <a:pPr marL="179388" indent="-179388"/>
                <a:r>
                  <a:rPr lang="ko-KR" altLang="en-US" sz="1800" dirty="0" smtClean="0">
                    <a:solidFill>
                      <a:srgbClr val="228A38"/>
                    </a:solidFill>
                  </a:rPr>
                  <a:t>가로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세로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, 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높이가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1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5</a:t>
                </a:r>
                <a:r>
                  <a:rPr lang="en-US" altLang="ko-KR" sz="1800" spc="-300" dirty="0" smtClean="0">
                    <a:solidFill>
                      <a:srgbClr val="228A38"/>
                    </a:solidFill>
                  </a:rPr>
                  <a:t> 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cm, 40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cm, 50</a:t>
                </a:r>
                <a:r>
                  <a:rPr lang="en-US" altLang="ko-KR" sz="1800" spc="-150" dirty="0" smtClean="0">
                    <a:solidFill>
                      <a:srgbClr val="228A38"/>
                    </a:solidFill>
                  </a:rPr>
                  <a:t>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cm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인 컴퓨터 본체의 부피는 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15×40×50=30000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sz="1800" dirty="0" smtClean="0">
                    <a:solidFill>
                      <a:srgbClr val="228A38"/>
                    </a:solidFill>
                  </a:rPr>
                  <a:t>)</a:t>
                </a:r>
                <a:r>
                  <a:rPr lang="ko-KR" altLang="en-US" sz="1800" dirty="0" smtClean="0">
                    <a:solidFill>
                      <a:srgbClr val="228A38"/>
                    </a:solidFill>
                  </a:rPr>
                  <a:t>입니다</a:t>
                </a:r>
                <a:r>
                  <a:rPr lang="en-US" altLang="ko-KR" sz="1800" dirty="0" smtClean="0">
                    <a:solidFill>
                      <a:srgbClr val="228A38"/>
                    </a:solidFill>
                  </a:rPr>
                  <a:t>.</a:t>
                </a:r>
              </a:p>
              <a:p>
                <a:pPr indent="0">
                  <a:buFont typeface="Arial" pitchFamily="34" charset="0"/>
                  <a:buNone/>
                </a:pPr>
                <a:endParaRPr lang="ko-KR" altLang="en-US" sz="1800" dirty="0">
                  <a:solidFill>
                    <a:srgbClr val="228A38"/>
                  </a:solidFill>
                </a:endParaRPr>
              </a:p>
            </p:txBody>
          </p:sp>
        </mc:Choice>
        <mc:Fallback xmlns="">
          <p:sp>
            <p:nvSpPr>
              <p:cNvPr id="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10" y="4149302"/>
                <a:ext cx="7822512" cy="1746478"/>
              </a:xfrm>
              <a:prstGeom prst="rect">
                <a:avLst/>
              </a:prstGeom>
              <a:blipFill rotWithShape="1">
                <a:blip r:embed="rId4"/>
                <a:stretch>
                  <a:fillRect l="-468" t="-1748" b="-14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09401" y="1378507"/>
            <a:ext cx="8094252" cy="420555"/>
            <a:chOff x="909401" y="1378507"/>
            <a:chExt cx="8094252" cy="420555"/>
          </a:xfrm>
        </p:grpSpPr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124211" y="1378507"/>
              <a:ext cx="7879442" cy="4205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주변에서 볼 수 있는 여러 가지 직육면체의 부피를 구해 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1439" r="17109" b="79726"/>
          <a:stretch/>
        </p:blipFill>
        <p:spPr>
          <a:xfrm>
            <a:off x="2007673" y="1780757"/>
            <a:ext cx="6175681" cy="232658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7399" y="49476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2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7581743" y="4403724"/>
            <a:ext cx="1598375" cy="468000"/>
            <a:chOff x="4233718" y="4403724"/>
            <a:chExt cx="1598375" cy="468000"/>
          </a:xfrm>
        </p:grpSpPr>
        <p:sp>
          <p:nvSpPr>
            <p:cNvPr id="12" name="모서리가 둥근 직사각형 11"/>
            <p:cNvSpPr/>
            <p:nvPr/>
          </p:nvSpPr>
          <p:spPr bwMode="auto">
            <a:xfrm>
              <a:off x="4233718" y="4403724"/>
              <a:ext cx="81743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내용 개체 틀 3"/>
                <p:cNvSpPr txBox="1">
                  <a:spLocks/>
                </p:cNvSpPr>
                <p:nvPr/>
              </p:nvSpPr>
              <p:spPr>
                <a:xfrm>
                  <a:off x="5094254" y="4453058"/>
                  <a:ext cx="737839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fontAlgn="base" latinLnBrk="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254" y="4453058"/>
                  <a:ext cx="737839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4" name="그림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" name="그림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3"/>
              <p:cNvSpPr txBox="1">
                <a:spLocks/>
              </p:cNvSpPr>
              <p:nvPr/>
            </p:nvSpPr>
            <p:spPr>
              <a:xfrm>
                <a:off x="903288" y="1449388"/>
                <a:ext cx="8447929" cy="70795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/>
                  <a:t>1</a:t>
                </a:r>
                <a:r>
                  <a:rPr lang="en-US" altLang="ko-KR" dirty="0" smtClean="0"/>
                  <a:t>.</a:t>
                </a:r>
                <a:r>
                  <a:rPr lang="ko-KR" altLang="en-US" dirty="0"/>
                  <a:t> </a:t>
                </a:r>
                <a:r>
                  <a:rPr lang="ko-KR" altLang="en-US" dirty="0" smtClean="0"/>
                  <a:t> 부피가 </a:t>
                </a:r>
                <a:r>
                  <a:rPr lang="en-US" altLang="ko-KR" dirty="0"/>
                  <a:t>1</a:t>
                </a:r>
                <a:r>
                  <a:rPr lang="ko-KR" altLang="en-US" spc="-15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dirty="0"/>
                  <a:t>인 </a:t>
                </a:r>
                <a:r>
                  <a:rPr lang="ko-KR" altLang="en-US" dirty="0" err="1"/>
                  <a:t>쌓기나무로</a:t>
                </a:r>
                <a:r>
                  <a:rPr lang="ko-KR" altLang="en-US" dirty="0"/>
                  <a:t> 다음과 같은 직육면체를 만들었습니다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이 </a:t>
                </a:r>
                <a:r>
                  <a:rPr lang="ko-KR" altLang="en-US" dirty="0" err="1" smtClean="0"/>
                  <a:t>직육</a:t>
                </a:r>
                <a:endParaRPr lang="en-US" altLang="ko-KR" dirty="0" smtClean="0"/>
              </a:p>
              <a:p>
                <a:pPr fontAlgn="base"/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</a:t>
                </a:r>
                <a:r>
                  <a:rPr lang="ko-KR" altLang="en-US" dirty="0" err="1" smtClean="0"/>
                  <a:t>면체의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부피를 구해 </a:t>
                </a:r>
                <a:r>
                  <a:rPr lang="ko-KR" altLang="en-US" dirty="0" smtClean="0"/>
                  <a:t>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8" y="1449388"/>
                <a:ext cx="8447929" cy="707951"/>
              </a:xfrm>
              <a:prstGeom prst="rect">
                <a:avLst/>
              </a:prstGeom>
              <a:blipFill rotWithShape="1">
                <a:blip r:embed="rId8"/>
                <a:stretch>
                  <a:fillRect l="-577" t="-3448" b="-129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666256" y="4453058"/>
            <a:ext cx="64840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12</a:t>
            </a:r>
            <a:endParaRPr lang="en-US" altLang="ko-KR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6" r="16275" b="13564"/>
          <a:stretch/>
        </p:blipFill>
        <p:spPr>
          <a:xfrm>
            <a:off x="4572436" y="2453267"/>
            <a:ext cx="1776790" cy="177003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745" y="44542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>
            <a:hlinkClick r:id="rId11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2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3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4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5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6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7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8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5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3177379" y="4403724"/>
            <a:ext cx="4256576" cy="468000"/>
            <a:chOff x="3058629" y="4403724"/>
            <a:chExt cx="4256576" cy="468000"/>
          </a:xfrm>
        </p:grpSpPr>
        <p:sp>
          <p:nvSpPr>
            <p:cNvPr id="8" name="모서리가 둥근 직사각형 7"/>
            <p:cNvSpPr/>
            <p:nvPr/>
          </p:nvSpPr>
          <p:spPr bwMode="auto">
            <a:xfrm>
              <a:off x="3058629" y="4403724"/>
              <a:ext cx="49439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내용 개체 틀 3"/>
                <p:cNvSpPr txBox="1">
                  <a:spLocks/>
                </p:cNvSpPr>
                <p:nvPr/>
              </p:nvSpPr>
              <p:spPr>
                <a:xfrm>
                  <a:off x="6375655" y="4453058"/>
                  <a:ext cx="939550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 latinLnBrk="0"/>
                  <a:r>
                    <a:rPr lang="en-US" altLang="ko-KR" dirty="0" smtClean="0"/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altLang="ko-KR" spc="-300" dirty="0" smtClean="0"/>
                    <a:t> </a:t>
                  </a:r>
                  <a:r>
                    <a:rPr lang="en-US" altLang="ko-KR" dirty="0" smtClean="0"/>
                    <a:t>)</a:t>
                  </a:r>
                  <a:endParaRPr lang="en-US" altLang="ko-KR" dirty="0"/>
                </a:p>
              </p:txBody>
            </p:sp>
          </mc:Choice>
          <mc:Fallback xmlns="">
            <p:sp>
              <p:nvSpPr>
                <p:cNvPr id="10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655" y="4453058"/>
                  <a:ext cx="939550" cy="3755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844" t="-6452" b="-241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내용 개체 틀 2"/>
            <p:cNvSpPr txBox="1">
              <a:spLocks/>
            </p:cNvSpPr>
            <p:nvPr/>
          </p:nvSpPr>
          <p:spPr>
            <a:xfrm>
              <a:off x="3547679" y="4460211"/>
              <a:ext cx="41581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spc="-150" dirty="0" smtClean="0">
                  <a:solidFill>
                    <a:schemeClr val="tx1"/>
                  </a:solidFill>
                </a:rPr>
                <a:t>× 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963490" y="4403724"/>
              <a:ext cx="49439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내용 개체 틀 2"/>
            <p:cNvSpPr txBox="1">
              <a:spLocks/>
            </p:cNvSpPr>
            <p:nvPr/>
          </p:nvSpPr>
          <p:spPr>
            <a:xfrm>
              <a:off x="4452540" y="4460211"/>
              <a:ext cx="41581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spc="-150" dirty="0" smtClean="0">
                  <a:solidFill>
                    <a:schemeClr val="tx1"/>
                  </a:solidFill>
                </a:rPr>
                <a:t>× 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868351" y="4403724"/>
              <a:ext cx="49439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내용 개체 틀 2"/>
            <p:cNvSpPr txBox="1">
              <a:spLocks/>
            </p:cNvSpPr>
            <p:nvPr/>
          </p:nvSpPr>
          <p:spPr>
            <a:xfrm>
              <a:off x="5376438" y="4460211"/>
              <a:ext cx="41581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spc="-150" dirty="0" smtClean="0">
                  <a:solidFill>
                    <a:schemeClr val="tx1"/>
                  </a:solidFill>
                </a:rPr>
                <a:t>=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755931" y="4403724"/>
              <a:ext cx="57512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4" name="그림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" name="그림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7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2.</a:t>
            </a:r>
            <a:r>
              <a:rPr lang="ko-KR" altLang="en-US" dirty="0" smtClean="0"/>
              <a:t> </a:t>
            </a:r>
            <a:r>
              <a:rPr lang="ko-KR" altLang="en-US" dirty="0"/>
              <a:t>	</a:t>
            </a:r>
            <a:r>
              <a:rPr lang="ko-KR" altLang="en-US" dirty="0" err="1" smtClean="0"/>
              <a:t>쌓기나무의</a:t>
            </a:r>
            <a:r>
              <a:rPr lang="ko-KR" altLang="en-US" dirty="0"/>
              <a:t> </a:t>
            </a:r>
            <a:r>
              <a:rPr lang="ko-KR" altLang="en-US" dirty="0" smtClean="0"/>
              <a:t>수를 </a:t>
            </a:r>
            <a:r>
              <a:rPr lang="ko-KR" altLang="en-US" dirty="0" err="1"/>
              <a:t>곱셈식으로</a:t>
            </a:r>
            <a:r>
              <a:rPr lang="ko-KR" altLang="en-US" dirty="0"/>
              <a:t> 나타내어 부피를 구해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253329" y="4436928"/>
            <a:ext cx="34249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5</a:t>
            </a:r>
            <a:endParaRPr lang="en-US" altLang="ko-KR" dirty="0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4158190" y="4436928"/>
            <a:ext cx="34249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4</a:t>
            </a:r>
            <a:endParaRPr lang="en-US" altLang="ko-KR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5067618" y="4436928"/>
            <a:ext cx="342498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2</a:t>
            </a:r>
            <a:endParaRPr lang="en-US" altLang="ko-KR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5900113" y="4436928"/>
            <a:ext cx="538802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40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46" y="2182765"/>
            <a:ext cx="3329627" cy="212059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6639" y="44602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2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921230" y="4355859"/>
            <a:ext cx="6064334" cy="468000"/>
            <a:chOff x="1921230" y="4355859"/>
            <a:chExt cx="6064334" cy="468000"/>
          </a:xfrm>
        </p:grpSpPr>
        <p:sp>
          <p:nvSpPr>
            <p:cNvPr id="29" name="내용 개체 틀 3"/>
            <p:cNvSpPr txBox="1">
              <a:spLocks/>
            </p:cNvSpPr>
            <p:nvPr/>
          </p:nvSpPr>
          <p:spPr>
            <a:xfrm>
              <a:off x="1921230" y="4405193"/>
              <a:ext cx="323808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(</a:t>
              </a:r>
              <a:r>
                <a:rPr lang="ko-KR" altLang="en-US" dirty="0"/>
                <a:t>직육면체의 부피</a:t>
              </a:r>
              <a:r>
                <a:rPr lang="en-US" altLang="ko-KR" dirty="0" smtClean="0"/>
                <a:t>) = (              )</a:t>
              </a:r>
              <a:endParaRPr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 bwMode="auto">
            <a:xfrm>
              <a:off x="4150209" y="4355859"/>
              <a:ext cx="78737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내용 개체 틀 2"/>
            <p:cNvSpPr txBox="1">
              <a:spLocks/>
            </p:cNvSpPr>
            <p:nvPr/>
          </p:nvSpPr>
          <p:spPr>
            <a:xfrm>
              <a:off x="5040461" y="4391025"/>
              <a:ext cx="41581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spc="-150" dirty="0" smtClean="0">
                  <a:solidFill>
                    <a:schemeClr val="tx1"/>
                  </a:solidFill>
                </a:rPr>
                <a:t>× 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5339021" y="4405193"/>
              <a:ext cx="119345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             )</a:t>
              </a:r>
              <a:endParaRPr lang="ko-KR" altLang="en-US" dirty="0"/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586663" y="4355859"/>
              <a:ext cx="78737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내용 개체 틀 2"/>
            <p:cNvSpPr txBox="1">
              <a:spLocks/>
            </p:cNvSpPr>
            <p:nvPr/>
          </p:nvSpPr>
          <p:spPr>
            <a:xfrm>
              <a:off x="6493552" y="4391025"/>
              <a:ext cx="41581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spc="-150" dirty="0" smtClean="0">
                  <a:solidFill>
                    <a:schemeClr val="tx1"/>
                  </a:solidFill>
                </a:rPr>
                <a:t>× 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6792112" y="4405193"/>
              <a:ext cx="119345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 smtClean="0"/>
                <a:t>(              )</a:t>
              </a:r>
              <a:endParaRPr lang="ko-KR" altLang="en-US" dirty="0"/>
            </a:p>
          </p:txBody>
        </p:sp>
        <p:sp>
          <p:nvSpPr>
            <p:cNvPr id="39" name="모서리가 둥근 직사각형 38"/>
            <p:cNvSpPr/>
            <p:nvPr/>
          </p:nvSpPr>
          <p:spPr bwMode="auto">
            <a:xfrm>
              <a:off x="7039754" y="4355859"/>
              <a:ext cx="78737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4" name="그림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" name="그림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3.</a:t>
            </a:r>
            <a:r>
              <a:rPr lang="ko-KR" altLang="en-US" dirty="0" smtClean="0"/>
              <a:t> </a:t>
            </a:r>
            <a:r>
              <a:rPr lang="ko-KR" altLang="en-US" dirty="0"/>
              <a:t>	직육면체의 부피를 구하는 방법을 </a:t>
            </a:r>
            <a:r>
              <a:rPr lang="ko-KR" altLang="en-US" dirty="0" smtClean="0"/>
              <a:t>써 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4652368" descr="EMB000012ccbf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04" y="2331043"/>
            <a:ext cx="2378928" cy="17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내용 개체 틀 2"/>
          <p:cNvSpPr txBox="1">
            <a:spLocks/>
          </p:cNvSpPr>
          <p:nvPr/>
        </p:nvSpPr>
        <p:spPr>
          <a:xfrm>
            <a:off x="4243204" y="4416344"/>
            <a:ext cx="716683" cy="38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/>
              <a:t>가로</a:t>
            </a: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5679658" y="4416344"/>
            <a:ext cx="716683" cy="38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 smtClean="0"/>
              <a:t>세로</a:t>
            </a:r>
            <a:endParaRPr lang="ko-KR" altLang="en-US" dirty="0"/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7121598" y="4405193"/>
            <a:ext cx="716683" cy="38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ko-KR" altLang="en-US" dirty="0" smtClean="0"/>
              <a:t>높이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2232" y="44163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3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463011" y="4427957"/>
            <a:ext cx="1329745" cy="468000"/>
            <a:chOff x="4546946" y="4427957"/>
            <a:chExt cx="1329745" cy="468000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4546946" y="4427957"/>
              <a:ext cx="78737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345472" y="4474181"/>
                  <a:ext cx="531219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i="0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ko-KR" altLang="en-US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472" y="4474181"/>
                  <a:ext cx="531219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0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4" name="그림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" name="그림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p:sp>
        <p:nvSpPr>
          <p:cNvPr id="10" name="내용 개체 틀 3"/>
          <p:cNvSpPr txBox="1">
            <a:spLocks/>
          </p:cNvSpPr>
          <p:nvPr/>
        </p:nvSpPr>
        <p:spPr>
          <a:xfrm>
            <a:off x="903288" y="1449388"/>
            <a:ext cx="816768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 smtClean="0"/>
              <a:t>4.</a:t>
            </a:r>
            <a:r>
              <a:rPr lang="ko-KR" altLang="en-US" dirty="0" smtClean="0"/>
              <a:t> </a:t>
            </a:r>
            <a:r>
              <a:rPr lang="ko-KR" altLang="en-US" dirty="0"/>
              <a:t>	 정육면체의 부피를 구해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65" y="2237725"/>
            <a:ext cx="2552899" cy="2059775"/>
          </a:xfrm>
          <a:prstGeom prst="rect">
            <a:avLst/>
          </a:prstGeom>
        </p:spPr>
      </p:pic>
      <p:sp>
        <p:nvSpPr>
          <p:cNvPr id="22" name="내용 개체 틀 2"/>
          <p:cNvSpPr txBox="1">
            <a:spLocks/>
          </p:cNvSpPr>
          <p:nvPr/>
        </p:nvSpPr>
        <p:spPr>
          <a:xfrm>
            <a:off x="7544855" y="4477291"/>
            <a:ext cx="716683" cy="38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216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9143" y="44784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>
            <a:hlinkClick r:id="rId10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1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2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3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4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5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6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7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1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701042" y="4729034"/>
            <a:ext cx="1329746" cy="468000"/>
            <a:chOff x="4546946" y="4729034"/>
            <a:chExt cx="1329746" cy="468000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4546946" y="4729034"/>
              <a:ext cx="78737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45473" y="4775258"/>
              <a:ext cx="531219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ko-KR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cm</a:t>
              </a:r>
              <a:endPara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4" name="그림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" name="그림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3"/>
              <p:cNvSpPr txBox="1">
                <a:spLocks/>
              </p:cNvSpPr>
              <p:nvPr/>
            </p:nvSpPr>
            <p:spPr>
              <a:xfrm>
                <a:off x="903288" y="1449388"/>
                <a:ext cx="8167689" cy="37555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 smtClean="0"/>
                  <a:t>5.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	부피가 </a:t>
                </a:r>
                <a:r>
                  <a:rPr lang="en-US" altLang="ko-KR" dirty="0"/>
                  <a:t>64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dirty="0"/>
                  <a:t>인 정육면체의 한 모서리의 길이를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8" y="1449388"/>
                <a:ext cx="8167689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597"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7927768" y="4778368"/>
            <a:ext cx="358342" cy="38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01" y="2471967"/>
            <a:ext cx="1929642" cy="197186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8299" y="48149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4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51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6496" y="440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3~4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6615" y="476672"/>
            <a:ext cx="406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1400" b="1" smtClean="0">
                <a:latin typeface="나눔고딕 ExtraBold" pitchFamily="50" charset="-127"/>
                <a:ea typeface="나눔고딕 ExtraBold" pitchFamily="50" charset="-127"/>
              </a:rPr>
              <a:t>부피를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구하는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방법을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4315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3597442" y="1977853"/>
            <a:ext cx="6026062" cy="2874890"/>
            <a:chOff x="3653197" y="1977853"/>
            <a:chExt cx="6026062" cy="28748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50452" y="1977853"/>
                  <a:ext cx="5828807" cy="2874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altLang="ko-KR" sz="3600" b="1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3000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z="3000" b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sz="3000" b="1" i="1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sz="3600" b="1" spc="-150" dirty="0">
                      <a:ea typeface="나눔고딕 ExtraBold" pitchFamily="50" charset="-127"/>
                    </a:rPr>
                    <a:t>를 이용하여 </a:t>
                  </a:r>
                  <a:r>
                    <a:rPr lang="ko-KR" altLang="en-US" sz="3600" b="1" spc="-150" dirty="0" smtClean="0">
                      <a:ea typeface="나눔고딕 ExtraBold" pitchFamily="50" charset="-127"/>
                    </a:rPr>
                    <a:t>직육면체의 </a:t>
                  </a:r>
                  <a:r>
                    <a:rPr lang="ko-KR" altLang="en-US" sz="3600" b="1" dirty="0" smtClean="0">
                      <a:ea typeface="나눔고딕 ExtraBold" pitchFamily="50" charset="-127"/>
                    </a:rPr>
                    <a:t>부피를 나타내어 보아요</a:t>
                  </a:r>
                  <a:r>
                    <a:rPr lang="en-US" altLang="ko-KR" sz="3600" b="1" dirty="0" smtClean="0">
                      <a:ea typeface="나눔고딕 ExtraBold" pitchFamily="50" charset="-127"/>
                    </a:rPr>
                    <a:t>.</a:t>
                  </a:r>
                  <a:endParaRPr lang="en-US" altLang="ko-KR" sz="3600" b="1" dirty="0">
                    <a:ea typeface="나눔고딕 ExtraBold" pitchFamily="50" charset="-127"/>
                  </a:endParaRPr>
                </a:p>
                <a:p>
                  <a:pPr algn="just"/>
                  <a:r>
                    <a:rPr lang="ko-KR" altLang="en-US" sz="3600" b="1" spc="-300" dirty="0" smtClean="0">
                      <a:ea typeface="나눔고딕 ExtraBold" pitchFamily="50" charset="-127"/>
                    </a:rPr>
                    <a:t>직육면체와 </a:t>
                  </a:r>
                  <a:r>
                    <a:rPr lang="ko-KR" altLang="en-US" sz="3600" b="1" spc="-300" dirty="0">
                      <a:ea typeface="나눔고딕 ExtraBold" pitchFamily="50" charset="-127"/>
                    </a:rPr>
                    <a:t>정육면체의 </a:t>
                  </a:r>
                  <a:r>
                    <a:rPr lang="ko-KR" altLang="en-US" sz="3600" b="1" spc="-300" dirty="0" smtClean="0">
                      <a:ea typeface="나눔고딕 ExtraBold" pitchFamily="50" charset="-127"/>
                    </a:rPr>
                    <a:t>부피를 구하는 방법을 </a:t>
                  </a:r>
                  <a:r>
                    <a:rPr lang="ko-KR" altLang="en-US" sz="3600" b="1" spc="-300" dirty="0">
                      <a:ea typeface="나눔고딕 ExtraBold" pitchFamily="50" charset="-127"/>
                    </a:rPr>
                    <a:t>식으로 </a:t>
                  </a:r>
                  <a:r>
                    <a:rPr lang="ko-KR" altLang="en-US" sz="3600" b="1" spc="-300" dirty="0" smtClean="0">
                      <a:ea typeface="나눔고딕 ExtraBold" pitchFamily="50" charset="-127"/>
                    </a:rPr>
                    <a:t>나타내어 </a:t>
                  </a:r>
                  <a:r>
                    <a:rPr lang="ko-KR" altLang="en-US" sz="3600" b="1" dirty="0" smtClean="0">
                      <a:ea typeface="나눔고딕 ExtraBold" pitchFamily="50" charset="-127"/>
                    </a:rPr>
                    <a:t>보아요</a:t>
                  </a:r>
                  <a:r>
                    <a:rPr lang="en-US" altLang="ko-KR" sz="3600" b="1" dirty="0" smtClean="0">
                      <a:ea typeface="나눔고딕 ExtraBold" pitchFamily="50" charset="-127"/>
                    </a:rPr>
                    <a:t>.</a:t>
                  </a:r>
                  <a:endParaRPr lang="ko-KR" altLang="en-US" sz="3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452" y="1977853"/>
                  <a:ext cx="5828807" cy="28748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35" t="-3178" r="-3135" b="-656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653197" y="1981799"/>
              <a:ext cx="39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3600" b="1" dirty="0" smtClean="0">
                  <a:latin typeface="나눔고딕 ExtraBold" pitchFamily="50" charset="-127"/>
                  <a:ea typeface="나눔고딕 ExtraBold" pitchFamily="50" charset="-127"/>
                </a:rPr>
                <a:t>-</a:t>
              </a:r>
              <a:endParaRPr lang="ko-KR" alt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3197" y="3080981"/>
              <a:ext cx="398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3600" b="1" dirty="0" smtClean="0">
                  <a:latin typeface="나눔고딕 ExtraBold" pitchFamily="50" charset="-127"/>
                  <a:ea typeface="나눔고딕 ExtraBold" pitchFamily="50" charset="-127"/>
                </a:rPr>
                <a:t>-</a:t>
              </a:r>
              <a:endParaRPr lang="ko-KR" altLang="en-US" sz="3600" dirty="0"/>
            </a:p>
          </p:txBody>
        </p:sp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556477" y="4628675"/>
            <a:ext cx="1297741" cy="468000"/>
            <a:chOff x="4546946" y="4628675"/>
            <a:chExt cx="1297741" cy="468000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4546946" y="4628675"/>
              <a:ext cx="78737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313468" y="4674899"/>
                  <a:ext cx="531219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i="0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ko-KR" altLang="en-US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468" y="4674899"/>
                  <a:ext cx="531219" cy="3755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1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내용 개체 틀 5"/>
          <p:cNvSpPr txBox="1">
            <a:spLocks/>
          </p:cNvSpPr>
          <p:nvPr/>
        </p:nvSpPr>
        <p:spPr>
          <a:xfrm>
            <a:off x="1388604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pic>
        <p:nvPicPr>
          <p:cNvPr id="4" name="그림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" name="그림 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3" y="8234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3"/>
              <p:cNvSpPr txBox="1">
                <a:spLocks/>
              </p:cNvSpPr>
              <p:nvPr/>
            </p:nvSpPr>
            <p:spPr>
              <a:xfrm>
                <a:off x="903288" y="1449388"/>
                <a:ext cx="8237635" cy="70795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 smtClean="0"/>
                  <a:t>6.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	</a:t>
                </a:r>
                <a:r>
                  <a:rPr lang="ko-KR" altLang="en-US" dirty="0" smtClean="0"/>
                  <a:t>부피가 </a:t>
                </a:r>
                <a:r>
                  <a:rPr lang="en-US" altLang="ko-KR" dirty="0"/>
                  <a:t>192</a:t>
                </a:r>
                <a:r>
                  <a:rPr lang="ko-KR" altLang="en-US" spc="-15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dirty="0" smtClean="0"/>
                  <a:t>인 직육면체입니다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이 직육면체의 색칠된 </a:t>
                </a:r>
                <a:r>
                  <a:rPr lang="ko-KR" altLang="en-US" dirty="0" smtClean="0"/>
                  <a:t>부분의 넓이를</a:t>
                </a:r>
                <a:r>
                  <a:rPr lang="en-US" altLang="ko-KR" dirty="0"/>
                  <a:t> </a:t>
                </a:r>
                <a:endParaRPr lang="en-US" altLang="ko-KR" dirty="0" smtClean="0"/>
              </a:p>
              <a:p>
                <a:pPr fontAlgn="base"/>
                <a:r>
                  <a:rPr lang="en-US" altLang="ko-KR" dirty="0"/>
                  <a:t> </a:t>
                </a:r>
                <a:r>
                  <a:rPr lang="en-US" altLang="ko-KR" dirty="0" smtClean="0"/>
                  <a:t>             </a:t>
                </a:r>
                <a:r>
                  <a:rPr lang="ko-KR" altLang="en-US" dirty="0" smtClean="0"/>
                  <a:t>구해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내용 개체 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8" y="1449388"/>
                <a:ext cx="8237635" cy="707951"/>
              </a:xfrm>
              <a:prstGeom prst="rect">
                <a:avLst/>
              </a:prstGeom>
              <a:blipFill rotWithShape="1">
                <a:blip r:embed="rId9"/>
                <a:stretch>
                  <a:fillRect l="-592" t="-3448" b="-129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84" y="2389181"/>
            <a:ext cx="2970293" cy="2048999"/>
          </a:xfrm>
          <a:prstGeom prst="rect">
            <a:avLst/>
          </a:prstGeom>
        </p:spPr>
      </p:pic>
      <p:sp>
        <p:nvSpPr>
          <p:cNvPr id="22" name="내용 개체 틀 2"/>
          <p:cNvSpPr txBox="1">
            <a:spLocks/>
          </p:cNvSpPr>
          <p:nvPr/>
        </p:nvSpPr>
        <p:spPr>
          <a:xfrm>
            <a:off x="7737232" y="4678009"/>
            <a:ext cx="716683" cy="38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 latinLnBrk="0">
              <a:buNone/>
            </a:pPr>
            <a:r>
              <a:rPr lang="en-US" altLang="ko-KR" dirty="0" smtClean="0"/>
              <a:t>32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0824" y="46748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>
            <a:hlinkClick r:id="rId12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13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4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5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6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7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8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9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7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9349" y="3036835"/>
                <a:ext cx="5368566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dirty="0" smtClean="0"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3600" b="1" i="1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sz="3600" b="1" dirty="0" err="1">
                    <a:ea typeface="나눔고딕 ExtraBold" pitchFamily="50" charset="-127"/>
                  </a:rPr>
                  <a:t>를</a:t>
                </a:r>
                <a:r>
                  <a:rPr lang="ko-KR" altLang="en-US" sz="3600" b="1" dirty="0">
                    <a:ea typeface="나눔고딕 ExtraBold" pitchFamily="50" charset="-127"/>
                  </a:rPr>
                  <a:t> 알아볼까요</a:t>
                </a:r>
                <a:endParaRPr lang="ko-KR" alt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49" y="3036835"/>
                <a:ext cx="5368566" cy="658898"/>
              </a:xfrm>
              <a:prstGeom prst="rect">
                <a:avLst/>
              </a:prstGeom>
              <a:blipFill rotWithShape="1">
                <a:blip r:embed="rId2"/>
                <a:stretch>
                  <a:fillRect t="-12037" b="-34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96" y="440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3~4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616" y="476672"/>
            <a:ext cx="356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부피를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구하는 방법을 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알아볼까요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9401" y="1403708"/>
            <a:ext cx="6906875" cy="417992"/>
            <a:chOff x="909401" y="1403708"/>
            <a:chExt cx="6906875" cy="417992"/>
          </a:xfrm>
        </p:grpSpPr>
        <p:grpSp>
          <p:nvGrpSpPr>
            <p:cNvPr id="22" name="그룹 21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5" name="모서리가 둥근 직사각형 2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모서리가 둥근 직사각형 23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1182179" y="1403708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부피의 </a:t>
              </a:r>
              <a:r>
                <a:rPr lang="ko-KR" altLang="en-US" dirty="0" smtClean="0"/>
                <a:t>단위를 알아봅시다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70288" r="29068" b="8545"/>
          <a:stretch/>
        </p:blipFill>
        <p:spPr>
          <a:xfrm>
            <a:off x="2449058" y="2621492"/>
            <a:ext cx="4428638" cy="248184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t="68766" r="77894" b="23365"/>
          <a:stretch/>
        </p:blipFill>
        <p:spPr>
          <a:xfrm>
            <a:off x="1613293" y="2400418"/>
            <a:ext cx="1714232" cy="10179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4" t="68973" r="5073" b="21532"/>
          <a:stretch/>
        </p:blipFill>
        <p:spPr>
          <a:xfrm>
            <a:off x="5978123" y="2400418"/>
            <a:ext cx="2459721" cy="1228366"/>
          </a:xfrm>
          <a:prstGeom prst="rect">
            <a:avLst/>
          </a:prstGeom>
        </p:spPr>
      </p:pic>
      <p:sp>
        <p:nvSpPr>
          <p:cNvPr id="18" name="직사각형 17">
            <a:hlinkClick r:id="rId5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내용 개체 틀 5"/>
          <p:cNvSpPr txBox="1">
            <a:spLocks/>
          </p:cNvSpPr>
          <p:nvPr/>
        </p:nvSpPr>
        <p:spPr>
          <a:xfrm>
            <a:off x="1388604" y="476672"/>
            <a:ext cx="468465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부피의 단위 알아보기</a:t>
            </a: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251328" y="1877317"/>
            <a:ext cx="7485270" cy="3437860"/>
            <a:chOff x="1251328" y="1996067"/>
            <a:chExt cx="7485270" cy="343786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28" y="1996067"/>
              <a:ext cx="7485270" cy="343786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3" t="6066" r="66844" b="81235"/>
            <a:stretch/>
          </p:blipFill>
          <p:spPr>
            <a:xfrm>
              <a:off x="1767536" y="3440431"/>
              <a:ext cx="2281552" cy="1707606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98" t="9722" r="52870" b="83928"/>
            <a:stretch/>
          </p:blipFill>
          <p:spPr>
            <a:xfrm>
              <a:off x="5811362" y="3454452"/>
              <a:ext cx="1140777" cy="853802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6" t="9722" r="12982" b="84832"/>
            <a:stretch/>
          </p:blipFill>
          <p:spPr>
            <a:xfrm>
              <a:off x="4300585" y="4353310"/>
              <a:ext cx="4048033" cy="732202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0" name="그림 19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p:sp>
        <p:nvSpPr>
          <p:cNvPr id="24" name="모서리가 둥근 직사각형 23"/>
          <p:cNvSpPr/>
          <p:nvPr/>
        </p:nvSpPr>
        <p:spPr>
          <a:xfrm>
            <a:off x="966155" y="1555240"/>
            <a:ext cx="81214" cy="81214"/>
          </a:xfrm>
          <a:prstGeom prst="roundRect">
            <a:avLst>
              <a:gd name="adj" fmla="val 265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2" t="11439" r="53021" b="86429"/>
          <a:stretch/>
        </p:blipFill>
        <p:spPr>
          <a:xfrm>
            <a:off x="4663358" y="2633976"/>
            <a:ext cx="535782" cy="27384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1" t="11439" r="31657" b="86429"/>
          <a:stretch/>
        </p:blipFill>
        <p:spPr>
          <a:xfrm>
            <a:off x="5872918" y="2645127"/>
            <a:ext cx="1464468" cy="27384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7189" y="26207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2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3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4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5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6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1045" y="26207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1388604" y="476672"/>
            <a:ext cx="468465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부피의 단위 알아보기</a:t>
            </a:r>
          </a:p>
        </p:txBody>
      </p:sp>
    </p:spTree>
    <p:extLst>
      <p:ext uri="{BB962C8B-B14F-4D97-AF65-F5344CB8AC3E}">
        <p14:creationId xmlns:p14="http://schemas.microsoft.com/office/powerpoint/2010/main" val="33882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33920" y="1449388"/>
            <a:ext cx="8067576" cy="1330908"/>
            <a:chOff x="933920" y="1449388"/>
            <a:chExt cx="8067576" cy="1330908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933920" y="1842182"/>
              <a:ext cx="8067576" cy="9381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147669" y="1449388"/>
              <a:ext cx="5811270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부피의 단위는 어떻게 정해야 할까요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78612" y="15712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9" name="내용 개체 틀 5"/>
          <p:cNvSpPr txBox="1">
            <a:spLocks/>
          </p:cNvSpPr>
          <p:nvPr/>
        </p:nvSpPr>
        <p:spPr>
          <a:xfrm>
            <a:off x="1388604" y="476672"/>
            <a:ext cx="4684650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부피의 단위 알아보기</a:t>
            </a: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7403"/>
            <a:ext cx="406146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42"/>
              <p:cNvSpPr>
                <a:spLocks noChangeArrowheads="1"/>
              </p:cNvSpPr>
              <p:nvPr/>
            </p:nvSpPr>
            <p:spPr bwMode="auto">
              <a:xfrm>
                <a:off x="942067" y="1845815"/>
                <a:ext cx="785624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길이에서는 자의 단위가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r>
                  <a:rPr lang="en-US" altLang="ko-KR" b="1" dirty="0">
                    <a:solidFill>
                      <a:srgbClr val="228A3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였고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구할 때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정사각형을 단위로 사용했으므로 한 모서리의 길이가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정육면체를 단위로 사용하면 좋겠습니다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2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067" y="1845815"/>
                <a:ext cx="785624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43" t="-3974" r="-699" b="-993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모서리가 둥근 직사각형 13"/>
          <p:cNvSpPr/>
          <p:nvPr/>
        </p:nvSpPr>
        <p:spPr bwMode="auto">
          <a:xfrm>
            <a:off x="922045" y="4529115"/>
            <a:ext cx="8084661" cy="7553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42"/>
              <p:cNvSpPr>
                <a:spLocks noChangeArrowheads="1"/>
              </p:cNvSpPr>
              <p:nvPr/>
            </p:nvSpPr>
            <p:spPr bwMode="auto">
              <a:xfrm>
                <a:off x="978688" y="4582378"/>
                <a:ext cx="7971374" cy="65877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주사위의 크기가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와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비슷합니다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지우개 중에서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와 비슷한 지우개가 있습니다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1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688" y="4582378"/>
                <a:ext cx="7971374" cy="658770"/>
              </a:xfrm>
              <a:prstGeom prst="rect">
                <a:avLst/>
              </a:prstGeom>
              <a:blipFill rotWithShape="1">
                <a:blip r:embed="rId5"/>
                <a:stretch>
                  <a:fillRect l="-536" t="-4630" b="-1203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78612" y="3179161"/>
            <a:ext cx="7916009" cy="466796"/>
            <a:chOff x="978612" y="2882286"/>
            <a:chExt cx="7916009" cy="466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내용 개체 틀 3"/>
                <p:cNvSpPr txBox="1">
                  <a:spLocks/>
                </p:cNvSpPr>
                <p:nvPr/>
              </p:nvSpPr>
              <p:spPr>
                <a:xfrm>
                  <a:off x="1116282" y="2882286"/>
                  <a:ext cx="7778339" cy="46679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다음 물건 중에서 </a:t>
                  </a:r>
                  <a:r>
                    <a:rPr lang="ko-KR" altLang="en-US" dirty="0"/>
                    <a:t>부피가 </a:t>
                  </a:r>
                  <a:r>
                    <a:rPr lang="en-US" altLang="ko-KR" dirty="0"/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b="1" i="1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와 가장 비슷한 물건을 </a:t>
                  </a:r>
                  <a:r>
                    <a:rPr lang="ko-KR" altLang="en-US" dirty="0" smtClean="0"/>
                    <a:t>찾아보세요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282" y="2882286"/>
                  <a:ext cx="7778339" cy="46679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7" t="-5263" b="-131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모서리가 둥근 직사각형 23"/>
            <p:cNvSpPr/>
            <p:nvPr/>
          </p:nvSpPr>
          <p:spPr>
            <a:xfrm>
              <a:off x="978612" y="299786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042386" y="3667173"/>
            <a:ext cx="5607350" cy="696212"/>
            <a:chOff x="2042386" y="3370298"/>
            <a:chExt cx="5607350" cy="696212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2042386" y="3370298"/>
              <a:ext cx="5607350" cy="6962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2398674" y="3553644"/>
              <a:ext cx="852992" cy="3493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수학책</a:t>
              </a:r>
            </a:p>
          </p:txBody>
        </p:sp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3357679" y="3553644"/>
              <a:ext cx="852992" cy="3493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필통</a:t>
              </a:r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4294382" y="3553644"/>
              <a:ext cx="852992" cy="3493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책가방</a:t>
              </a:r>
            </a:p>
          </p:txBody>
        </p: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5364899" y="3553644"/>
              <a:ext cx="852992" cy="3493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리모컨</a:t>
              </a:r>
            </a:p>
          </p:txBody>
        </p:sp>
        <p:sp>
          <p:nvSpPr>
            <p:cNvPr id="28" name="내용 개체 틀 3"/>
            <p:cNvSpPr txBox="1">
              <a:spLocks/>
            </p:cNvSpPr>
            <p:nvPr/>
          </p:nvSpPr>
          <p:spPr>
            <a:xfrm>
              <a:off x="6435416" y="3553644"/>
              <a:ext cx="852992" cy="3493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각설탕</a:t>
              </a:r>
            </a:p>
          </p:txBody>
        </p:sp>
      </p:grp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1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4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78749" y="20987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9214" y="38065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9214" y="47030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/>
          <p:cNvSpPr/>
          <p:nvPr/>
        </p:nvSpPr>
        <p:spPr>
          <a:xfrm>
            <a:off x="6293447" y="3784781"/>
            <a:ext cx="1092325" cy="448547"/>
          </a:xfrm>
          <a:prstGeom prst="ellipse">
            <a:avLst/>
          </a:prstGeom>
          <a:noFill/>
          <a:ln w="19050">
            <a:solidFill>
              <a:srgbClr val="22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3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21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내용 개체 틀 5"/>
              <p:cNvSpPr txBox="1">
                <a:spLocks/>
              </p:cNvSpPr>
              <p:nvPr/>
            </p:nvSpPr>
            <p:spPr>
              <a:xfrm>
                <a:off x="1366301" y="476672"/>
                <a:ext cx="4766869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부피가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dirty="0">
                            <a:solidFill>
                              <a:srgbClr val="695A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ko-KR" sz="22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sz="2200" b="1" dirty="0">
                    <a:solidFill>
                      <a:srgbClr val="695A35"/>
                    </a:solidFill>
                  </a:rPr>
                  <a:t>인 </a:t>
                </a:r>
                <a:r>
                  <a:rPr lang="ko-KR" altLang="en-US" sz="2200" b="1" dirty="0" err="1">
                    <a:solidFill>
                      <a:srgbClr val="695A35"/>
                    </a:solidFill>
                  </a:rPr>
                  <a:t>쌓기나무를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 사용하여</a:t>
                </a:r>
                <a:endParaRPr lang="en-US" altLang="ko-KR" sz="2200" b="1" dirty="0">
                  <a:solidFill>
                    <a:srgbClr val="695A35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  직육면체의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 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부피 구하기</a:t>
                </a:r>
              </a:p>
            </p:txBody>
          </p:sp>
        </mc:Choice>
        <mc:Fallback xmlns="">
          <p:sp>
            <p:nvSpPr>
              <p:cNvPr id="17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01" y="476672"/>
                <a:ext cx="4766869" cy="568659"/>
              </a:xfrm>
              <a:prstGeom prst="rect">
                <a:avLst/>
              </a:prstGeom>
              <a:blipFill rotWithShape="1">
                <a:blip r:embed="rId3"/>
                <a:stretch>
                  <a:fillRect t="-17204" b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 bwMode="auto">
          <a:xfrm>
            <a:off x="923493" y="4374251"/>
            <a:ext cx="8053239" cy="1495760"/>
          </a:xfrm>
          <a:prstGeom prst="roundRect">
            <a:avLst>
              <a:gd name="adj" fmla="val 1144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42"/>
              <p:cNvSpPr>
                <a:spLocks noChangeArrowheads="1"/>
              </p:cNvSpPr>
              <p:nvPr/>
            </p:nvSpPr>
            <p:spPr bwMode="auto">
              <a:xfrm>
                <a:off x="969904" y="4370381"/>
                <a:ext cx="7137033" cy="15022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쌓기나무가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개이므로 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 smtClean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0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쌓기나무가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8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개이므로  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0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쌓기나무가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16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개이므로 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0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쌓기나무가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16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개이므로 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0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쌓기나무가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32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개이므로 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 smtClean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0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z="160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5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904" y="4370381"/>
                <a:ext cx="7137033" cy="1502206"/>
              </a:xfrm>
              <a:prstGeom prst="rect">
                <a:avLst/>
              </a:prstGeom>
              <a:blipFill rotWithShape="0">
                <a:blip r:embed="rId5"/>
                <a:stretch>
                  <a:fillRect l="-512" t="-2439" b="-406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909401" y="1371331"/>
            <a:ext cx="6049538" cy="401715"/>
            <a:chOff x="909401" y="1371331"/>
            <a:chExt cx="6049538" cy="401715"/>
          </a:xfrm>
        </p:grpSpPr>
        <p:sp>
          <p:nvSpPr>
            <p:cNvPr id="22" name="내용 개체 틀 3"/>
            <p:cNvSpPr txBox="1">
              <a:spLocks/>
            </p:cNvSpPr>
            <p:nvPr/>
          </p:nvSpPr>
          <p:spPr>
            <a:xfrm>
              <a:off x="1147669" y="1371331"/>
              <a:ext cx="5811270" cy="401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직육면체의 </a:t>
              </a:r>
              <a:r>
                <a:rPr lang="ko-KR" altLang="en-US" dirty="0"/>
                <a:t>부피를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502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78612" y="1844808"/>
            <a:ext cx="7923676" cy="417992"/>
            <a:chOff x="978612" y="1844808"/>
            <a:chExt cx="7923676" cy="417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내용 개체 틀 3"/>
                <p:cNvSpPr txBox="1">
                  <a:spLocks/>
                </p:cNvSpPr>
                <p:nvPr/>
              </p:nvSpPr>
              <p:spPr>
                <a:xfrm>
                  <a:off x="1136517" y="1844808"/>
                  <a:ext cx="7765771" cy="4179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/>
                    <a:t>부피가 </a:t>
                  </a:r>
                  <a:r>
                    <a:rPr lang="en-US" altLang="ko-KR" dirty="0"/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인 </a:t>
                  </a:r>
                  <a:r>
                    <a:rPr lang="ko-KR" altLang="en-US" dirty="0" err="1"/>
                    <a:t>쌓기나무의</a:t>
                  </a:r>
                  <a:r>
                    <a:rPr lang="ko-KR" altLang="en-US" dirty="0"/>
                    <a:t> 수를 세어 직육면체의 부피를 구해 보세요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517" y="1844808"/>
                  <a:ext cx="7765771" cy="4179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8" t="-5882" b="-132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모서리가 둥근 직사각형 15"/>
            <p:cNvSpPr/>
            <p:nvPr/>
          </p:nvSpPr>
          <p:spPr>
            <a:xfrm>
              <a:off x="978612" y="196662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0873" y="49127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2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3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4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5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52989" y="2238063"/>
            <a:ext cx="8206395" cy="1732701"/>
            <a:chOff x="852989" y="2238063"/>
            <a:chExt cx="8206395" cy="173270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01117" y="2633400"/>
              <a:ext cx="762959" cy="132626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75436" y="2586225"/>
              <a:ext cx="984003" cy="1347656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844977" y="2567815"/>
              <a:ext cx="1525918" cy="1383309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377887" y="2517902"/>
              <a:ext cx="1853919" cy="143322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212596" y="2238063"/>
              <a:ext cx="1846788" cy="1732701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2989" y="2720867"/>
              <a:ext cx="1090959" cy="1083829"/>
            </a:xfrm>
            <a:prstGeom prst="rect">
              <a:avLst/>
            </a:prstGeom>
          </p:spPr>
        </p:pic>
      </p:grpSp>
      <p:sp>
        <p:nvSpPr>
          <p:cNvPr id="34" name="내용 개체 틀 2"/>
          <p:cNvSpPr txBox="1">
            <a:spLocks/>
          </p:cNvSpPr>
          <p:nvPr/>
        </p:nvSpPr>
        <p:spPr>
          <a:xfrm>
            <a:off x="2147009" y="3625721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2997330" y="3626481"/>
            <a:ext cx="417995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4278803" y="3594486"/>
            <a:ext cx="484271" cy="45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5858970" y="3587342"/>
            <a:ext cx="484271" cy="45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16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7757088" y="3592148"/>
            <a:ext cx="484271" cy="45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32</a:t>
            </a:r>
            <a:endParaRPr lang="ko-KR" altLang="en-US" dirty="0">
              <a:solidFill>
                <a:srgbClr val="20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4" grpId="0"/>
      <p:bldP spid="35" grpId="0"/>
      <p:bldP spid="36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6" t="53228" r="35243" b="34362"/>
          <a:stretch/>
        </p:blipFill>
        <p:spPr>
          <a:xfrm>
            <a:off x="3406585" y="2147296"/>
            <a:ext cx="2771840" cy="160107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53417" r="66235" b="40378"/>
          <a:stretch/>
        </p:blipFill>
        <p:spPr>
          <a:xfrm>
            <a:off x="2182416" y="2135866"/>
            <a:ext cx="1598797" cy="80053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5" t="53322" r="12664" b="39084"/>
          <a:stretch/>
        </p:blipFill>
        <p:spPr>
          <a:xfrm>
            <a:off x="5997117" y="2147584"/>
            <a:ext cx="1879541" cy="979738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 bwMode="auto">
          <a:xfrm>
            <a:off x="901386" y="4073459"/>
            <a:ext cx="8107453" cy="10653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957140" y="4141746"/>
            <a:ext cx="7272224" cy="985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수가 </a:t>
            </a:r>
            <a:r>
              <a:rPr lang="ko-KR" altLang="en-US" dirty="0"/>
              <a:t>적은 것은 하나씩 세어도 좋습니다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한 층에 </a:t>
            </a:r>
            <a:r>
              <a:rPr lang="ko-KR" altLang="en-US" dirty="0" smtClean="0"/>
              <a:t>쌓여 있는 </a:t>
            </a:r>
            <a:r>
              <a:rPr lang="ko-KR" altLang="en-US" dirty="0" err="1"/>
              <a:t>쌓기나무를</a:t>
            </a:r>
            <a:r>
              <a:rPr lang="ko-KR" altLang="en-US" dirty="0"/>
              <a:t> 센 뒤에 층수만큼 곱해 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가로</a:t>
            </a:r>
            <a:r>
              <a:rPr lang="en-US" altLang="ko-KR" dirty="0"/>
              <a:t>, </a:t>
            </a:r>
            <a:r>
              <a:rPr lang="ko-KR" altLang="en-US" dirty="0"/>
              <a:t>세로</a:t>
            </a:r>
            <a:r>
              <a:rPr lang="en-US" altLang="ko-KR" dirty="0"/>
              <a:t>, </a:t>
            </a:r>
            <a:r>
              <a:rPr lang="ko-KR" altLang="en-US" dirty="0"/>
              <a:t>높이에 있는 </a:t>
            </a:r>
            <a:r>
              <a:rPr lang="ko-KR" altLang="en-US" dirty="0" err="1"/>
              <a:t>쌓기나무의</a:t>
            </a:r>
            <a:r>
              <a:rPr lang="ko-KR" altLang="en-US" dirty="0"/>
              <a:t> </a:t>
            </a:r>
            <a:r>
              <a:rPr lang="ko-KR" altLang="en-US" dirty="0" smtClean="0"/>
              <a:t>수를 </a:t>
            </a:r>
            <a:r>
              <a:rPr lang="ko-KR" altLang="en-US" dirty="0"/>
              <a:t>곱합니다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970258" y="1437670"/>
            <a:ext cx="8038581" cy="396044"/>
            <a:chOff x="970258" y="3186258"/>
            <a:chExt cx="8038581" cy="396044"/>
          </a:xfrm>
        </p:grpSpPr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1120731" y="3186258"/>
              <a:ext cx="7888108" cy="3960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쌓기나무의</a:t>
              </a:r>
              <a:r>
                <a:rPr lang="ko-KR" altLang="en-US" dirty="0"/>
                <a:t> 수를 세는 여러 가지 방법을 말해 보세요</a:t>
              </a:r>
              <a:r>
                <a:rPr lang="en-US" altLang="ko-KR" dirty="0"/>
                <a:t>. </a:t>
              </a:r>
              <a:r>
                <a:rPr lang="ko-KR" altLang="en-US" dirty="0"/>
                <a:t>간편한 방법은 무엇인가요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70258" y="332537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399" y="439738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내용 개체 틀 5"/>
              <p:cNvSpPr txBox="1">
                <a:spLocks/>
              </p:cNvSpPr>
              <p:nvPr/>
            </p:nvSpPr>
            <p:spPr>
              <a:xfrm>
                <a:off x="1366301" y="476672"/>
                <a:ext cx="4766869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부피가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dirty="0">
                            <a:solidFill>
                              <a:srgbClr val="695A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ko-KR" sz="22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sz="2200" b="1" dirty="0">
                    <a:solidFill>
                      <a:srgbClr val="695A35"/>
                    </a:solidFill>
                  </a:rPr>
                  <a:t>인 </a:t>
                </a:r>
                <a:r>
                  <a:rPr lang="ko-KR" altLang="en-US" sz="2200" b="1" dirty="0" err="1">
                    <a:solidFill>
                      <a:srgbClr val="695A35"/>
                    </a:solidFill>
                  </a:rPr>
                  <a:t>쌓기나무를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 사용하여</a:t>
                </a:r>
                <a:endParaRPr lang="en-US" altLang="ko-KR" sz="2200" b="1" dirty="0">
                  <a:solidFill>
                    <a:srgbClr val="695A35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  직육면체의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 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부피 구하기</a:t>
                </a:r>
              </a:p>
            </p:txBody>
          </p:sp>
        </mc:Choice>
        <mc:Fallback xmlns="">
          <p:sp>
            <p:nvSpPr>
              <p:cNvPr id="31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01" y="476672"/>
                <a:ext cx="4766869" cy="568659"/>
              </a:xfrm>
              <a:prstGeom prst="rect">
                <a:avLst/>
              </a:prstGeom>
              <a:blipFill rotWithShape="1">
                <a:blip r:embed="rId14"/>
                <a:stretch>
                  <a:fillRect t="-17204" b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 bwMode="auto">
          <a:xfrm>
            <a:off x="901386" y="4063481"/>
            <a:ext cx="8096302" cy="7658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957140" y="4085783"/>
            <a:ext cx="7272224" cy="72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가로가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배가 되면 부피도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배가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가로와 세로가 각각 </a:t>
            </a:r>
            <a:r>
              <a:rPr lang="en-US" altLang="ko-KR" dirty="0"/>
              <a:t>2</a:t>
            </a:r>
            <a:r>
              <a:rPr lang="ko-KR" altLang="en-US" dirty="0"/>
              <a:t>배가 되면 </a:t>
            </a:r>
            <a:r>
              <a:rPr lang="ko-KR" altLang="en-US" dirty="0" smtClean="0"/>
              <a:t>부피는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배가 </a:t>
            </a:r>
            <a:r>
              <a:rPr lang="ko-KR" altLang="en-US" dirty="0"/>
              <a:t>됩니다</a:t>
            </a:r>
            <a:r>
              <a:rPr lang="en-US" altLang="ko-KR" dirty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70258" y="1449388"/>
            <a:ext cx="7971675" cy="396044"/>
            <a:chOff x="970258" y="1449388"/>
            <a:chExt cx="7971675" cy="396044"/>
          </a:xfrm>
        </p:grpSpPr>
        <p:sp>
          <p:nvSpPr>
            <p:cNvPr id="14" name="내용 개체 틀 3"/>
            <p:cNvSpPr txBox="1">
              <a:spLocks/>
            </p:cNvSpPr>
            <p:nvPr/>
          </p:nvSpPr>
          <p:spPr>
            <a:xfrm>
              <a:off x="1100334" y="1449388"/>
              <a:ext cx="7841599" cy="3960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직육면체의 가로</a:t>
              </a:r>
              <a:r>
                <a:rPr lang="en-US" altLang="ko-KR" dirty="0"/>
                <a:t>, </a:t>
              </a:r>
              <a:r>
                <a:rPr lang="ko-KR" altLang="en-US" dirty="0"/>
                <a:t>세로</a:t>
              </a:r>
              <a:r>
                <a:rPr lang="en-US" altLang="ko-KR" dirty="0"/>
                <a:t>, </a:t>
              </a:r>
              <a:r>
                <a:rPr lang="ko-KR" altLang="en-US" dirty="0"/>
                <a:t>높이가 변하면 부피가 어떻게 변하는지 이야기해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70258" y="1577351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6" t="73815" r="33153" b="13775"/>
          <a:stretch/>
        </p:blipFill>
        <p:spPr>
          <a:xfrm>
            <a:off x="3560604" y="2147296"/>
            <a:ext cx="2771840" cy="160107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74836" r="63677" b="18359"/>
          <a:stretch/>
        </p:blipFill>
        <p:spPr>
          <a:xfrm>
            <a:off x="1519435" y="2135867"/>
            <a:ext cx="2076357" cy="87794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0" t="74250" r="8215" b="17572"/>
          <a:stretch/>
        </p:blipFill>
        <p:spPr>
          <a:xfrm>
            <a:off x="5997116" y="2038855"/>
            <a:ext cx="2242987" cy="105508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014" y="41886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내용 개체 틀 5"/>
              <p:cNvSpPr txBox="1">
                <a:spLocks/>
              </p:cNvSpPr>
              <p:nvPr/>
            </p:nvSpPr>
            <p:spPr>
              <a:xfrm>
                <a:off x="1366301" y="476672"/>
                <a:ext cx="4766869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부피가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dirty="0">
                            <a:solidFill>
                              <a:srgbClr val="695A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altLang="ko-KR" sz="2200" b="1" i="1" dirty="0">
                            <a:solidFill>
                              <a:srgbClr val="695A35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sz="2200" b="1" dirty="0">
                    <a:solidFill>
                      <a:srgbClr val="695A35"/>
                    </a:solidFill>
                  </a:rPr>
                  <a:t>인 </a:t>
                </a:r>
                <a:r>
                  <a:rPr lang="ko-KR" altLang="en-US" sz="2200" b="1" dirty="0" err="1">
                    <a:solidFill>
                      <a:srgbClr val="695A35"/>
                    </a:solidFill>
                  </a:rPr>
                  <a:t>쌓기나무를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 사용하여</a:t>
                </a:r>
                <a:endParaRPr lang="en-US" altLang="ko-KR" sz="2200" b="1" dirty="0">
                  <a:solidFill>
                    <a:srgbClr val="695A35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  직육면체의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 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부피 구하기</a:t>
                </a:r>
              </a:p>
            </p:txBody>
          </p:sp>
        </mc:Choice>
        <mc:Fallback xmlns="">
          <p:sp>
            <p:nvSpPr>
              <p:cNvPr id="33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01" y="476672"/>
                <a:ext cx="4766869" cy="568659"/>
              </a:xfrm>
              <a:prstGeom prst="rect">
                <a:avLst/>
              </a:prstGeom>
              <a:blipFill rotWithShape="1">
                <a:blip r:embed="rId14"/>
                <a:stretch>
                  <a:fillRect t="-17204" b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1388604" y="476672"/>
            <a:ext cx="4608512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직육면체의 </a:t>
            </a:r>
            <a:r>
              <a:rPr lang="ko-KR" altLang="en-US" sz="2200" b="1" dirty="0" smtClean="0">
                <a:solidFill>
                  <a:srgbClr val="695A35"/>
                </a:solidFill>
              </a:rPr>
              <a:t>부피를 </a:t>
            </a:r>
            <a:r>
              <a:rPr lang="ko-KR" altLang="en-US" sz="2200" b="1" dirty="0">
                <a:solidFill>
                  <a:srgbClr val="695A35"/>
                </a:solidFill>
              </a:rPr>
              <a:t>구하는 </a:t>
            </a:r>
            <a:endParaRPr lang="en-US" altLang="ko-KR" sz="2200" b="1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 smtClean="0">
                <a:solidFill>
                  <a:srgbClr val="695A35"/>
                </a:solidFill>
              </a:rPr>
              <a:t>방법 </a:t>
            </a:r>
            <a:r>
              <a:rPr lang="ko-KR" altLang="en-US" sz="2200" b="1" dirty="0">
                <a:solidFill>
                  <a:srgbClr val="695A35"/>
                </a:solidFill>
              </a:rPr>
              <a:t>알아보기</a:t>
            </a:r>
          </a:p>
        </p:txBody>
      </p:sp>
      <p:pic>
        <p:nvPicPr>
          <p:cNvPr id="22" name="그림 2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80" y="8620"/>
            <a:ext cx="4061460" cy="92080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9793" r="13086" b="77117"/>
          <a:stretch/>
        </p:blipFill>
        <p:spPr>
          <a:xfrm>
            <a:off x="1174000" y="1844808"/>
            <a:ext cx="7691220" cy="196162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371331"/>
            <a:ext cx="6049538" cy="401715"/>
            <a:chOff x="909401" y="1371331"/>
            <a:chExt cx="6049538" cy="401715"/>
          </a:xfrm>
        </p:grpSpPr>
        <p:sp>
          <p:nvSpPr>
            <p:cNvPr id="8" name="내용 개체 틀 3"/>
            <p:cNvSpPr txBox="1">
              <a:spLocks/>
            </p:cNvSpPr>
            <p:nvPr/>
          </p:nvSpPr>
          <p:spPr>
            <a:xfrm>
              <a:off x="1147669" y="1371331"/>
              <a:ext cx="5811270" cy="401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직육면체의 </a:t>
              </a:r>
              <a:r>
                <a:rPr lang="ko-KR" altLang="en-US" dirty="0" smtClean="0"/>
                <a:t>부피를 </a:t>
              </a:r>
              <a:r>
                <a:rPr lang="ko-KR" altLang="en-US" dirty="0"/>
                <a:t>구하는 방법을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909401" y="1453882"/>
              <a:ext cx="217025" cy="217025"/>
              <a:chOff x="4520952" y="3717032"/>
              <a:chExt cx="217025" cy="217025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모서리가 둥근 직사각형 11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78612" y="1956317"/>
            <a:ext cx="5132256" cy="739127"/>
            <a:chOff x="978612" y="1956317"/>
            <a:chExt cx="5132256" cy="73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내용 개체 틀 3"/>
                <p:cNvSpPr txBox="1">
                  <a:spLocks/>
                </p:cNvSpPr>
                <p:nvPr/>
              </p:nvSpPr>
              <p:spPr>
                <a:xfrm>
                  <a:off x="1136517" y="1956317"/>
                  <a:ext cx="4974351" cy="73912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 smtClean="0"/>
                    <a:t>부피가 </a:t>
                  </a:r>
                  <a:r>
                    <a:rPr lang="en-US" altLang="ko-KR" spc="-150" dirty="0" smtClean="0"/>
                    <a:t>1</a:t>
                  </a:r>
                  <a:r>
                    <a:rPr lang="en-US" altLang="ko-KR" spc="-150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인 </a:t>
                  </a:r>
                  <a:r>
                    <a:rPr lang="ko-KR" altLang="en-US" dirty="0" err="1"/>
                    <a:t>쌓기나무를</a:t>
                  </a:r>
                  <a:r>
                    <a:rPr lang="ko-KR" altLang="en-US" dirty="0"/>
                    <a:t> 사용하여 직육면체의 </a:t>
                  </a:r>
                  <a:endParaRPr lang="en-US" altLang="ko-KR" dirty="0" smtClean="0"/>
                </a:p>
                <a:p>
                  <a:r>
                    <a:rPr lang="ko-KR" altLang="en-US" dirty="0" smtClean="0"/>
                    <a:t>부피를</a:t>
                  </a:r>
                  <a:r>
                    <a:rPr lang="ko-KR" altLang="en-US" dirty="0"/>
                    <a:t> </a:t>
                  </a:r>
                  <a:r>
                    <a:rPr lang="ko-KR" altLang="en-US" dirty="0" smtClean="0"/>
                    <a:t>구해 보세요</a:t>
                  </a:r>
                  <a:r>
                    <a:rPr lang="en-US" altLang="ko-KR" dirty="0" smtClean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517" y="1956317"/>
                  <a:ext cx="4974351" cy="7391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80" t="-3306" b="-82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모서리가 둥근 직사각형 15"/>
            <p:cNvSpPr/>
            <p:nvPr/>
          </p:nvSpPr>
          <p:spPr>
            <a:xfrm>
              <a:off x="978612" y="207813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70929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7489015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87465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24509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63073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670733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900140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3" action="ppaction://hlinksldjump"/>
          </p:cNvPr>
          <p:cNvSpPr/>
          <p:nvPr/>
        </p:nvSpPr>
        <p:spPr>
          <a:xfrm>
            <a:off x="938001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22759" r="13086" b="64151"/>
          <a:stretch/>
        </p:blipFill>
        <p:spPr>
          <a:xfrm>
            <a:off x="1174000" y="3888852"/>
            <a:ext cx="7691220" cy="19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441</Words>
  <Application>Microsoft Office PowerPoint</Application>
  <PresentationFormat>A4 용지(210x297mm)</PresentationFormat>
  <Paragraphs>141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나눔고딕</vt:lpstr>
      <vt:lpstr>나눔고딕 ExtraBold</vt:lpstr>
      <vt:lpstr>맑은 고딕</vt:lpstr>
      <vt:lpstr>Arial</vt:lpstr>
      <vt:lpstr>Cambria Math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301</cp:revision>
  <cp:lastPrinted>2017-09-25T02:44:09Z</cp:lastPrinted>
  <dcterms:created xsi:type="dcterms:W3CDTF">2017-09-24T23:31:15Z</dcterms:created>
  <dcterms:modified xsi:type="dcterms:W3CDTF">2019-11-14T00:37:15Z</dcterms:modified>
</cp:coreProperties>
</file>