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3"/>
  </p:notesMasterIdLst>
  <p:sldIdLst>
    <p:sldId id="258" r:id="rId3"/>
    <p:sldId id="260" r:id="rId4"/>
    <p:sldId id="261" r:id="rId5"/>
    <p:sldId id="270" r:id="rId6"/>
    <p:sldId id="267" r:id="rId7"/>
    <p:sldId id="269" r:id="rId8"/>
    <p:sldId id="264" r:id="rId9"/>
    <p:sldId id="272" r:id="rId10"/>
    <p:sldId id="271" r:id="rId11"/>
    <p:sldId id="263" r:id="rId1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A35"/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7" autoAdjust="0"/>
    <p:restoredTop sz="94699" autoAdjust="0"/>
  </p:normalViewPr>
  <p:slideViewPr>
    <p:cSldViewPr snapToGrid="0" showGuides="1">
      <p:cViewPr varScale="1">
        <p:scale>
          <a:sx n="44" d="100"/>
          <a:sy n="44" d="100"/>
        </p:scale>
        <p:origin x="108" y="1056"/>
      </p:cViewPr>
      <p:guideLst>
        <p:guide orient="horz" pos="537"/>
        <p:guide orient="horz" pos="3861"/>
        <p:guide orient="horz" pos="913"/>
        <p:guide pos="240"/>
        <p:guide pos="6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4061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직육면체의 부피를 비교해 볼까요</a:t>
            </a:r>
            <a:endParaRPr lang="ko-KR" altLang="en-US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모서리가 둥근 직사각형 20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직육면체의 부피를 비교해 볼까요</a:t>
            </a:r>
            <a:endParaRPr lang="ko-KR" altLang="en-US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9.jpe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20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21.jpeg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20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2" y="2792831"/>
            <a:ext cx="404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직육면체의 부피를 </a:t>
            </a:r>
            <a:r>
              <a:rPr lang="ko-KR" altLang="en-US" sz="3600" b="1" smtClean="0">
                <a:latin typeface="나눔고딕 ExtraBold" pitchFamily="50" charset="-127"/>
                <a:ea typeface="나눔고딕 ExtraBold" pitchFamily="50" charset="-127"/>
              </a:rPr>
              <a:t>비교해 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부피와 겉넓이</a:t>
            </a:r>
            <a:endParaRPr lang="en-US" altLang="ko-KR" sz="22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118~119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78~79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9"/>
          <a:stretch/>
        </p:blipFill>
        <p:spPr>
          <a:xfrm>
            <a:off x="7329264" y="8620"/>
            <a:ext cx="2668247" cy="925884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48492" y="467380"/>
            <a:ext cx="79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0532" y="2669721"/>
            <a:ext cx="2826316" cy="1323439"/>
            <a:chOff x="740532" y="2669721"/>
            <a:chExt cx="2826316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740532" y="2669721"/>
              <a:ext cx="21602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3~4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92831"/>
            <a:ext cx="529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직육면체의 부피를 구하는 방법을 알아볼까요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8610" y="492931"/>
            <a:ext cx="2984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직육면체의 부피를 비교해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301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4052" y="2538770"/>
            <a:ext cx="5780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직육면체의 부피를 예측하고 부피를 비교하는 방법을 알아보아요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500" y="467380"/>
            <a:ext cx="79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2612" y="476672"/>
            <a:ext cx="2984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직육면체의 부피를 비교해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29264" y="9997"/>
            <a:ext cx="2661719" cy="923408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hlinkClick r:id="rId5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t="13726" r="20240" b="75695"/>
          <a:stretch/>
        </p:blipFill>
        <p:spPr>
          <a:xfrm>
            <a:off x="2270637" y="4696715"/>
            <a:ext cx="5349858" cy="1156907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solidFill>
                  <a:srgbClr val="695A35"/>
                </a:solidFill>
              </a:rPr>
              <a:t>과자 상자의 </a:t>
            </a:r>
            <a:r>
              <a:rPr lang="ko-KR" altLang="en-US" sz="2200" b="1" dirty="0" smtClean="0">
                <a:solidFill>
                  <a:srgbClr val="695A35"/>
                </a:solidFill>
              </a:rPr>
              <a:t>부피 </a:t>
            </a:r>
            <a:r>
              <a:rPr lang="ko-KR" altLang="en-US" sz="2200" b="1" dirty="0">
                <a:solidFill>
                  <a:srgbClr val="695A35"/>
                </a:solidFill>
              </a:rPr>
              <a:t>비교하기</a:t>
            </a:r>
          </a:p>
        </p:txBody>
      </p:sp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9401" y="1412775"/>
            <a:ext cx="7816585" cy="432049"/>
            <a:chOff x="909401" y="1412775"/>
            <a:chExt cx="7816585" cy="432049"/>
          </a:xfrm>
        </p:grpSpPr>
        <p:sp>
          <p:nvSpPr>
            <p:cNvPr id="33" name="내용 개체 틀 3"/>
            <p:cNvSpPr txBox="1">
              <a:spLocks/>
            </p:cNvSpPr>
            <p:nvPr/>
          </p:nvSpPr>
          <p:spPr>
            <a:xfrm>
              <a:off x="1165146" y="1412775"/>
              <a:ext cx="7560840" cy="43204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800" dirty="0"/>
                <a:t>과자 상자의 부피를 비교해 </a:t>
              </a:r>
              <a:r>
                <a:rPr lang="ko-KR" altLang="en-US" sz="1800" dirty="0" smtClean="0"/>
                <a:t>봅시다</a:t>
              </a:r>
              <a:r>
                <a:rPr lang="en-US" altLang="ko-KR" sz="1800" dirty="0" smtClean="0"/>
                <a:t>.</a:t>
              </a:r>
              <a:endParaRPr lang="ko-KR" altLang="en-US" sz="1800" dirty="0"/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모서리가 둥근 직사각형 46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t="2716" r="20240" b="86705"/>
          <a:stretch/>
        </p:blipFill>
        <p:spPr>
          <a:xfrm>
            <a:off x="2270637" y="1844824"/>
            <a:ext cx="5349858" cy="115690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6479" r="83151" b="85305"/>
          <a:stretch/>
        </p:blipFill>
        <p:spPr>
          <a:xfrm>
            <a:off x="2270637" y="1719441"/>
            <a:ext cx="1478403" cy="9875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0" t="5167" r="796" b="86390"/>
          <a:stretch/>
        </p:blipFill>
        <p:spPr>
          <a:xfrm>
            <a:off x="6503420" y="1692996"/>
            <a:ext cx="1760469" cy="99420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18254" r="82658" b="76711"/>
          <a:stretch/>
        </p:blipFill>
        <p:spPr>
          <a:xfrm>
            <a:off x="3348740" y="4851020"/>
            <a:ext cx="998593" cy="59300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8" t="18568" r="1318" b="73776"/>
          <a:stretch/>
        </p:blipFill>
        <p:spPr>
          <a:xfrm>
            <a:off x="4533526" y="4696715"/>
            <a:ext cx="1752974" cy="901614"/>
          </a:xfrm>
          <a:prstGeom prst="rect">
            <a:avLst/>
          </a:prstGeom>
        </p:spPr>
      </p:pic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0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1810" y="3018140"/>
            <a:ext cx="5280373" cy="16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98" y="3491605"/>
            <a:ext cx="6016122" cy="1994736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14401" y="1382482"/>
            <a:ext cx="8085459" cy="783259"/>
            <a:chOff x="914401" y="1382482"/>
            <a:chExt cx="8085459" cy="783259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914401" y="1742248"/>
              <a:ext cx="8085459" cy="4234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382482"/>
              <a:ext cx="6478758" cy="417992"/>
              <a:chOff x="970258" y="1382482"/>
              <a:chExt cx="6478758" cy="417992"/>
            </a:xfrm>
          </p:grpSpPr>
          <p:sp>
            <p:nvSpPr>
              <p:cNvPr id="49" name="내용 개체 틀 3"/>
              <p:cNvSpPr txBox="1">
                <a:spLocks/>
              </p:cNvSpPr>
              <p:nvPr/>
            </p:nvSpPr>
            <p:spPr>
              <a:xfrm>
                <a:off x="1147877" y="1382482"/>
                <a:ext cx="6301139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어느 상자의 </a:t>
                </a:r>
                <a:r>
                  <a:rPr lang="ko-KR" altLang="en-US" dirty="0"/>
                  <a:t>부피가 </a:t>
                </a:r>
                <a:r>
                  <a:rPr lang="ko-KR" altLang="en-US" dirty="0" smtClean="0"/>
                  <a:t>가장 </a:t>
                </a:r>
                <a:r>
                  <a:rPr lang="ko-KR" altLang="en-US" dirty="0"/>
                  <a:t>클까요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50" name="모서리가 둥근 직사각형 49"/>
              <p:cNvSpPr/>
              <p:nvPr/>
            </p:nvSpPr>
            <p:spPr>
              <a:xfrm>
                <a:off x="970258" y="149911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14401" y="2241127"/>
            <a:ext cx="8085459" cy="794410"/>
            <a:chOff x="914401" y="2241127"/>
            <a:chExt cx="8085459" cy="794410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914401" y="2612044"/>
              <a:ext cx="8085459" cy="4234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1147877" y="2241127"/>
              <a:ext cx="6301139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세 상자의 부피를 </a:t>
              </a:r>
              <a:r>
                <a:rPr lang="ko-KR" altLang="en-US" dirty="0"/>
                <a:t>어떻게 비교했는지 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70258" y="235776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solidFill>
                  <a:srgbClr val="695A35"/>
                </a:solidFill>
              </a:rPr>
              <a:t>과자 상자의 부피 비교하기</a:t>
            </a:r>
          </a:p>
        </p:txBody>
      </p:sp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 bwMode="auto">
          <a:xfrm>
            <a:off x="914400" y="5488968"/>
            <a:ext cx="8085459" cy="4064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914401" y="1783879"/>
            <a:ext cx="727222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ko-KR" altLang="en-US" dirty="0" smtClean="0"/>
              <a:t>의 부피가 가장 클 것 같습니다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914400" y="5524664"/>
            <a:ext cx="727222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상자 </a:t>
            </a:r>
            <a:r>
              <a:rPr lang="ko-KR" altLang="en-US" dirty="0"/>
              <a:t>속을 모양과 크기가 같은 물건으로 채워 비교해 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970258" y="3135896"/>
            <a:ext cx="6478758" cy="417992"/>
            <a:chOff x="970258" y="3135896"/>
            <a:chExt cx="6478758" cy="417992"/>
          </a:xfrm>
        </p:grpSpPr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147877" y="3135896"/>
              <a:ext cx="6301139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다음 두 상자의 부피는 어떻게 비교하면 좋을까요</a:t>
              </a:r>
              <a:r>
                <a:rPr lang="en-US" altLang="ko-KR" dirty="0" smtClean="0"/>
                <a:t>?</a:t>
              </a:r>
              <a:endParaRPr lang="ko-KR" altLang="en-US" dirty="0"/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970258" y="326368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9" name="내용 개체 틀 2"/>
          <p:cNvSpPr txBox="1">
            <a:spLocks/>
          </p:cNvSpPr>
          <p:nvPr/>
        </p:nvSpPr>
        <p:spPr>
          <a:xfrm>
            <a:off x="914401" y="2653675"/>
            <a:ext cx="727222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직접 </a:t>
            </a:r>
            <a:r>
              <a:rPr lang="ko-KR" altLang="en-US" dirty="0"/>
              <a:t>면끼리 대어 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593" y="17482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593" y="26246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593" y="55023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1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7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/>
      <p:bldP spid="4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2838" y="3777414"/>
            <a:ext cx="8076197" cy="880260"/>
            <a:chOff x="922838" y="3777414"/>
            <a:chExt cx="8076197" cy="880260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922838" y="4189674"/>
              <a:ext cx="807619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70258" y="3777414"/>
              <a:ext cx="7922455" cy="423411"/>
              <a:chOff x="970258" y="3777414"/>
              <a:chExt cx="7922455" cy="423411"/>
            </a:xfrm>
          </p:grpSpPr>
          <p:sp>
            <p:nvSpPr>
              <p:cNvPr id="32" name="내용 개체 틀 3"/>
              <p:cNvSpPr txBox="1">
                <a:spLocks/>
              </p:cNvSpPr>
              <p:nvPr/>
            </p:nvSpPr>
            <p:spPr>
              <a:xfrm>
                <a:off x="1134707" y="3777414"/>
                <a:ext cx="7758006" cy="423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세 상자 중 부피를 비교할 수 있는 상자는 어느 상자와 어느 상자인가요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970258" y="389675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37007" y="4734683"/>
            <a:ext cx="8076197" cy="1174627"/>
            <a:chOff x="937007" y="4734683"/>
            <a:chExt cx="8076197" cy="1174627"/>
          </a:xfrm>
        </p:grpSpPr>
        <p:sp>
          <p:nvSpPr>
            <p:cNvPr id="14" name="모서리가 둥근 직사각형 13"/>
            <p:cNvSpPr/>
            <p:nvPr/>
          </p:nvSpPr>
          <p:spPr bwMode="auto">
            <a:xfrm>
              <a:off x="937007" y="5126968"/>
              <a:ext cx="8076197" cy="78234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70258" y="4734683"/>
              <a:ext cx="7922455" cy="414308"/>
              <a:chOff x="970258" y="4734683"/>
              <a:chExt cx="7922455" cy="414308"/>
            </a:xfrm>
          </p:grpSpPr>
          <p:sp>
            <p:nvSpPr>
              <p:cNvPr id="34" name="내용 개체 틀 3"/>
              <p:cNvSpPr txBox="1">
                <a:spLocks/>
              </p:cNvSpPr>
              <p:nvPr/>
            </p:nvSpPr>
            <p:spPr>
              <a:xfrm>
                <a:off x="1134707" y="4734683"/>
                <a:ext cx="7758006" cy="414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 이유는 무엇인가요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970258" y="484916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54246" r="78150" b="38443"/>
          <a:stretch/>
        </p:blipFill>
        <p:spPr>
          <a:xfrm>
            <a:off x="1973611" y="2932681"/>
            <a:ext cx="655289" cy="79937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2" t="54351" r="38056" b="38338"/>
          <a:stretch/>
        </p:blipFill>
        <p:spPr>
          <a:xfrm>
            <a:off x="5210331" y="2932681"/>
            <a:ext cx="742634" cy="79937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2" t="54329" r="13997" b="38360"/>
          <a:stretch/>
        </p:blipFill>
        <p:spPr>
          <a:xfrm>
            <a:off x="7200584" y="2932681"/>
            <a:ext cx="756346" cy="799375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임의 단위를 </a:t>
            </a:r>
            <a:r>
              <a:rPr lang="ko-KR" altLang="en-US" sz="2200" b="1" dirty="0">
                <a:solidFill>
                  <a:srgbClr val="695A35"/>
                </a:solidFill>
              </a:rPr>
              <a:t>이용하여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상자의 부피 비교하기</a:t>
            </a:r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sp>
        <p:nvSpPr>
          <p:cNvPr id="31" name="내용 개체 틀 2"/>
          <p:cNvSpPr txBox="1">
            <a:spLocks/>
          </p:cNvSpPr>
          <p:nvPr/>
        </p:nvSpPr>
        <p:spPr>
          <a:xfrm>
            <a:off x="957140" y="4264758"/>
            <a:ext cx="727222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  <a:r>
              <a:rPr lang="ko-KR" altLang="en-US" dirty="0" smtClean="0"/>
              <a:t>와 </a:t>
            </a:r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ko-KR" altLang="en-US" dirty="0" smtClean="0"/>
              <a:t> 상자입니다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957139" y="5160142"/>
            <a:ext cx="8183783" cy="85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  <a:r>
              <a:rPr lang="ko-KR" altLang="en-US" dirty="0" smtClean="0"/>
              <a:t>와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  <a:r>
              <a:rPr lang="ko-KR" altLang="en-US" dirty="0"/>
              <a:t>는 </a:t>
            </a:r>
            <a:r>
              <a:rPr lang="ko-KR" altLang="en-US" dirty="0" smtClean="0"/>
              <a:t>모양과 크기가 같은 벽돌이 들어 있지만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</a:t>
            </a:r>
            <a:r>
              <a:rPr lang="ko-KR" altLang="en-US" dirty="0"/>
              <a:t>는 모양과 크기가 </a:t>
            </a:r>
            <a:r>
              <a:rPr lang="ko-KR" altLang="en-US" dirty="0" smtClean="0"/>
              <a:t>다른</a:t>
            </a:r>
            <a:r>
              <a:rPr lang="en-US" altLang="ko-KR" dirty="0"/>
              <a:t> </a:t>
            </a:r>
            <a:r>
              <a:rPr lang="ko-KR" altLang="en-US" dirty="0" smtClean="0"/>
              <a:t>타일</a:t>
            </a:r>
            <a:endParaRPr lang="en-US" altLang="ko-KR" dirty="0" smtClean="0"/>
          </a:p>
          <a:p>
            <a:pPr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이 들어 있기 때문입니다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909401" y="1379322"/>
            <a:ext cx="7816585" cy="432049"/>
            <a:chOff x="909401" y="1379322"/>
            <a:chExt cx="7816585" cy="432049"/>
          </a:xfrm>
        </p:grpSpPr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1165146" y="1379322"/>
              <a:ext cx="7560840" cy="43204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800" dirty="0"/>
                <a:t>상자에 </a:t>
              </a:r>
              <a:r>
                <a:rPr lang="ko-KR" altLang="en-US" sz="1800" dirty="0" smtClean="0"/>
                <a:t>들어 있는 </a:t>
              </a:r>
              <a:r>
                <a:rPr lang="ko-KR" altLang="en-US" sz="1800" dirty="0"/>
                <a:t>벽돌과 타일의 수를 세어 상자의 부피를 비교해 봅시다</a:t>
              </a:r>
              <a:r>
                <a:rPr lang="en-US" altLang="ko-KR" sz="1800" dirty="0"/>
                <a:t>.</a:t>
              </a:r>
              <a:endParaRPr lang="ko-KR" altLang="en-US" sz="1800" dirty="0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909401" y="1453882"/>
              <a:ext cx="217025" cy="217025"/>
              <a:chOff x="4520952" y="3717032"/>
              <a:chExt cx="217025" cy="21702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모서리가 둥근 직사각형 17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42748" r="13208" b="46500"/>
          <a:stretch/>
        </p:blipFill>
        <p:spPr>
          <a:xfrm>
            <a:off x="1756441" y="1788511"/>
            <a:ext cx="6378249" cy="117569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54351" r="63816" b="38338"/>
          <a:stretch/>
        </p:blipFill>
        <p:spPr>
          <a:xfrm>
            <a:off x="2522532" y="2921251"/>
            <a:ext cx="1234159" cy="79937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6" t="54351" r="47906" b="38338"/>
          <a:stretch/>
        </p:blipFill>
        <p:spPr>
          <a:xfrm>
            <a:off x="4079042" y="2932681"/>
            <a:ext cx="1234159" cy="79937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2" t="54329" r="23094" b="38360"/>
          <a:stretch/>
        </p:blipFill>
        <p:spPr>
          <a:xfrm>
            <a:off x="6147275" y="2932681"/>
            <a:ext cx="1247619" cy="79937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2678" y="42149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2678" y="5309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9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1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2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3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56" y="1768340"/>
            <a:ext cx="3345550" cy="167395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10907" y="3459902"/>
            <a:ext cx="8099277" cy="896229"/>
            <a:chOff x="910907" y="3459902"/>
            <a:chExt cx="8099277" cy="896229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910907" y="3888131"/>
              <a:ext cx="809927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3459902"/>
              <a:ext cx="7900152" cy="420555"/>
              <a:chOff x="970258" y="3459902"/>
              <a:chExt cx="7900152" cy="420555"/>
            </a:xfrm>
          </p:grpSpPr>
          <p:sp>
            <p:nvSpPr>
              <p:cNvPr id="22" name="내용 개체 틀 3"/>
              <p:cNvSpPr txBox="1">
                <a:spLocks/>
              </p:cNvSpPr>
              <p:nvPr/>
            </p:nvSpPr>
            <p:spPr>
              <a:xfrm>
                <a:off x="1113059" y="3459902"/>
                <a:ext cx="7757351" cy="420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쌓기나무를</a:t>
                </a:r>
                <a:r>
                  <a:rPr lang="ko-KR" altLang="en-US" dirty="0" smtClean="0"/>
                  <a:t> 사용하여 직육면체의 부피를 비교하는 방법을 </a:t>
                </a:r>
                <a:r>
                  <a:rPr lang="ko-KR" altLang="en-US" dirty="0"/>
                  <a:t>말</a:t>
                </a:r>
                <a:r>
                  <a:rPr lang="ko-KR" altLang="en-US" dirty="0" smtClean="0"/>
                  <a:t>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45" name="모서리가 둥근 직사각형 44"/>
              <p:cNvSpPr/>
              <p:nvPr/>
            </p:nvSpPr>
            <p:spPr>
              <a:xfrm>
                <a:off x="970258" y="358053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10906" y="4401765"/>
            <a:ext cx="8099277" cy="1486085"/>
            <a:chOff x="910906" y="4401765"/>
            <a:chExt cx="8099277" cy="1486085"/>
          </a:xfrm>
        </p:grpSpPr>
        <p:sp>
          <p:nvSpPr>
            <p:cNvPr id="23" name="모서리가 둥근 직사각형 22"/>
            <p:cNvSpPr/>
            <p:nvPr/>
          </p:nvSpPr>
          <p:spPr bwMode="auto">
            <a:xfrm>
              <a:off x="910906" y="4822320"/>
              <a:ext cx="8099277" cy="1065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4401765"/>
              <a:ext cx="7875493" cy="420555"/>
              <a:chOff x="970258" y="4401765"/>
              <a:chExt cx="7875493" cy="420555"/>
            </a:xfrm>
          </p:grpSpPr>
          <p:sp>
            <p:nvSpPr>
              <p:cNvPr id="41" name="내용 개체 틀 3"/>
              <p:cNvSpPr txBox="1">
                <a:spLocks/>
              </p:cNvSpPr>
              <p:nvPr/>
            </p:nvSpPr>
            <p:spPr>
              <a:xfrm>
                <a:off x="1088400" y="4401765"/>
                <a:ext cx="7757351" cy="420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쌓기나무를</a:t>
                </a:r>
                <a:r>
                  <a:rPr lang="ko-KR" altLang="en-US" dirty="0"/>
                  <a:t> 사</a:t>
                </a:r>
                <a:r>
                  <a:rPr lang="ko-KR" altLang="en-US" dirty="0" smtClean="0"/>
                  <a:t>용하여 부피를 비교했을 때 편리한 점과 불편한 점은 무엇인가요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970258" y="452067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09401" y="1379322"/>
            <a:ext cx="7816585" cy="432049"/>
            <a:chOff x="909401" y="1379322"/>
            <a:chExt cx="7816585" cy="432049"/>
          </a:xfrm>
        </p:grpSpPr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1165146" y="1379322"/>
              <a:ext cx="7560840" cy="43204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800" dirty="0" err="1" smtClean="0"/>
                <a:t>쌓기나무를</a:t>
              </a:r>
              <a:r>
                <a:rPr lang="ko-KR" altLang="en-US" sz="1800" dirty="0" smtClean="0"/>
                <a:t> 사용하여 두 직육면체의 </a:t>
              </a:r>
              <a:r>
                <a:rPr lang="ko-KR" altLang="en-US" sz="1800" dirty="0"/>
                <a:t>부피를 비교해 봅시다</a:t>
              </a:r>
              <a:r>
                <a:rPr lang="en-US" altLang="ko-KR" sz="1800" dirty="0"/>
                <a:t>.</a:t>
              </a:r>
              <a:endParaRPr lang="ko-KR" altLang="en-US" sz="1800" dirty="0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909401" y="1453882"/>
              <a:ext cx="217025" cy="217025"/>
              <a:chOff x="4520952" y="3717032"/>
              <a:chExt cx="217025" cy="21702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0" name="모서리가 둥근 직사각형 1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모서리가 둥근 직사각형 18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 err="1">
                <a:solidFill>
                  <a:srgbClr val="695A35"/>
                </a:solidFill>
              </a:rPr>
              <a:t>쌓기나무를</a:t>
            </a:r>
            <a:r>
              <a:rPr lang="ko-KR" altLang="en-US" sz="2200" b="1" dirty="0">
                <a:solidFill>
                  <a:srgbClr val="695A35"/>
                </a:solidFill>
              </a:rPr>
              <a:t> </a:t>
            </a:r>
            <a:r>
              <a:rPr lang="ko-KR" altLang="en-US" sz="2200" b="1" dirty="0" smtClean="0">
                <a:solidFill>
                  <a:srgbClr val="695A35"/>
                </a:solidFill>
              </a:rPr>
              <a:t>사용하여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직육면체의 부피 비교하기</a:t>
            </a:r>
          </a:p>
        </p:txBody>
      </p:sp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9997"/>
            <a:ext cx="2661720" cy="923408"/>
          </a:xfrm>
          <a:prstGeom prst="rect">
            <a:avLst/>
          </a:prstGeom>
        </p:spPr>
      </p:pic>
      <p:sp>
        <p:nvSpPr>
          <p:cNvPr id="43" name="내용 개체 틀 2"/>
          <p:cNvSpPr txBox="1">
            <a:spLocks/>
          </p:cNvSpPr>
          <p:nvPr/>
        </p:nvSpPr>
        <p:spPr>
          <a:xfrm>
            <a:off x="918251" y="3920049"/>
            <a:ext cx="8097647" cy="43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 smtClean="0"/>
              <a:t>쌓기나무로</a:t>
            </a:r>
            <a:r>
              <a:rPr lang="ko-KR" altLang="en-US" dirty="0" smtClean="0"/>
              <a:t> </a:t>
            </a:r>
            <a:r>
              <a:rPr lang="ko-KR" altLang="en-US" dirty="0"/>
              <a:t>같은 크기의 직육면체 모양으로 쌓은 뒤 </a:t>
            </a:r>
            <a:r>
              <a:rPr lang="ko-KR" altLang="en-US" dirty="0" err="1" smtClean="0"/>
              <a:t>쌓기나무의</a:t>
            </a:r>
            <a:r>
              <a:rPr lang="ko-KR" altLang="en-US" dirty="0" smtClean="0"/>
              <a:t> </a:t>
            </a:r>
            <a:r>
              <a:rPr lang="ko-KR" altLang="en-US" dirty="0"/>
              <a:t>수를 </a:t>
            </a:r>
            <a:r>
              <a:rPr lang="ko-KR" altLang="en-US" dirty="0" smtClean="0"/>
              <a:t>세어 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918251" y="4828189"/>
            <a:ext cx="7272224" cy="1059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/>
              <a:t>직접 대어 보지 </a:t>
            </a:r>
            <a:r>
              <a:rPr lang="ko-KR" altLang="en-US" dirty="0"/>
              <a:t>않아도 부피를 비교할 수 있습니다</a:t>
            </a:r>
            <a:r>
              <a:rPr lang="en-US" altLang="ko-KR" dirty="0" smtClean="0"/>
              <a:t>.</a:t>
            </a:r>
          </a:p>
          <a:p>
            <a:pPr marL="179388" indent="-179388"/>
            <a:r>
              <a:rPr lang="ko-KR" altLang="en-US" dirty="0" smtClean="0"/>
              <a:t>눈으로 </a:t>
            </a:r>
            <a:r>
              <a:rPr lang="ko-KR" altLang="en-US" dirty="0"/>
              <a:t>비교하기 어려운 직육면체의 부피를 비교할 수 있습니다</a:t>
            </a:r>
            <a:r>
              <a:rPr lang="en-US" altLang="ko-KR" dirty="0" smtClean="0"/>
              <a:t>.</a:t>
            </a:r>
          </a:p>
          <a:p>
            <a:pPr marL="179388" indent="-179388"/>
            <a:r>
              <a:rPr lang="ko-KR" altLang="en-US" dirty="0" err="1" smtClean="0"/>
              <a:t>쌓기나무의</a:t>
            </a:r>
            <a:r>
              <a:rPr lang="ko-KR" altLang="en-US" dirty="0" smtClean="0"/>
              <a:t> 크기가 다른 경우 부피를 비교하기 어렵습니다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7447" y="39200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7447" y="51492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1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4" name="그림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03289" y="1415935"/>
            <a:ext cx="8048716" cy="369332"/>
            <a:chOff x="903289" y="1415935"/>
            <a:chExt cx="8048716" cy="369332"/>
          </a:xfrm>
        </p:grpSpPr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903289" y="1415935"/>
              <a:ext cx="804871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</a:t>
              </a:r>
              <a:r>
                <a:rPr lang="en-US" altLang="ko-KR" dirty="0" smtClean="0"/>
                <a:t>.</a:t>
              </a:r>
              <a:r>
                <a:rPr lang="ko-KR" altLang="en-US" dirty="0"/>
                <a:t> 	세 직육면체의 부피를 비교하여 </a:t>
              </a:r>
              <a:r>
                <a:rPr lang="ko-KR" altLang="en-US" dirty="0" smtClean="0"/>
                <a:t>       안에 </a:t>
              </a:r>
              <a:r>
                <a:rPr lang="ko-KR" altLang="en-US" dirty="0"/>
                <a:t>알맞은 기호를 </a:t>
              </a:r>
              <a:r>
                <a:rPr lang="ko-KR" altLang="en-US" dirty="0" smtClean="0"/>
                <a:t>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5010255" y="1468876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689827" y="4326403"/>
            <a:ext cx="6916138" cy="978729"/>
            <a:chOff x="1689827" y="4326403"/>
            <a:chExt cx="6916138" cy="978729"/>
          </a:xfrm>
        </p:grpSpPr>
        <p:sp>
          <p:nvSpPr>
            <p:cNvPr id="27" name="내용 개체 틀 3"/>
            <p:cNvSpPr txBox="1">
              <a:spLocks/>
            </p:cNvSpPr>
            <p:nvPr/>
          </p:nvSpPr>
          <p:spPr>
            <a:xfrm>
              <a:off x="1689827" y="4326403"/>
              <a:ext cx="6916138" cy="9787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50000"/>
                </a:lnSpc>
              </a:pPr>
              <a:r>
                <a:rPr lang="ko-KR" altLang="en-US" dirty="0"/>
                <a:t>부피가 가장 큰 직육면체는  </a:t>
              </a:r>
              <a:r>
                <a:rPr lang="ko-KR" altLang="en-US" dirty="0" smtClean="0"/>
                <a:t>        이고</a:t>
              </a:r>
              <a:r>
                <a:rPr lang="en-US" altLang="ko-KR" dirty="0" smtClean="0"/>
                <a:t>, </a:t>
              </a:r>
              <a:r>
                <a:rPr lang="ko-KR" altLang="en-US" dirty="0"/>
                <a:t>부피가 가장 작은 직육면체는 </a:t>
              </a:r>
              <a:r>
                <a:rPr lang="ko-KR" altLang="en-US" dirty="0" smtClean="0"/>
                <a:t>     </a:t>
              </a:r>
              <a:endParaRPr lang="en-US" altLang="ko-KR" dirty="0" smtClean="0"/>
            </a:p>
            <a:p>
              <a:pPr fontAlgn="base">
                <a:lnSpc>
                  <a:spcPct val="150000"/>
                </a:lnSpc>
              </a:pPr>
              <a:r>
                <a:rPr lang="en-US" altLang="ko-KR" dirty="0"/>
                <a:t> </a:t>
              </a:r>
              <a:r>
                <a:rPr lang="en-US" altLang="ko-KR" dirty="0" smtClean="0"/>
                <a:t>       </a:t>
              </a:r>
              <a:r>
                <a:rPr lang="ko-KR" altLang="en-US" dirty="0" smtClean="0"/>
                <a:t>입니다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801341" y="4380167"/>
              <a:ext cx="3091722" cy="924965"/>
              <a:chOff x="1801341" y="4380167"/>
              <a:chExt cx="3091722" cy="924965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1801341" y="4855997"/>
                <a:ext cx="456462" cy="4491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4436601" y="4380167"/>
                <a:ext cx="456462" cy="44913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내용 개체 틀 2"/>
          <p:cNvSpPr txBox="1">
            <a:spLocks/>
          </p:cNvSpPr>
          <p:nvPr/>
        </p:nvSpPr>
        <p:spPr>
          <a:xfrm>
            <a:off x="4428850" y="4409802"/>
            <a:ext cx="479546" cy="374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㉡</a:t>
            </a:r>
            <a:endParaRPr lang="en-US" altLang="ko-KR" dirty="0"/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1815285" y="4872274"/>
            <a:ext cx="452195" cy="398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/>
              <a:t>㉢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33" y="2352905"/>
            <a:ext cx="7013403" cy="1560419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12897"/>
            <a:ext cx="2661720" cy="92340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9570" y="44384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951" y="49099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7171174" y="4696675"/>
            <a:ext cx="1600810" cy="468000"/>
            <a:chOff x="7171174" y="4696675"/>
            <a:chExt cx="1600810" cy="468000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7171174" y="4696675"/>
              <a:ext cx="698150" cy="468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내용 개체 틀 3"/>
            <p:cNvSpPr txBox="1">
              <a:spLocks/>
            </p:cNvSpPr>
            <p:nvPr/>
          </p:nvSpPr>
          <p:spPr>
            <a:xfrm>
              <a:off x="7920593" y="4731306"/>
              <a:ext cx="85139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ko-KR" altLang="en-US" dirty="0"/>
                <a:t>상자</a:t>
              </a: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4" name="그림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7" name="내용 개체 틀 3"/>
          <p:cNvSpPr txBox="1">
            <a:spLocks/>
          </p:cNvSpPr>
          <p:nvPr/>
        </p:nvSpPr>
        <p:spPr>
          <a:xfrm>
            <a:off x="903289" y="1415935"/>
            <a:ext cx="8048716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2.</a:t>
            </a:r>
            <a:r>
              <a:rPr lang="ko-KR" altLang="en-US" dirty="0" smtClean="0"/>
              <a:t> </a:t>
            </a:r>
            <a:r>
              <a:rPr lang="ko-KR" altLang="en-US" dirty="0"/>
              <a:t>	직육면체 모양의 상자 안에 </a:t>
            </a:r>
            <a:r>
              <a:rPr lang="ko-KR" altLang="en-US" dirty="0" err="1"/>
              <a:t>쌓기나무를</a:t>
            </a:r>
            <a:r>
              <a:rPr lang="ko-KR" altLang="en-US" dirty="0"/>
              <a:t> 빈틈없이 담으려고 합니다</a:t>
            </a:r>
            <a:r>
              <a:rPr lang="en-US" altLang="ko-KR" dirty="0"/>
              <a:t>. </a:t>
            </a:r>
            <a:r>
              <a:rPr lang="ko-KR" altLang="en-US" dirty="0" smtClean="0"/>
              <a:t>가장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           </a:t>
            </a:r>
            <a:r>
              <a:rPr lang="ko-KR" altLang="en-US" dirty="0" smtClean="0"/>
              <a:t> </a:t>
            </a:r>
            <a:r>
              <a:rPr lang="ko-KR" altLang="en-US" dirty="0"/>
              <a:t>많이 담을 수 있는 상자는 무엇인가요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7345711" y="4726327"/>
            <a:ext cx="349075" cy="438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ko-KR" altLang="en-US" dirty="0" smtClean="0"/>
              <a:t>㉮</a:t>
            </a:r>
            <a:endParaRPr lang="ko-KR" altLang="en-US" dirty="0"/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12897"/>
            <a:ext cx="2661720" cy="9234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35" y="2609384"/>
            <a:ext cx="6311049" cy="135758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8887" y="47471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1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6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10752"/>
          <a:stretch/>
        </p:blipFill>
        <p:spPr>
          <a:xfrm>
            <a:off x="2388327" y="2509022"/>
            <a:ext cx="5627436" cy="1996068"/>
          </a:xfrm>
          <a:prstGeom prst="rect">
            <a:avLst/>
          </a:prstGeom>
        </p:spPr>
      </p:pic>
      <p:sp>
        <p:nvSpPr>
          <p:cNvPr id="17" name="내용 개체 틀 3"/>
          <p:cNvSpPr txBox="1">
            <a:spLocks/>
          </p:cNvSpPr>
          <p:nvPr/>
        </p:nvSpPr>
        <p:spPr>
          <a:xfrm>
            <a:off x="903289" y="1415935"/>
            <a:ext cx="8010151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base"/>
            <a:r>
              <a:rPr lang="ko-KR" altLang="en-US" dirty="0" smtClean="0"/>
              <a:t>문제 </a:t>
            </a: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/>
              <a:t> </a:t>
            </a:r>
            <a:r>
              <a:rPr lang="ko-KR" altLang="en-US" dirty="0" smtClean="0"/>
              <a:t>크기가 </a:t>
            </a:r>
            <a:r>
              <a:rPr lang="ko-KR" altLang="en-US" dirty="0"/>
              <a:t>같은 </a:t>
            </a:r>
            <a:r>
              <a:rPr lang="ko-KR" altLang="en-US" dirty="0" err="1"/>
              <a:t>쌓기나무로</a:t>
            </a:r>
            <a:r>
              <a:rPr lang="ko-KR" altLang="en-US" dirty="0"/>
              <a:t> 다음과 같이 직육면체를 만들었습니다</a:t>
            </a:r>
            <a:r>
              <a:rPr lang="en-US" altLang="ko-KR" dirty="0"/>
              <a:t>. </a:t>
            </a:r>
            <a:r>
              <a:rPr lang="ko-KR" altLang="en-US" dirty="0"/>
              <a:t>두 </a:t>
            </a:r>
            <a:r>
              <a:rPr lang="ko-KR" altLang="en-US" dirty="0" err="1" smtClean="0"/>
              <a:t>직육</a:t>
            </a:r>
            <a:endParaRPr lang="en-US" altLang="ko-KR" dirty="0" smtClean="0"/>
          </a:p>
          <a:p>
            <a:pPr algn="dist" fontAlgn="base"/>
            <a:r>
              <a:rPr lang="en-US" altLang="ko-KR" dirty="0"/>
              <a:t> </a:t>
            </a:r>
            <a:r>
              <a:rPr lang="en-US" altLang="ko-KR" dirty="0" smtClean="0"/>
              <a:t>             </a:t>
            </a:r>
            <a:r>
              <a:rPr lang="ko-KR" altLang="en-US" dirty="0" err="1" smtClean="0"/>
              <a:t>면체의</a:t>
            </a:r>
            <a:r>
              <a:rPr lang="ko-KR" altLang="en-US" dirty="0" smtClean="0"/>
              <a:t> </a:t>
            </a:r>
            <a:r>
              <a:rPr lang="ko-KR" altLang="en-US" dirty="0" err="1"/>
              <a:t>쌓기나무</a:t>
            </a:r>
            <a:r>
              <a:rPr lang="ko-KR" altLang="en-US" dirty="0"/>
              <a:t> </a:t>
            </a:r>
            <a:r>
              <a:rPr lang="ko-KR" altLang="en-US" dirty="0" smtClean="0"/>
              <a:t>수를 </a:t>
            </a:r>
            <a:r>
              <a:rPr lang="ko-KR" altLang="en-US" dirty="0"/>
              <a:t>각각 구해 부피가 더 큰 </a:t>
            </a:r>
            <a:r>
              <a:rPr lang="ko-KR" altLang="en-US" dirty="0" smtClean="0"/>
              <a:t>직육면체를 찾아보세요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4236312" y="5321144"/>
            <a:ext cx="4256539" cy="468000"/>
            <a:chOff x="4236312" y="5321144"/>
            <a:chExt cx="4256539" cy="468000"/>
          </a:xfrm>
        </p:grpSpPr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4236312" y="5366926"/>
              <a:ext cx="425653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ko-KR" altLang="en-US" dirty="0"/>
                <a:t>부피가 더 큰 직육면체는  </a:t>
              </a:r>
              <a:r>
                <a:rPr lang="ko-KR" altLang="en-US" dirty="0" smtClean="0"/>
                <a:t>            입니다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6814342" y="5321144"/>
              <a:ext cx="69815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990918" y="4599360"/>
            <a:ext cx="1545055" cy="468000"/>
            <a:chOff x="2990918" y="4599360"/>
            <a:chExt cx="1545055" cy="468000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2990918" y="4599360"/>
              <a:ext cx="698150" cy="468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3684582" y="4633991"/>
              <a:ext cx="85139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ko-KR" altLang="en-US" dirty="0"/>
                <a:t>개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167167" y="4599360"/>
            <a:ext cx="1533904" cy="468000"/>
            <a:chOff x="6167167" y="4599360"/>
            <a:chExt cx="1533904" cy="468000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6167167" y="4599360"/>
              <a:ext cx="698150" cy="468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내용 개체 틀 3"/>
            <p:cNvSpPr txBox="1">
              <a:spLocks/>
            </p:cNvSpPr>
            <p:nvPr/>
          </p:nvSpPr>
          <p:spPr>
            <a:xfrm>
              <a:off x="6849680" y="4633991"/>
              <a:ext cx="85139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/>
              <a:r>
                <a:rPr lang="ko-KR" altLang="en-US" dirty="0"/>
                <a:t>개</a:t>
              </a: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3" name="그림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4" name="그림 2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7" name="내용 개체 틀 2"/>
          <p:cNvSpPr txBox="1">
            <a:spLocks/>
          </p:cNvSpPr>
          <p:nvPr/>
        </p:nvSpPr>
        <p:spPr>
          <a:xfrm>
            <a:off x="6971108" y="5350796"/>
            <a:ext cx="454273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ko-KR" altLang="en-US" dirty="0"/>
              <a:t>가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3048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57200" y="457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914400" y="914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3114231" y="4640887"/>
            <a:ext cx="454273" cy="423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en-US" altLang="ko-KR" dirty="0" smtClean="0"/>
              <a:t>48</a:t>
            </a:r>
            <a:endParaRPr lang="ko-KR" altLang="en-US" dirty="0"/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6312782" y="4640887"/>
            <a:ext cx="454273" cy="423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en-US" altLang="ko-KR" dirty="0" smtClean="0"/>
              <a:t>45</a:t>
            </a:r>
            <a:endParaRPr lang="ko-KR" altLang="en-US" dirty="0"/>
          </a:p>
        </p:txBody>
      </p:sp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/>
          <a:stretch/>
        </p:blipFill>
        <p:spPr>
          <a:xfrm>
            <a:off x="7333121" y="12897"/>
            <a:ext cx="2661720" cy="92340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2267" y="46260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5063" y="46498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125" y="53716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6" action="ppaction://hlinksldjump"/>
          </p:cNvPr>
          <p:cNvSpPr/>
          <p:nvPr/>
        </p:nvSpPr>
        <p:spPr>
          <a:xfrm>
            <a:off x="785967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825095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863183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900704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939268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74764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1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48" grpId="0"/>
      <p:bldP spid="51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</TotalTime>
  <Words>308</Words>
  <Application>Microsoft Office PowerPoint</Application>
  <PresentationFormat>A4 용지(210x297mm)</PresentationFormat>
  <Paragraphs>64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나눔고딕</vt:lpstr>
      <vt:lpstr>나눔고딕 ExtraBold</vt:lpstr>
      <vt:lpstr>맑은 고딕</vt:lpstr>
      <vt:lpstr>Arial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user</cp:lastModifiedBy>
  <cp:revision>179</cp:revision>
  <cp:lastPrinted>2017-09-25T02:44:09Z</cp:lastPrinted>
  <dcterms:created xsi:type="dcterms:W3CDTF">2017-09-24T23:31:15Z</dcterms:created>
  <dcterms:modified xsi:type="dcterms:W3CDTF">2019-11-11T08:07:52Z</dcterms:modified>
</cp:coreProperties>
</file>