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8" r:id="rId2"/>
    <p:sldId id="260" r:id="rId3"/>
    <p:sldId id="302" r:id="rId4"/>
    <p:sldId id="308" r:id="rId5"/>
    <p:sldId id="303" r:id="rId6"/>
    <p:sldId id="304" r:id="rId7"/>
    <p:sldId id="300" r:id="rId8"/>
    <p:sldId id="295" r:id="rId9"/>
    <p:sldId id="292" r:id="rId10"/>
    <p:sldId id="296" r:id="rId11"/>
    <p:sldId id="301" r:id="rId12"/>
    <p:sldId id="273" r:id="rId13"/>
    <p:sldId id="305" r:id="rId14"/>
    <p:sldId id="299" r:id="rId15"/>
    <p:sldId id="294" r:id="rId16"/>
    <p:sldId id="263" r:id="rId17"/>
  </p:sldIdLst>
  <p:sldSz cx="9906000" cy="6858000" type="A4"/>
  <p:notesSz cx="6858000" cy="9144000"/>
  <p:custShowLst>
    <p:custShow name="재구성한 쇼 1" id="0">
      <p:sldLst>
        <p:sld r:id="rId4"/>
      </p:sldLst>
    </p:custShow>
    <p:custShow name="재구성한 쇼 2" id="1">
      <p:sldLst>
        <p:sld r:id="rId8"/>
      </p:sldLst>
    </p:custShow>
    <p:custShow name="재구성한 쇼 3" id="2">
      <p:sldLst>
        <p:sld r:id="rId13"/>
      </p:sldLst>
    </p:custShow>
    <p:custShow name="재구성한 쇼 4" id="3">
      <p:sldLst>
        <p:sld r:id="rId15"/>
      </p:sldLst>
    </p:custShow>
    <p:custShow name="재구성한 쇼 5" id="4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95A35"/>
    <a:srgbClr val="208235"/>
    <a:srgbClr val="6A5A35"/>
    <a:srgbClr val="F5A200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968" y="-390"/>
      </p:cViewPr>
      <p:guideLst>
        <p:guide orient="horz" pos="527"/>
        <p:guide orient="horz" pos="3719"/>
        <p:guide orient="horz" pos="897"/>
        <p:guide pos="5694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37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8"/>
            <a:ext cx="1238804" cy="434542"/>
            <a:chOff x="988232" y="1711097"/>
            <a:chExt cx="959176" cy="315493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521623" y="1711282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22662"/>
            <a:ext cx="1741950" cy="12157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-103819" y="17106"/>
            <a:ext cx="172515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1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en-US" altLang="ko-KR" sz="5100" b="1" spc="-5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~</a:t>
            </a:r>
            <a:r>
              <a:rPr lang="en-US" altLang="ko-KR" sz="5100" b="1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sz="5100" b="1" spc="-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1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599967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18555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171069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>
          <a:xfrm>
            <a:off x="776537" y="413354"/>
            <a:ext cx="313605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380999" y="411808"/>
            <a:ext cx="1238804" cy="434542"/>
            <a:chOff x="988232" y="1711097"/>
            <a:chExt cx="959176" cy="315493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1521623" y="1711282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여러 가지 그래프를 비교해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11" Type="http://schemas.openxmlformats.org/officeDocument/2006/relationships/slide" Target="slide5.xml"/><Relationship Id="rId5" Type="http://schemas.openxmlformats.org/officeDocument/2006/relationships/image" Target="../media/image19.jpg"/><Relationship Id="rId10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44886" y="2564904"/>
            <a:ext cx="5616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66700" indent="-266700">
              <a:buFontTx/>
              <a:buChar char="-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통계 활용 포스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터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만들어 볼까요 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4238" y="404664"/>
            <a:ext cx="3963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112~115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91859" y="2668444"/>
            <a:ext cx="3174989" cy="1323439"/>
            <a:chOff x="391859" y="2668444"/>
            <a:chExt cx="3174989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1859" y="2668444"/>
              <a:ext cx="29346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15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11~12</a:t>
              </a:r>
              <a:endParaRPr lang="ko-KR" altLang="en-US" sz="8000" b="1" spc="-15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954988" y="195550"/>
            <a:ext cx="1766823" cy="713981"/>
            <a:chOff x="7954988" y="195550"/>
            <a:chExt cx="1766823" cy="713981"/>
          </a:xfrm>
        </p:grpSpPr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9" r="54011" b="95193"/>
            <a:stretch/>
          </p:blipFill>
          <p:spPr>
            <a:xfrm>
              <a:off x="7954988" y="195550"/>
              <a:ext cx="1766823" cy="713981"/>
            </a:xfrm>
            <a:prstGeom prst="rect">
              <a:avLst/>
            </a:prstGeom>
          </p:spPr>
        </p:pic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95498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2"/>
          <p:cNvGrpSpPr/>
          <p:nvPr/>
        </p:nvGrpSpPr>
        <p:grpSpPr>
          <a:xfrm>
            <a:off x="910749" y="1423327"/>
            <a:ext cx="4574794" cy="234026"/>
            <a:chOff x="910749" y="1423327"/>
            <a:chExt cx="4574794" cy="234026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1072741" y="1423327"/>
              <a:ext cx="4412802" cy="2340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모둠 친구들이 할 일을 정해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910749" y="153953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2"/>
          <p:cNvGrpSpPr/>
          <p:nvPr/>
        </p:nvGrpSpPr>
        <p:grpSpPr>
          <a:xfrm>
            <a:off x="922551" y="1797742"/>
            <a:ext cx="4574794" cy="468052"/>
            <a:chOff x="910749" y="1423327"/>
            <a:chExt cx="4574794" cy="468052"/>
          </a:xfrm>
        </p:grpSpPr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072741" y="1423327"/>
              <a:ext cx="4412802" cy="4680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정한 할 일에 따라 자료를 조사해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10749" y="153953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81034" y="4725492"/>
            <a:ext cx="8189444" cy="1158851"/>
            <a:chOff x="884548" y="4178362"/>
            <a:chExt cx="8189444" cy="1158851"/>
          </a:xfrm>
        </p:grpSpPr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064568" y="4178362"/>
              <a:ext cx="8009424" cy="4680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백분율의 합계가 </a:t>
              </a:r>
              <a:r>
                <a:rPr lang="en-US" altLang="ko-KR" dirty="0" smtClean="0"/>
                <a:t>10</a:t>
              </a:r>
              <a:r>
                <a:rPr lang="en-US" altLang="ko-KR" spc="300" dirty="0" smtClean="0"/>
                <a:t>0</a:t>
              </a:r>
              <a:r>
                <a:rPr lang="en-US" altLang="ko-KR" dirty="0" smtClean="0"/>
                <a:t>%</a:t>
              </a:r>
              <a:r>
                <a:rPr lang="ko-KR" altLang="en-US" dirty="0" smtClean="0"/>
                <a:t>가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안 된다면 왜 그런지 말해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33" name="모서리가 둥근 직사각형 32"/>
            <p:cNvSpPr/>
            <p:nvPr/>
          </p:nvSpPr>
          <p:spPr bwMode="auto">
            <a:xfrm>
              <a:off x="884548" y="4653137"/>
              <a:ext cx="8158191" cy="6840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938045" y="434475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내용 개체 틀 2"/>
          <p:cNvSpPr txBox="1">
            <a:spLocks/>
          </p:cNvSpPr>
          <p:nvPr/>
        </p:nvSpPr>
        <p:spPr>
          <a:xfrm>
            <a:off x="881034" y="5236270"/>
            <a:ext cx="8067456" cy="730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 smtClean="0">
                <a:solidFill>
                  <a:srgbClr val="208235"/>
                </a:solidFill>
              </a:rPr>
              <a:t>학급 인원이 </a:t>
            </a:r>
            <a:r>
              <a:rPr lang="en-US" altLang="ko-KR" dirty="0" smtClean="0">
                <a:solidFill>
                  <a:srgbClr val="208235"/>
                </a:solidFill>
              </a:rPr>
              <a:t>30</a:t>
            </a:r>
            <a:r>
              <a:rPr lang="ko-KR" altLang="en-US" dirty="0" smtClean="0">
                <a:solidFill>
                  <a:srgbClr val="208235"/>
                </a:solidFill>
              </a:rPr>
              <a:t>명이라면 학생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명에 해당되는 비율이 약 </a:t>
            </a:r>
            <a:r>
              <a:rPr lang="en-US" altLang="ko-KR" dirty="0" smtClean="0">
                <a:solidFill>
                  <a:srgbClr val="208235"/>
                </a:solidFill>
              </a:rPr>
              <a:t>3.</a:t>
            </a:r>
            <a:r>
              <a:rPr lang="en-US" altLang="ko-KR" spc="300" dirty="0" smtClean="0">
                <a:solidFill>
                  <a:srgbClr val="208235"/>
                </a:solidFill>
              </a:rPr>
              <a:t>3</a:t>
            </a:r>
            <a:r>
              <a:rPr lang="en-US" altLang="ko-KR" dirty="0" smtClean="0">
                <a:solidFill>
                  <a:srgbClr val="208235"/>
                </a:solidFill>
              </a:rPr>
              <a:t>%</a:t>
            </a:r>
            <a:r>
              <a:rPr lang="ko-KR" altLang="en-US" dirty="0" smtClean="0">
                <a:solidFill>
                  <a:srgbClr val="208235"/>
                </a:solidFill>
              </a:rPr>
              <a:t>인데 이를 모두 더하면 약 </a:t>
            </a:r>
            <a:r>
              <a:rPr lang="en-US" altLang="ko-KR" dirty="0" smtClean="0">
                <a:solidFill>
                  <a:srgbClr val="208235"/>
                </a:solidFill>
              </a:rPr>
              <a:t>99.</a:t>
            </a:r>
            <a:r>
              <a:rPr lang="en-US" altLang="ko-KR" spc="300" dirty="0" smtClean="0">
                <a:solidFill>
                  <a:srgbClr val="208235"/>
                </a:solidFill>
              </a:rPr>
              <a:t>9</a:t>
            </a:r>
            <a:r>
              <a:rPr lang="en-US" altLang="ko-KR" dirty="0" smtClean="0">
                <a:solidFill>
                  <a:srgbClr val="208235"/>
                </a:solidFill>
              </a:rPr>
              <a:t>%</a:t>
            </a:r>
            <a:r>
              <a:rPr lang="ko-KR" altLang="en-US" dirty="0" smtClean="0">
                <a:solidFill>
                  <a:srgbClr val="208235"/>
                </a:solidFill>
              </a:rPr>
              <a:t>가 됩니다</a:t>
            </a:r>
            <a:r>
              <a:rPr lang="en-US" altLang="ko-KR" dirty="0" smtClean="0">
                <a:solidFill>
                  <a:srgbClr val="208235"/>
                </a:solidFill>
              </a:rPr>
              <a:t>. 				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088" y="53358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51" y="2783562"/>
            <a:ext cx="6909623" cy="194637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8633" y="2158066"/>
            <a:ext cx="8198642" cy="774561"/>
            <a:chOff x="928633" y="2158066"/>
            <a:chExt cx="8198642" cy="774561"/>
          </a:xfrm>
        </p:grpSpPr>
        <p:grpSp>
          <p:nvGrpSpPr>
            <p:cNvPr id="24" name="그룹 23"/>
            <p:cNvGrpSpPr/>
            <p:nvPr/>
          </p:nvGrpSpPr>
          <p:grpSpPr>
            <a:xfrm>
              <a:off x="928633" y="2158066"/>
              <a:ext cx="8198642" cy="756084"/>
              <a:chOff x="897101" y="1412776"/>
              <a:chExt cx="8198642" cy="756084"/>
            </a:xfrm>
          </p:grpSpPr>
          <p:sp>
            <p:nvSpPr>
              <p:cNvPr id="28" name="내용 개체 틀 3"/>
              <p:cNvSpPr txBox="1">
                <a:spLocks/>
              </p:cNvSpPr>
              <p:nvPr/>
            </p:nvSpPr>
            <p:spPr>
              <a:xfrm>
                <a:off x="1047633" y="1412776"/>
                <a:ext cx="8048110" cy="756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자료를 수집하고 정리하여 표로 나타내어 보세요</a:t>
                </a:r>
                <a:r>
                  <a:rPr lang="en-US" altLang="ko-KR" dirty="0" smtClean="0"/>
                  <a:t>.(</a:t>
                </a:r>
                <a:r>
                  <a:rPr lang="ko-KR" altLang="en-US" dirty="0" smtClean="0"/>
                  <a:t>백분율은 반올림하여 소수 첫째 자리까지 나타냅니다</a:t>
                </a:r>
                <a:r>
                  <a:rPr lang="en-US" altLang="ko-KR" dirty="0" smtClean="0"/>
                  <a:t>.) </a:t>
                </a:r>
                <a:endParaRPr lang="ko-KR" altLang="en-US" dirty="0"/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897101" y="151098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45" t="71081" r="60479" b="24655"/>
            <a:stretch/>
          </p:blipFill>
          <p:spPr>
            <a:xfrm>
              <a:off x="3301550" y="2382535"/>
              <a:ext cx="398868" cy="550092"/>
            </a:xfrm>
            <a:prstGeom prst="rect">
              <a:avLst/>
            </a:prstGeom>
          </p:spPr>
        </p:pic>
      </p:grpSp>
      <p:sp>
        <p:nvSpPr>
          <p:cNvPr id="37" name="내용 개체 틀 5"/>
          <p:cNvSpPr txBox="1">
            <a:spLocks/>
          </p:cNvSpPr>
          <p:nvPr/>
        </p:nvSpPr>
        <p:spPr>
          <a:xfrm>
            <a:off x="1598114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주제를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정하여 자료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수집하고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정리하기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642" b="95193"/>
            <a:stretch/>
          </p:blipFill>
          <p:spPr>
            <a:xfrm>
              <a:off x="8310233" y="195550"/>
              <a:ext cx="1428990" cy="713981"/>
            </a:xfrm>
            <a:prstGeom prst="rect">
              <a:avLst/>
            </a:prstGeom>
          </p:spPr>
        </p:pic>
        <p:pic>
          <p:nvPicPr>
            <p:cNvPr id="40" name="그림 39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9039225" y="145596"/>
            <a:ext cx="335504" cy="713981"/>
          </a:xfrm>
          <a:prstGeom prst="rect">
            <a:avLst/>
          </a:prstGeom>
        </p:spPr>
      </p:pic>
      <p:sp>
        <p:nvSpPr>
          <p:cNvPr id="53" name="직사각형 52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7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2750" y="1492080"/>
            <a:ext cx="6521882" cy="312313"/>
            <a:chOff x="902750" y="1388495"/>
            <a:chExt cx="6521882" cy="312313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32104" y="1388495"/>
              <a:ext cx="6292528" cy="298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조사한 자료를 그래프로 나타내어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2" name="그룹 1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4" name="모서리가 둥근 직사각형 1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" name="모서리가 둥근 직사각형 1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41" name="내용 개체 틀 5"/>
          <p:cNvSpPr txBox="1">
            <a:spLocks/>
          </p:cNvSpPr>
          <p:nvPr/>
        </p:nvSpPr>
        <p:spPr>
          <a:xfrm>
            <a:off x="160909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활용 포스터 만들기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81034" y="1939727"/>
            <a:ext cx="8158191" cy="2283637"/>
            <a:chOff x="881034" y="1939727"/>
            <a:chExt cx="8158191" cy="2283637"/>
          </a:xfrm>
        </p:grpSpPr>
        <p:grpSp>
          <p:nvGrpSpPr>
            <p:cNvPr id="7" name="그룹 6"/>
            <p:cNvGrpSpPr/>
            <p:nvPr/>
          </p:nvGrpSpPr>
          <p:grpSpPr>
            <a:xfrm>
              <a:off x="976675" y="1939727"/>
              <a:ext cx="7707849" cy="428628"/>
              <a:chOff x="1071271" y="1566350"/>
              <a:chExt cx="7707849" cy="428628"/>
            </a:xfrm>
          </p:grpSpPr>
          <p:sp>
            <p:nvSpPr>
              <p:cNvPr id="19" name="내용 개체 틀 3"/>
              <p:cNvSpPr txBox="1">
                <a:spLocks/>
              </p:cNvSpPr>
              <p:nvPr/>
            </p:nvSpPr>
            <p:spPr>
              <a:xfrm>
                <a:off x="1228848" y="1566350"/>
                <a:ext cx="7550272" cy="4286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조사한 자료를 어떤 그래프로 나타내면 좋을지 이야기해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1071271" y="170348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 bwMode="auto">
            <a:xfrm>
              <a:off x="881034" y="2470411"/>
              <a:ext cx="8158191" cy="1752953"/>
            </a:xfrm>
            <a:prstGeom prst="roundRect">
              <a:avLst>
                <a:gd name="adj" fmla="val 1098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내용 개체 틀 2"/>
          <p:cNvSpPr txBox="1">
            <a:spLocks/>
          </p:cNvSpPr>
          <p:nvPr/>
        </p:nvSpPr>
        <p:spPr>
          <a:xfrm>
            <a:off x="926401" y="2500288"/>
            <a:ext cx="8067456" cy="1723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그림그래프입니다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막대그래프입니다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꺾은선그래프입니다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err="1" smtClean="0">
                <a:solidFill>
                  <a:srgbClr val="208235"/>
                </a:solidFill>
              </a:rPr>
              <a:t>원그래프입니다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띠그래프입니다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11" y="31381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642" b="95193"/>
            <a:stretch/>
          </p:blipFill>
          <p:spPr>
            <a:xfrm>
              <a:off x="8310233" y="195550"/>
              <a:ext cx="1428990" cy="713981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393760" y="130524"/>
            <a:ext cx="335504" cy="713981"/>
          </a:xfrm>
          <a:prstGeom prst="rect">
            <a:avLst/>
          </a:prstGeom>
        </p:spPr>
      </p:pic>
      <p:sp>
        <p:nvSpPr>
          <p:cNvPr id="50" name="직사각형 49">
            <a:hlinkClick r:id="rId5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6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7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8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4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5"/>
          <p:cNvSpPr txBox="1">
            <a:spLocks/>
          </p:cNvSpPr>
          <p:nvPr/>
        </p:nvSpPr>
        <p:spPr>
          <a:xfrm>
            <a:off x="160909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활용 포스터 만들기</a:t>
            </a:r>
          </a:p>
        </p:txBody>
      </p:sp>
      <p:grpSp>
        <p:nvGrpSpPr>
          <p:cNvPr id="2" name="그룹 1"/>
          <p:cNvGrpSpPr>
            <a:grpSpLocks noChangeAspect="1"/>
          </p:cNvGrpSpPr>
          <p:nvPr/>
        </p:nvGrpSpPr>
        <p:grpSpPr>
          <a:xfrm>
            <a:off x="456726" y="2006172"/>
            <a:ext cx="8762636" cy="3233583"/>
            <a:chOff x="939655" y="1519297"/>
            <a:chExt cx="5841757" cy="2155722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4" t="47487" r="31050" b="21329"/>
            <a:stretch/>
          </p:blipFill>
          <p:spPr>
            <a:xfrm>
              <a:off x="4888225" y="1519297"/>
              <a:ext cx="1893187" cy="215572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8" t="12516" r="6551" b="71256"/>
            <a:stretch/>
          </p:blipFill>
          <p:spPr>
            <a:xfrm>
              <a:off x="939655" y="2171520"/>
              <a:ext cx="4337084" cy="111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76675" y="1386977"/>
            <a:ext cx="7707849" cy="511739"/>
            <a:chOff x="1071271" y="1994978"/>
            <a:chExt cx="7707849" cy="511739"/>
          </a:xfrm>
        </p:grpSpPr>
        <p:sp>
          <p:nvSpPr>
            <p:cNvPr id="22" name="내용 개체 틀 3"/>
            <p:cNvSpPr txBox="1">
              <a:spLocks/>
            </p:cNvSpPr>
            <p:nvPr/>
          </p:nvSpPr>
          <p:spPr>
            <a:xfrm>
              <a:off x="1228848" y="1994978"/>
              <a:ext cx="7550272" cy="5117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그래프로 나타내어 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071271" y="217941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내용 개체 틀 5"/>
          <p:cNvSpPr txBox="1">
            <a:spLocks/>
          </p:cNvSpPr>
          <p:nvPr/>
        </p:nvSpPr>
        <p:spPr>
          <a:xfrm>
            <a:off x="160909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활용 포스터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만들기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881034" y="3781682"/>
            <a:ext cx="8236742" cy="1595221"/>
            <a:chOff x="881034" y="3781682"/>
            <a:chExt cx="8236742" cy="1595221"/>
          </a:xfrm>
        </p:grpSpPr>
        <p:sp>
          <p:nvSpPr>
            <p:cNvPr id="44" name="모서리가 둥근 직사각형 43"/>
            <p:cNvSpPr/>
            <p:nvPr/>
          </p:nvSpPr>
          <p:spPr bwMode="auto">
            <a:xfrm>
              <a:off x="881034" y="4267850"/>
              <a:ext cx="8158191" cy="1109053"/>
            </a:xfrm>
            <a:prstGeom prst="roundRect">
              <a:avLst>
                <a:gd name="adj" fmla="val 1098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54533" y="3781682"/>
              <a:ext cx="8163243" cy="468052"/>
              <a:chOff x="907235" y="4714098"/>
              <a:chExt cx="8163243" cy="468052"/>
            </a:xfrm>
          </p:grpSpPr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1061054" y="4714098"/>
                <a:ext cx="8009424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자료를 그래프로 </a:t>
                </a:r>
                <a:r>
                  <a:rPr lang="ko-KR" altLang="en-US" dirty="0" smtClean="0"/>
                  <a:t>나타냈을 </a:t>
                </a:r>
                <a:r>
                  <a:rPr lang="ko-KR" altLang="en-US" dirty="0"/>
                  <a:t>때 좋은 점을 이야기해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45" name="모서리가 둥근 직사각형 44"/>
              <p:cNvSpPr/>
              <p:nvPr/>
            </p:nvSpPr>
            <p:spPr>
              <a:xfrm>
                <a:off x="907235" y="486459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6" name="내용 개체 틀 2"/>
          <p:cNvSpPr txBox="1">
            <a:spLocks/>
          </p:cNvSpPr>
          <p:nvPr/>
        </p:nvSpPr>
        <p:spPr>
          <a:xfrm>
            <a:off x="926401" y="4285852"/>
            <a:ext cx="8067456" cy="1073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>
                <a:solidFill>
                  <a:srgbClr val="208235"/>
                </a:solidFill>
              </a:rPr>
              <a:t>내용을 한눈에 파악하기 쉽습니다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pPr marL="179388" indent="-179388"/>
            <a:r>
              <a:rPr lang="ko-KR" altLang="en-US" dirty="0">
                <a:solidFill>
                  <a:srgbClr val="208235"/>
                </a:solidFill>
              </a:rPr>
              <a:t>자료의 내용이 더 이해가 </a:t>
            </a:r>
            <a:r>
              <a:rPr lang="ko-KR" altLang="en-US" dirty="0" smtClean="0">
                <a:solidFill>
                  <a:srgbClr val="208235"/>
                </a:solidFill>
              </a:rPr>
              <a:t>잘됩니다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  <a:p>
            <a:pPr marL="179388" indent="-179388"/>
            <a:r>
              <a:rPr lang="ko-KR" altLang="en-US" dirty="0">
                <a:solidFill>
                  <a:srgbClr val="208235"/>
                </a:solidFill>
              </a:rPr>
              <a:t>수량의 많고 적음을 비교하기 쉽습니다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11" y="46136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642" b="95193"/>
            <a:stretch/>
          </p:blipFill>
          <p:spPr>
            <a:xfrm>
              <a:off x="8310233" y="195550"/>
              <a:ext cx="1428990" cy="713981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393760" y="130524"/>
            <a:ext cx="335504" cy="71398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720931" y="1638047"/>
            <a:ext cx="6231676" cy="2155722"/>
            <a:chOff x="1720931" y="1638047"/>
            <a:chExt cx="6231676" cy="2155722"/>
          </a:xfrm>
        </p:grpSpPr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4" t="47487" r="31050" b="21329"/>
            <a:stretch/>
          </p:blipFill>
          <p:spPr>
            <a:xfrm>
              <a:off x="6059420" y="1638047"/>
              <a:ext cx="1893187" cy="215572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8" t="12516" r="6551" b="71256"/>
            <a:stretch/>
          </p:blipFill>
          <p:spPr>
            <a:xfrm>
              <a:off x="1720931" y="2171520"/>
              <a:ext cx="4337084" cy="1112960"/>
            </a:xfrm>
            <a:prstGeom prst="rect">
              <a:avLst/>
            </a:prstGeom>
          </p:spPr>
        </p:pic>
      </p:grpSp>
      <p:sp>
        <p:nvSpPr>
          <p:cNvPr id="52" name="직사각형 51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5"/>
          <p:cNvSpPr txBox="1">
            <a:spLocks/>
          </p:cNvSpPr>
          <p:nvPr/>
        </p:nvSpPr>
        <p:spPr>
          <a:xfrm>
            <a:off x="160909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활용 포스터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만들기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884083" y="1481991"/>
            <a:ext cx="6377218" cy="4393509"/>
            <a:chOff x="1884083" y="1481991"/>
            <a:chExt cx="6377218" cy="4393509"/>
          </a:xfrm>
        </p:grpSpPr>
        <p:pic>
          <p:nvPicPr>
            <p:cNvPr id="2" name="그림 1"/>
            <p:cNvPicPr preferRelativeResize="0"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83" y="1481991"/>
              <a:ext cx="3090276" cy="4393509"/>
            </a:xfrm>
            <a:prstGeom prst="rect">
              <a:avLst/>
            </a:prstGeom>
          </p:spPr>
        </p:pic>
        <p:pic>
          <p:nvPicPr>
            <p:cNvPr id="3" name="그림 2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025" y="1481991"/>
              <a:ext cx="3090276" cy="4393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642" b="95193"/>
            <a:stretch/>
          </p:blipFill>
          <p:spPr>
            <a:xfrm>
              <a:off x="8310233" y="195550"/>
              <a:ext cx="1428990" cy="713981"/>
            </a:xfrm>
            <a:prstGeom prst="rect">
              <a:avLst/>
            </a:prstGeom>
          </p:spPr>
        </p:pic>
        <p:pic>
          <p:nvPicPr>
            <p:cNvPr id="36" name="그림 3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884238" y="5002445"/>
            <a:ext cx="8221476" cy="866648"/>
            <a:chOff x="884238" y="2198972"/>
            <a:chExt cx="8221476" cy="866648"/>
          </a:xfrm>
        </p:grpSpPr>
        <p:grpSp>
          <p:nvGrpSpPr>
            <p:cNvPr id="3" name="그룹 2"/>
            <p:cNvGrpSpPr/>
            <p:nvPr/>
          </p:nvGrpSpPr>
          <p:grpSpPr>
            <a:xfrm>
              <a:off x="946374" y="2198972"/>
              <a:ext cx="8159340" cy="468052"/>
              <a:chOff x="946374" y="1724937"/>
              <a:chExt cx="8159340" cy="468052"/>
            </a:xfrm>
          </p:grpSpPr>
          <p:sp>
            <p:nvSpPr>
              <p:cNvPr id="44" name="내용 개체 틀 3"/>
              <p:cNvSpPr txBox="1">
                <a:spLocks/>
              </p:cNvSpPr>
              <p:nvPr/>
            </p:nvSpPr>
            <p:spPr>
              <a:xfrm>
                <a:off x="1096290" y="1724937"/>
                <a:ext cx="800942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활동 후에 느낀 점을 이야기해 보세요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  <p:sp>
            <p:nvSpPr>
              <p:cNvPr id="16" name="모서리가 둥근 직사각형 15"/>
              <p:cNvSpPr/>
              <p:nvPr/>
            </p:nvSpPr>
            <p:spPr>
              <a:xfrm>
                <a:off x="946374" y="185792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모서리가 둥근 직사각형 20"/>
            <p:cNvSpPr/>
            <p:nvPr/>
          </p:nvSpPr>
          <p:spPr bwMode="auto">
            <a:xfrm>
              <a:off x="884238" y="2648759"/>
              <a:ext cx="8137214" cy="416861"/>
            </a:xfrm>
            <a:prstGeom prst="roundRect">
              <a:avLst>
                <a:gd name="adj" fmla="val 2362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2" name="내용 개체 틀 2"/>
          <p:cNvSpPr txBox="1">
            <a:spLocks/>
          </p:cNvSpPr>
          <p:nvPr/>
        </p:nvSpPr>
        <p:spPr>
          <a:xfrm>
            <a:off x="884548" y="5467302"/>
            <a:ext cx="8136904" cy="37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친구들과 함께 만드니 더 효과적으로 만들 수 있었습니다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515" y="54634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0" t="39425" r="53996" b="55768"/>
          <a:stretch/>
        </p:blipFill>
        <p:spPr>
          <a:xfrm>
            <a:off x="9393760" y="130524"/>
            <a:ext cx="335504" cy="713981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55798" y="1481545"/>
            <a:ext cx="8147465" cy="468052"/>
            <a:chOff x="1098774" y="2232622"/>
            <a:chExt cx="8147465" cy="46805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236815" y="2232622"/>
              <a:ext cx="8009424" cy="4680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통계 </a:t>
              </a:r>
              <a:r>
                <a:rPr lang="ko-KR" altLang="en-US" dirty="0"/>
                <a:t>활용 포스터를 만들고 발표해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098774" y="234185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내용 개체 틀 5"/>
          <p:cNvSpPr txBox="1">
            <a:spLocks/>
          </p:cNvSpPr>
          <p:nvPr/>
        </p:nvSpPr>
        <p:spPr>
          <a:xfrm>
            <a:off x="1609090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활용 포스터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만들기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951043" y="2027335"/>
            <a:ext cx="4400335" cy="2669889"/>
            <a:chOff x="2951043" y="2027335"/>
            <a:chExt cx="4400335" cy="2669889"/>
          </a:xfrm>
        </p:grpSpPr>
        <p:grpSp>
          <p:nvGrpSpPr>
            <p:cNvPr id="27" name="그룹 26"/>
            <p:cNvGrpSpPr/>
            <p:nvPr/>
          </p:nvGrpSpPr>
          <p:grpSpPr>
            <a:xfrm>
              <a:off x="2951043" y="2027335"/>
              <a:ext cx="3875368" cy="2669889"/>
              <a:chOff x="1884083" y="1481991"/>
              <a:chExt cx="6377218" cy="4393509"/>
            </a:xfrm>
          </p:grpSpPr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4083" y="1481991"/>
                <a:ext cx="3090276" cy="4393509"/>
              </a:xfrm>
              <a:prstGeom prst="rect">
                <a:avLst/>
              </a:prstGeom>
            </p:spPr>
          </p:pic>
          <p:pic>
            <p:nvPicPr>
              <p:cNvPr id="29" name="그림 28"/>
              <p:cNvPicPr preferRelativeResize="0"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1025" y="1481991"/>
                <a:ext cx="3090276" cy="4393509"/>
              </a:xfrm>
              <a:prstGeom prst="rect">
                <a:avLst/>
              </a:prstGeom>
            </p:spPr>
          </p:pic>
        </p:grpSp>
        <p:pic>
          <p:nvPicPr>
            <p:cNvPr id="32" name="그림 31">
              <a:hlinkClick r:id="" action="ppaction://customshow?id=3&amp;return=tru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63" y="2040983"/>
              <a:ext cx="276515" cy="273955"/>
            </a:xfrm>
            <a:prstGeom prst="rect">
              <a:avLst/>
            </a:prstGeom>
          </p:spPr>
        </p:pic>
      </p:grp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8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08884" y="3015822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부피와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겉넓이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856656" y="2636912"/>
            <a:ext cx="2412268" cy="1323439"/>
            <a:chOff x="1856656" y="2636912"/>
            <a:chExt cx="2412268" cy="1323439"/>
          </a:xfrm>
        </p:grpSpPr>
        <p:sp>
          <p:nvSpPr>
            <p:cNvPr id="34" name="TextBox 33"/>
            <p:cNvSpPr txBox="1"/>
            <p:nvPr/>
          </p:nvSpPr>
          <p:spPr>
            <a:xfrm>
              <a:off x="2570396" y="2996952"/>
              <a:ext cx="1698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단원</a:t>
              </a:r>
              <a:endParaRPr lang="ko-KR" altLang="en-US" sz="32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665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60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507" y="457920"/>
            <a:ext cx="14592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11~12</a:t>
            </a:r>
            <a:r>
              <a:rPr lang="ko-KR" altLang="en-US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17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62952" y="2731277"/>
            <a:ext cx="145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7992" y="2564904"/>
            <a:ext cx="5305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주제를 정하여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통계 활용 포스터를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만들고 발표해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660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507" y="457920"/>
            <a:ext cx="14592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11~12</a:t>
            </a:r>
            <a:r>
              <a:rPr lang="ko-KR" altLang="en-US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17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952306" y="174406"/>
            <a:ext cx="1769505" cy="735125"/>
            <a:chOff x="7952306" y="174406"/>
            <a:chExt cx="1769505" cy="735125"/>
          </a:xfrm>
        </p:grpSpPr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306" y="188726"/>
              <a:ext cx="335504" cy="713981"/>
            </a:xfrm>
            <a:prstGeom prst="rect">
              <a:avLst/>
            </a:prstGeom>
          </p:spPr>
        </p:pic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994" b="95193"/>
            <a:stretch/>
          </p:blipFill>
          <p:spPr>
            <a:xfrm>
              <a:off x="8309932" y="195550"/>
              <a:ext cx="1411879" cy="713981"/>
            </a:xfrm>
            <a:prstGeom prst="rect">
              <a:avLst/>
            </a:prstGeom>
          </p:spPr>
        </p:pic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282913" y="174406"/>
              <a:ext cx="397436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5"/>
          <p:cNvSpPr txBox="1">
            <a:spLocks/>
          </p:cNvSpPr>
          <p:nvPr/>
        </p:nvSpPr>
        <p:spPr>
          <a:xfrm>
            <a:off x="1598114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활용 포스터 살펴보기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673" y="2161243"/>
            <a:ext cx="6997529" cy="28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5"/>
          <p:cNvSpPr txBox="1">
            <a:spLocks/>
          </p:cNvSpPr>
          <p:nvPr/>
        </p:nvSpPr>
        <p:spPr>
          <a:xfrm>
            <a:off x="1598114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활용 포스터 살펴보기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410" y="1379884"/>
            <a:ext cx="6546349" cy="46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5"/>
          <p:cNvSpPr txBox="1">
            <a:spLocks/>
          </p:cNvSpPr>
          <p:nvPr/>
        </p:nvSpPr>
        <p:spPr>
          <a:xfrm>
            <a:off x="1598114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활용 포스터 살펴보기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3738432" y="1767393"/>
            <a:ext cx="3126176" cy="3190647"/>
            <a:chOff x="3063833" y="2719449"/>
            <a:chExt cx="2375064" cy="242404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6" t="56276" r="12854" b="11169"/>
            <a:stretch/>
          </p:blipFill>
          <p:spPr>
            <a:xfrm>
              <a:off x="3063833" y="2719449"/>
              <a:ext cx="1615045" cy="223256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2" t="52992" r="3983" b="43246"/>
            <a:stretch/>
          </p:blipFill>
          <p:spPr>
            <a:xfrm>
              <a:off x="3087583" y="4885538"/>
              <a:ext cx="2351314" cy="257956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880229" y="4996869"/>
            <a:ext cx="8189444" cy="887525"/>
            <a:chOff x="884548" y="4166968"/>
            <a:chExt cx="8189444" cy="887525"/>
          </a:xfrm>
        </p:grpSpPr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064568" y="4166968"/>
              <a:ext cx="8009424" cy="4680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무엇을 조사했나요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884548" y="4653137"/>
              <a:ext cx="8158191" cy="4013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34499" y="435308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내용 개체 틀 2"/>
          <p:cNvSpPr txBox="1">
            <a:spLocks/>
          </p:cNvSpPr>
          <p:nvPr/>
        </p:nvSpPr>
        <p:spPr>
          <a:xfrm>
            <a:off x="880229" y="5507167"/>
            <a:ext cx="8067456" cy="38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혈액형과 성격의 상관 관계에 대한 사람들의 인식을 조사했습니다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5283" y="54767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그룹 16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18" name="그룹 17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902750" y="1376772"/>
            <a:ext cx="8262718" cy="428465"/>
            <a:chOff x="902750" y="1376772"/>
            <a:chExt cx="8262718" cy="428465"/>
          </a:xfrm>
        </p:grpSpPr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110303" y="1376772"/>
              <a:ext cx="8055165" cy="4284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포스터를 살펴봅시다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02750" y="1448780"/>
              <a:ext cx="217025" cy="217025"/>
              <a:chOff x="4520952" y="3717032"/>
              <a:chExt cx="217025" cy="217025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6" name="그림 3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1" y="5093917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5"/>
          <p:cNvSpPr txBox="1">
            <a:spLocks/>
          </p:cNvSpPr>
          <p:nvPr/>
        </p:nvSpPr>
        <p:spPr>
          <a:xfrm>
            <a:off x="1598114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 활용 포스터 살펴보기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" name="그림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880229" y="1423988"/>
            <a:ext cx="8165694" cy="887525"/>
            <a:chOff x="884548" y="4166968"/>
            <a:chExt cx="8165694" cy="887525"/>
          </a:xfrm>
        </p:grpSpPr>
        <p:sp>
          <p:nvSpPr>
            <p:cNvPr id="11" name="내용 개체 틀 3"/>
            <p:cNvSpPr txBox="1">
              <a:spLocks/>
            </p:cNvSpPr>
            <p:nvPr/>
          </p:nvSpPr>
          <p:spPr>
            <a:xfrm>
              <a:off x="1040818" y="4166968"/>
              <a:ext cx="8009424" cy="4680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조사 대상은 누구인가요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884548" y="4653137"/>
              <a:ext cx="8158191" cy="4013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934499" y="435308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내용 개체 틀 2"/>
          <p:cNvSpPr txBox="1">
            <a:spLocks/>
          </p:cNvSpPr>
          <p:nvPr/>
        </p:nvSpPr>
        <p:spPr>
          <a:xfrm>
            <a:off x="856479" y="1934286"/>
            <a:ext cx="8260694" cy="38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초등학생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중고등학생</a:t>
            </a:r>
            <a:r>
              <a:rPr lang="en-US" altLang="ko-KR" dirty="0" smtClean="0">
                <a:solidFill>
                  <a:srgbClr val="208235"/>
                </a:solidFill>
              </a:rPr>
              <a:t>, 20~30</a:t>
            </a:r>
            <a:r>
              <a:rPr lang="ko-KR" altLang="en-US" dirty="0" smtClean="0">
                <a:solidFill>
                  <a:srgbClr val="208235"/>
                </a:solidFill>
              </a:rPr>
              <a:t>대</a:t>
            </a:r>
            <a:r>
              <a:rPr lang="en-US" altLang="ko-KR" dirty="0" smtClean="0">
                <a:solidFill>
                  <a:srgbClr val="208235"/>
                </a:solidFill>
              </a:rPr>
              <a:t>, 40~50</a:t>
            </a:r>
            <a:r>
              <a:rPr lang="ko-KR" altLang="en-US" dirty="0" smtClean="0">
                <a:solidFill>
                  <a:srgbClr val="208235"/>
                </a:solidFill>
              </a:rPr>
              <a:t>대</a:t>
            </a:r>
            <a:r>
              <a:rPr lang="en-US" altLang="ko-KR" dirty="0" smtClean="0">
                <a:solidFill>
                  <a:srgbClr val="208235"/>
                </a:solidFill>
              </a:rPr>
              <a:t>, 60</a:t>
            </a:r>
            <a:r>
              <a:rPr lang="ko-KR" altLang="en-US" dirty="0" smtClean="0">
                <a:solidFill>
                  <a:srgbClr val="208235"/>
                </a:solidFill>
              </a:rPr>
              <a:t>대 이상의 남</a:t>
            </a:r>
            <a:r>
              <a:rPr lang="ko-KR" altLang="en-US" dirty="0">
                <a:solidFill>
                  <a:srgbClr val="208235"/>
                </a:solidFill>
              </a:rPr>
              <a:t>녀</a:t>
            </a:r>
            <a:r>
              <a:rPr lang="ko-KR" altLang="en-US" spc="-150" dirty="0" smtClean="0">
                <a:solidFill>
                  <a:srgbClr val="208235"/>
                </a:solidFill>
              </a:rPr>
              <a:t>  </a:t>
            </a:r>
            <a:r>
              <a:rPr lang="en-US" altLang="ko-KR" spc="-150" dirty="0" smtClean="0">
                <a:solidFill>
                  <a:srgbClr val="208235"/>
                </a:solidFill>
              </a:rPr>
              <a:t>231</a:t>
            </a:r>
            <a:r>
              <a:rPr lang="ko-KR" altLang="en-US" dirty="0" smtClean="0">
                <a:solidFill>
                  <a:srgbClr val="208235"/>
                </a:solidFill>
              </a:rPr>
              <a:t>명입니다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283" y="19039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그룹 15"/>
          <p:cNvGrpSpPr/>
          <p:nvPr/>
        </p:nvGrpSpPr>
        <p:grpSpPr>
          <a:xfrm>
            <a:off x="880229" y="2480826"/>
            <a:ext cx="8165694" cy="1237923"/>
            <a:chOff x="884548" y="4143218"/>
            <a:chExt cx="8165694" cy="1237923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040818" y="4143218"/>
              <a:ext cx="8009424" cy="4680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조사 방법은 무엇인가요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884548" y="4605636"/>
              <a:ext cx="8158191" cy="7755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934499" y="430558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내용 개체 틀 2"/>
          <p:cNvSpPr txBox="1">
            <a:spLocks/>
          </p:cNvSpPr>
          <p:nvPr/>
        </p:nvSpPr>
        <p:spPr>
          <a:xfrm>
            <a:off x="856479" y="3014873"/>
            <a:ext cx="8181941" cy="70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/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 </a:t>
            </a:r>
            <a:r>
              <a:rPr lang="ko-KR" altLang="en-US" dirty="0" smtClean="0">
                <a:solidFill>
                  <a:srgbClr val="208235"/>
                </a:solidFill>
              </a:rPr>
              <a:t>학교 앞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도서관 및 사람들의 왕래가 잦은 상가 등에서 직접 </a:t>
            </a:r>
            <a:r>
              <a:rPr lang="en-US" altLang="ko-KR" dirty="0" smtClean="0">
                <a:solidFill>
                  <a:srgbClr val="208235"/>
                </a:solidFill>
              </a:rPr>
              <a:t>1:1 </a:t>
            </a:r>
            <a:r>
              <a:rPr lang="ko-KR" altLang="en-US" dirty="0" smtClean="0">
                <a:solidFill>
                  <a:srgbClr val="208235"/>
                </a:solidFill>
              </a:rPr>
              <a:t>설문으로 조사했습니다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283" y="32073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grpSp>
          <p:nvGrpSpPr>
            <p:cNvPr id="23" name="그룹 22"/>
            <p:cNvGrpSpPr/>
            <p:nvPr/>
          </p:nvGrpSpPr>
          <p:grpSpPr>
            <a:xfrm>
              <a:off x="7952607" y="188726"/>
              <a:ext cx="1786616" cy="720805"/>
              <a:chOff x="7952607" y="188726"/>
              <a:chExt cx="1786616" cy="720805"/>
            </a:xfrm>
          </p:grpSpPr>
          <p:pic>
            <p:nvPicPr>
              <p:cNvPr id="25" name="그림 2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642" b="95193"/>
              <a:stretch/>
            </p:blipFill>
            <p:spPr>
              <a:xfrm>
                <a:off x="8310233" y="195550"/>
                <a:ext cx="1428990" cy="713981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952607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668697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7" name="직사각형 26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46" y="1518388"/>
            <a:ext cx="276515" cy="273955"/>
          </a:xfrm>
          <a:prstGeom prst="rect">
            <a:avLst/>
          </a:prstGeom>
        </p:spPr>
      </p:pic>
      <p:pic>
        <p:nvPicPr>
          <p:cNvPr id="32" name="그림 31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49" y="2583088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 txBox="1">
            <a:spLocks/>
          </p:cNvSpPr>
          <p:nvPr/>
        </p:nvSpPr>
        <p:spPr>
          <a:xfrm>
            <a:off x="1598114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주제를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정하여 자료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수집하고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정리하기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6" t="17677" r="19513" b="58643"/>
          <a:stretch/>
        </p:blipFill>
        <p:spPr>
          <a:xfrm>
            <a:off x="1597675" y="2057344"/>
            <a:ext cx="6398246" cy="308563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8127" r="60668" b="83577"/>
          <a:stretch/>
        </p:blipFill>
        <p:spPr>
          <a:xfrm>
            <a:off x="1195578" y="2298587"/>
            <a:ext cx="2475516" cy="108104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4" t="8127" r="14377" b="82352"/>
          <a:stretch/>
        </p:blipFill>
        <p:spPr>
          <a:xfrm>
            <a:off x="6129363" y="2314420"/>
            <a:ext cx="2475516" cy="12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84239" y="3853765"/>
            <a:ext cx="8137214" cy="1867087"/>
            <a:chOff x="884239" y="3853765"/>
            <a:chExt cx="8137214" cy="1867087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84239" y="4313515"/>
              <a:ext cx="8137214" cy="1407337"/>
            </a:xfrm>
            <a:prstGeom prst="roundRect">
              <a:avLst>
                <a:gd name="adj" fmla="val 997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78989" y="3853765"/>
              <a:ext cx="7671141" cy="324102"/>
              <a:chOff x="978989" y="3817874"/>
              <a:chExt cx="7671141" cy="32410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1099858" y="3817874"/>
                <a:ext cx="7550272" cy="324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모둠</a:t>
                </a:r>
                <a:r>
                  <a:rPr lang="ko-KR" altLang="en-US" dirty="0" smtClean="0"/>
                  <a:t> 친구들과 알고 싶은 주제를 정해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978989" y="393712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920552" y="4321481"/>
            <a:ext cx="7679727" cy="140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우리 반 친구들이 좋아하는 운동을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우리 반 친구들이 좋아하는 과목을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우리 반 친구들이 좋아하는 연예인을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208235"/>
                </a:solidFill>
              </a:rPr>
              <a:t>우리 반 친구들이 통학하는 방법을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 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2750" y="1376772"/>
            <a:ext cx="8262718" cy="428465"/>
            <a:chOff x="902750" y="1376772"/>
            <a:chExt cx="8262718" cy="428465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10303" y="1376772"/>
              <a:ext cx="8055165" cy="4284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알고 싶은 주제와 조사할 항목을 정하여 표로 정리해 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902750" y="1448780"/>
              <a:ext cx="217025" cy="217025"/>
              <a:chOff x="4520952" y="3717032"/>
              <a:chExt cx="217025" cy="217025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모서리가 둥근 직사각형 1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728" y="48084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내용 개체 틀 5"/>
          <p:cNvSpPr txBox="1">
            <a:spLocks/>
          </p:cNvSpPr>
          <p:nvPr/>
        </p:nvSpPr>
        <p:spPr>
          <a:xfrm>
            <a:off x="1598114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주제를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정하여 자료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수집하고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정리하기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642" b="95193"/>
            <a:stretch/>
          </p:blipFill>
          <p:spPr>
            <a:xfrm>
              <a:off x="8310233" y="195550"/>
              <a:ext cx="1428990" cy="713981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9039225" y="145596"/>
            <a:ext cx="335504" cy="71398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2929374" y="1971205"/>
            <a:ext cx="4292365" cy="1624016"/>
            <a:chOff x="2929374" y="1902965"/>
            <a:chExt cx="4292365" cy="1624016"/>
          </a:xfrm>
        </p:grpSpPr>
        <p:pic>
          <p:nvPicPr>
            <p:cNvPr id="41" name="그림 40">
              <a:hlinkClick r:id="" action="ppaction://customshow?id=1&amp;return=tru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224" y="2164936"/>
              <a:ext cx="276515" cy="273955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2929374" y="1902965"/>
              <a:ext cx="3899632" cy="1624016"/>
              <a:chOff x="3057467" y="1936723"/>
              <a:chExt cx="3899632" cy="1624016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46" t="17677" r="19513" b="58643"/>
              <a:stretch/>
            </p:blipFill>
            <p:spPr>
              <a:xfrm>
                <a:off x="3269097" y="1936723"/>
                <a:ext cx="3367498" cy="1624016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03" t="8127" r="60668" b="83577"/>
              <a:stretch/>
            </p:blipFill>
            <p:spPr>
              <a:xfrm>
                <a:off x="3057467" y="2063693"/>
                <a:ext cx="1302903" cy="568971"/>
              </a:xfrm>
              <a:prstGeom prst="rect">
                <a:avLst/>
              </a:prstGeom>
            </p:spPr>
          </p:pic>
          <p:pic>
            <p:nvPicPr>
              <p:cNvPr id="30" name="그림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94" t="8127" r="14377" b="82352"/>
              <a:stretch/>
            </p:blipFill>
            <p:spPr>
              <a:xfrm>
                <a:off x="5654196" y="2072026"/>
                <a:ext cx="1302903" cy="652955"/>
              </a:xfrm>
              <a:prstGeom prst="rect">
                <a:avLst/>
              </a:prstGeom>
            </p:spPr>
          </p:pic>
        </p:grpSp>
      </p:grp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4238" y="1391795"/>
            <a:ext cx="8137214" cy="3960473"/>
            <a:chOff x="884238" y="1391795"/>
            <a:chExt cx="8137214" cy="3960473"/>
          </a:xfrm>
        </p:grpSpPr>
        <p:sp>
          <p:nvSpPr>
            <p:cNvPr id="46" name="모서리가 둥근 직사각형 45"/>
            <p:cNvSpPr/>
            <p:nvPr/>
          </p:nvSpPr>
          <p:spPr bwMode="auto">
            <a:xfrm>
              <a:off x="884238" y="3362852"/>
              <a:ext cx="8137214" cy="1989416"/>
            </a:xfrm>
            <a:prstGeom prst="roundRect">
              <a:avLst>
                <a:gd name="adj" fmla="val 657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10749" y="1391795"/>
              <a:ext cx="4559028" cy="468052"/>
              <a:chOff x="910749" y="1391795"/>
              <a:chExt cx="4559028" cy="468052"/>
            </a:xfrm>
          </p:grpSpPr>
          <p:sp>
            <p:nvSpPr>
              <p:cNvPr id="45" name="내용 개체 틀 3"/>
              <p:cNvSpPr txBox="1">
                <a:spLocks/>
              </p:cNvSpPr>
              <p:nvPr/>
            </p:nvSpPr>
            <p:spPr>
              <a:xfrm>
                <a:off x="1056975" y="1391795"/>
                <a:ext cx="4412802" cy="4680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주제에 알맞은 조사 항목을 정해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910749" y="153953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" name="그림 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82989" r="8961" b="8000"/>
            <a:stretch/>
          </p:blipFill>
          <p:spPr>
            <a:xfrm>
              <a:off x="1151147" y="1988136"/>
              <a:ext cx="7698302" cy="1174139"/>
            </a:xfrm>
            <a:prstGeom prst="rect">
              <a:avLst/>
            </a:prstGeom>
          </p:spPr>
        </p:pic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884548" y="3377923"/>
            <a:ext cx="8136904" cy="195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 smtClean="0">
                <a:solidFill>
                  <a:srgbClr val="208235"/>
                </a:solidFill>
              </a:rPr>
              <a:t>우리 반 친구들이 좋아하는 운동을 조사할 때 축구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농구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배드민턴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피구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err="1" smtClean="0">
                <a:solidFill>
                  <a:srgbClr val="208235"/>
                </a:solidFill>
              </a:rPr>
              <a:t>발야구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기타로 정해서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  <a:p>
            <a:pPr marL="179388" indent="-179388" algn="just"/>
            <a:r>
              <a:rPr lang="ko-KR" altLang="en-US" dirty="0" smtClean="0">
                <a:solidFill>
                  <a:srgbClr val="208235"/>
                </a:solidFill>
              </a:rPr>
              <a:t>우리 반 친구들이 좋아하는 과목을 조사할 때 체육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미술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수학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과학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영어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기타로 정해서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 marL="179388" indent="-179388" algn="just"/>
            <a:r>
              <a:rPr lang="ko-KR" altLang="en-US" dirty="0" smtClean="0">
                <a:solidFill>
                  <a:srgbClr val="208235"/>
                </a:solidFill>
              </a:rPr>
              <a:t>우리 반 친구들이 통학하는 방법을 조사할 때 도보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자전거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버스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전철로 정해서 조사하겠습니다</a:t>
            </a:r>
            <a:r>
              <a:rPr lang="en-US" altLang="ko-KR" dirty="0" smtClean="0">
                <a:solidFill>
                  <a:srgbClr val="208235"/>
                </a:solidFill>
              </a:rPr>
              <a:t>. 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727" y="41488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내용 개체 틀 5"/>
          <p:cNvSpPr txBox="1">
            <a:spLocks/>
          </p:cNvSpPr>
          <p:nvPr/>
        </p:nvSpPr>
        <p:spPr>
          <a:xfrm>
            <a:off x="1598114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주제를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정하여 자료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수집하고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정리하기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952607" y="188726"/>
            <a:ext cx="1786616" cy="720805"/>
            <a:chOff x="7952607" y="188726"/>
            <a:chExt cx="1786616" cy="720805"/>
          </a:xfrm>
        </p:grpSpPr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1" r="53642" b="95193"/>
            <a:stretch/>
          </p:blipFill>
          <p:spPr>
            <a:xfrm>
              <a:off x="8310233" y="195550"/>
              <a:ext cx="1428990" cy="713981"/>
            </a:xfrm>
            <a:prstGeom prst="rect">
              <a:avLst/>
            </a:prstGeom>
          </p:spPr>
        </p:pic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952607" y="188726"/>
              <a:ext cx="335504" cy="713981"/>
            </a:xfrm>
            <a:prstGeom prst="rect">
              <a:avLst/>
            </a:prstGeom>
          </p:spPr>
        </p:pic>
      </p:grpSp>
      <p:pic>
        <p:nvPicPr>
          <p:cNvPr id="22" name="그림 2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31576" r="61383" b="63617"/>
          <a:stretch/>
        </p:blipFill>
        <p:spPr>
          <a:xfrm>
            <a:off x="9039225" y="145596"/>
            <a:ext cx="335504" cy="713981"/>
          </a:xfrm>
          <a:prstGeom prst="rect">
            <a:avLst/>
          </a:prstGeom>
        </p:spPr>
      </p:pic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799067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709292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7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429</Words>
  <Application>Microsoft Office PowerPoint</Application>
  <PresentationFormat>A4 용지(210x297mm)</PresentationFormat>
  <Paragraphs>73</Paragraphs>
  <Slides>16</Slides>
  <Notes>2</Notes>
  <HiddenSlides>5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  <vt:variant>
        <vt:lpstr>재구성한 쇼</vt:lpstr>
      </vt:variant>
      <vt:variant>
        <vt:i4>5</vt:i4>
      </vt:variant>
    </vt:vector>
  </HeadingPairs>
  <TitlesOfParts>
    <vt:vector size="2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  <vt:lpstr>재구성한 쇼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진선미</cp:lastModifiedBy>
  <cp:revision>353</cp:revision>
  <cp:lastPrinted>2017-09-25T02:44:09Z</cp:lastPrinted>
  <dcterms:created xsi:type="dcterms:W3CDTF">2017-09-24T23:31:15Z</dcterms:created>
  <dcterms:modified xsi:type="dcterms:W3CDTF">2019-01-03T02:23:07Z</dcterms:modified>
</cp:coreProperties>
</file>