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8" r:id="rId2"/>
    <p:sldId id="260" r:id="rId3"/>
    <p:sldId id="301" r:id="rId4"/>
    <p:sldId id="295" r:id="rId5"/>
    <p:sldId id="291" r:id="rId6"/>
    <p:sldId id="302" r:id="rId7"/>
    <p:sldId id="298" r:id="rId8"/>
    <p:sldId id="303" r:id="rId9"/>
    <p:sldId id="304" r:id="rId10"/>
    <p:sldId id="293" r:id="rId11"/>
    <p:sldId id="306" r:id="rId12"/>
    <p:sldId id="296" r:id="rId13"/>
    <p:sldId id="300" r:id="rId14"/>
    <p:sldId id="305" r:id="rId15"/>
    <p:sldId id="297" r:id="rId16"/>
    <p:sldId id="263" r:id="rId17"/>
  </p:sldIdLst>
  <p:sldSz cx="9906000" cy="6858000" type="A4"/>
  <p:notesSz cx="6858000" cy="9144000"/>
  <p:custShowLst>
    <p:custShow name="재구성한 쇼 1" id="0">
      <p:sldLst/>
    </p:custShow>
    <p:custShow name="재구성한 쇼 2" id="1">
      <p:sldLst>
        <p:sld r:id="rId12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orient="horz" pos="905">
          <p15:clr>
            <a:srgbClr val="A4A3A4"/>
          </p15:clr>
        </p15:guide>
        <p15:guide id="3" pos="2621">
          <p15:clr>
            <a:srgbClr val="A4A3A4"/>
          </p15:clr>
        </p15:guide>
        <p15:guide id="4" pos="5682">
          <p15:clr>
            <a:srgbClr val="A4A3A4"/>
          </p15:clr>
        </p15:guide>
        <p15:guide id="5" pos="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95A35"/>
    <a:srgbClr val="208235"/>
    <a:srgbClr val="F5A200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 varScale="1">
        <p:scale>
          <a:sx n="88" d="100"/>
          <a:sy n="88" d="100"/>
        </p:scale>
        <p:origin x="1080" y="120"/>
      </p:cViewPr>
      <p:guideLst>
        <p:guide orient="horz" pos="3717"/>
        <p:guide orient="horz" pos="905"/>
        <p:guide pos="2621"/>
        <p:guide pos="5682"/>
        <p:guide pos="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6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6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6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6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6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6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21038" y="101819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>
          <a:xfrm>
            <a:off x="776537" y="413354"/>
            <a:ext cx="3136050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5481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792831"/>
            <a:ext cx="535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기사문을 완성해 볼까요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288" y="404664"/>
            <a:ext cx="4176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108~109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954988" y="195550"/>
            <a:ext cx="1766823" cy="713981"/>
            <a:chOff x="7954988" y="195550"/>
            <a:chExt cx="1766823" cy="713981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9" r="54011" b="95193"/>
            <a:stretch/>
          </p:blipFill>
          <p:spPr>
            <a:xfrm>
              <a:off x="7954988" y="195550"/>
              <a:ext cx="1766823" cy="713981"/>
            </a:xfrm>
            <a:prstGeom prst="rect">
              <a:avLst/>
            </a:prstGeom>
          </p:spPr>
        </p:pic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95498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71011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969289"/>
            <a:ext cx="8178453" cy="1563954"/>
            <a:chOff x="871885" y="3898039"/>
            <a:chExt cx="8178453" cy="1563954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71885" y="4354191"/>
              <a:ext cx="8149877" cy="1107802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61827" y="3898039"/>
              <a:ext cx="8088511" cy="369332"/>
              <a:chOff x="829684" y="5546885"/>
              <a:chExt cx="8088511" cy="369332"/>
            </a:xfrm>
          </p:grpSpPr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자료를 나타내기에 알맞은 그래프는 무엇인지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894753" y="4462278"/>
            <a:ext cx="8104140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막대그래프로 나타낼 수 있을 것 같습니다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띠그래프로 나타낼 수 있을 것 같습니다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 err="1">
                <a:solidFill>
                  <a:srgbClr val="208235"/>
                </a:solidFill>
              </a:rPr>
              <a:t>원그래프로</a:t>
            </a:r>
            <a:r>
              <a:rPr lang="ko-KR" altLang="en-US" dirty="0">
                <a:solidFill>
                  <a:srgbClr val="208235"/>
                </a:solidFill>
              </a:rPr>
              <a:t> 나타낼 수 있을 것 같습니다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770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0" name="그룹 19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259" y="1578757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85" y="1381536"/>
            <a:ext cx="6966505" cy="4602350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 완성하기</a:t>
            </a:r>
          </a:p>
        </p:txBody>
      </p:sp>
      <p:pic>
        <p:nvPicPr>
          <p:cNvPr id="9" name="그림 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45950" r="11052" b="28227"/>
          <a:stretch/>
        </p:blipFill>
        <p:spPr>
          <a:xfrm>
            <a:off x="1293566" y="2753992"/>
            <a:ext cx="7353200" cy="31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81" y="2182758"/>
            <a:ext cx="5338199" cy="3543299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21665" y="1785926"/>
            <a:ext cx="7750663" cy="417992"/>
            <a:chOff x="921665" y="2601117"/>
            <a:chExt cx="7750663" cy="417992"/>
          </a:xfrm>
        </p:grpSpPr>
        <p:sp>
          <p:nvSpPr>
            <p:cNvPr id="44" name="내용 개체 틀 3"/>
            <p:cNvSpPr txBox="1">
              <a:spLocks/>
            </p:cNvSpPr>
            <p:nvPr/>
          </p:nvSpPr>
          <p:spPr>
            <a:xfrm>
              <a:off x="1122056" y="2601117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그래프를 이용하여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기사문을 완성해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921665" y="273533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02750" y="1412776"/>
            <a:ext cx="8442738" cy="356754"/>
            <a:chOff x="902750" y="1412776"/>
            <a:chExt cx="8442738" cy="356754"/>
          </a:xfrm>
        </p:grpSpPr>
        <p:grpSp>
          <p:nvGrpSpPr>
            <p:cNvPr id="2" name="그룹 1"/>
            <p:cNvGrpSpPr/>
            <p:nvPr/>
          </p:nvGrpSpPr>
          <p:grpSpPr>
            <a:xfrm>
              <a:off x="902750" y="1412776"/>
              <a:ext cx="8442738" cy="356754"/>
              <a:chOff x="902750" y="1412776"/>
              <a:chExt cx="8442738" cy="356754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1070180" y="1412776"/>
                <a:ext cx="8275308" cy="3567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기사문을 완성해 봅시다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grpSp>
            <p:nvGrpSpPr>
              <p:cNvPr id="17" name="그룹 16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18" name="그룹 17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20" name="모서리가 둥근 직사각형 19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79367" y="1416861"/>
              <a:ext cx="7905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 완성하기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7952607" y="145596"/>
            <a:ext cx="1786616" cy="763935"/>
            <a:chOff x="7952607" y="145596"/>
            <a:chExt cx="1786616" cy="763935"/>
          </a:xfrm>
        </p:grpSpPr>
        <p:grpSp>
          <p:nvGrpSpPr>
            <p:cNvPr id="28" name="그룹 27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9225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871011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4379" y="44223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45950" r="11052" b="28227"/>
          <a:stretch/>
        </p:blipFill>
        <p:spPr>
          <a:xfrm>
            <a:off x="1985136" y="3230086"/>
            <a:ext cx="5588423" cy="2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4301979"/>
            <a:ext cx="8178453" cy="1563324"/>
            <a:chOff x="871885" y="4301979"/>
            <a:chExt cx="8178453" cy="1563324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4758131"/>
              <a:ext cx="8149877" cy="1107172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1827" y="4301979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그래프를 보고 알 수 있는 내용을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 완성하기</a:t>
            </a:r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889048" y="4810478"/>
            <a:ext cx="8104140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축구를 좋아하는 학생이 가장 많습니다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농구와 피구를 좋아하는 학생 수의 비율이 같습니다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배드민턴을 좋아하는 학생 수의 비율이 두 번째로 높습니다</a:t>
            </a:r>
            <a:r>
              <a:rPr lang="en-US" altLang="ko-KR" dirty="0"/>
              <a:t>. 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1029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89" y="1690886"/>
            <a:ext cx="276515" cy="273955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952607" y="145596"/>
            <a:ext cx="1786616" cy="763935"/>
            <a:chOff x="7952607" y="145596"/>
            <a:chExt cx="1786616" cy="763935"/>
          </a:xfrm>
        </p:grpSpPr>
        <p:grpSp>
          <p:nvGrpSpPr>
            <p:cNvPr id="25" name="그룹 24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9225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29" name="직사각형 28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871011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8588" y="1616775"/>
            <a:ext cx="3487034" cy="23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85826" y="4312923"/>
            <a:ext cx="8135626" cy="1157868"/>
            <a:chOff x="885826" y="4312923"/>
            <a:chExt cx="8135626" cy="1157868"/>
          </a:xfrm>
        </p:grpSpPr>
        <p:sp>
          <p:nvSpPr>
            <p:cNvPr id="23" name="모서리가 둥근 직사각형 22"/>
            <p:cNvSpPr/>
            <p:nvPr/>
          </p:nvSpPr>
          <p:spPr bwMode="auto">
            <a:xfrm>
              <a:off x="885826" y="5051192"/>
              <a:ext cx="8135626" cy="4195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10749" y="4312923"/>
              <a:ext cx="8110702" cy="576064"/>
              <a:chOff x="910749" y="4312923"/>
              <a:chExt cx="8110702" cy="576064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1049208" y="4312923"/>
                <a:ext cx="7972243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내가 완성한 기사문과 친구가 완성한 기사문을 비교해 보고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무엇이 다른지 이야기해 보세요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 </a:t>
                </a:r>
                <a:endParaRPr lang="ko-KR" altLang="en-US" dirty="0"/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910749" y="44209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" name="내용 개체 틀 2"/>
          <p:cNvSpPr txBox="1">
            <a:spLocks/>
          </p:cNvSpPr>
          <p:nvPr/>
        </p:nvSpPr>
        <p:spPr>
          <a:xfrm>
            <a:off x="904328" y="5069434"/>
            <a:ext cx="7679727" cy="40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저는 띠그래프로 나타냈는데 친구는 </a:t>
            </a:r>
            <a:r>
              <a:rPr lang="ko-KR" altLang="en-US" dirty="0" err="1" smtClean="0">
                <a:solidFill>
                  <a:srgbClr val="208235"/>
                </a:solidFill>
              </a:rPr>
              <a:t>원그래프로</a:t>
            </a:r>
            <a:r>
              <a:rPr lang="ko-KR" altLang="en-US" dirty="0" smtClean="0">
                <a:solidFill>
                  <a:srgbClr val="208235"/>
                </a:solidFill>
              </a:rPr>
              <a:t> 나타냈습니다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521" y="50720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 완성하기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952607" y="145596"/>
            <a:ext cx="1786616" cy="763935"/>
            <a:chOff x="7952607" y="145596"/>
            <a:chExt cx="1786616" cy="763935"/>
          </a:xfrm>
        </p:grpSpPr>
        <p:grpSp>
          <p:nvGrpSpPr>
            <p:cNvPr id="42" name="그룹 41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9225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39" name="직사각형 38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6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7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8" action="ppaction://hlinksldjump"/>
          </p:cNvPr>
          <p:cNvSpPr/>
          <p:nvPr/>
        </p:nvSpPr>
        <p:spPr>
          <a:xfrm>
            <a:off x="871011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89" y="1690886"/>
            <a:ext cx="276515" cy="27395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8588" y="1616775"/>
            <a:ext cx="3487034" cy="23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917" y="15611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그래프로 나타내기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7952607" y="130524"/>
            <a:ext cx="1786616" cy="779007"/>
            <a:chOff x="7952607" y="130524"/>
            <a:chExt cx="1786616" cy="779007"/>
          </a:xfrm>
        </p:grpSpPr>
        <p:grpSp>
          <p:nvGrpSpPr>
            <p:cNvPr id="30" name="그룹 29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393760" y="130524"/>
              <a:ext cx="335504" cy="713981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3767879" y="2379158"/>
            <a:ext cx="2725660" cy="2760152"/>
            <a:chOff x="3381364" y="2259361"/>
            <a:chExt cx="2725660" cy="2760152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9333" r="19663" b="37437"/>
            <a:stretch/>
          </p:blipFill>
          <p:spPr>
            <a:xfrm>
              <a:off x="3535792" y="2259361"/>
              <a:ext cx="2571232" cy="347523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>
              <a:off x="3381364" y="2498956"/>
              <a:ext cx="2571232" cy="2520557"/>
              <a:chOff x="3381364" y="2498956"/>
              <a:chExt cx="2571232" cy="252055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71" t="62710" r="20792" b="13863"/>
              <a:stretch/>
            </p:blipFill>
            <p:spPr>
              <a:xfrm>
                <a:off x="3381364" y="2498956"/>
                <a:ext cx="2571232" cy="2520557"/>
              </a:xfrm>
              <a:prstGeom prst="rect">
                <a:avLst/>
              </a:prstGeom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4032875" y="3303468"/>
                <a:ext cx="306562" cy="195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3562222" y="2762948"/>
                <a:ext cx="306562" cy="195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73" t="63347" r="26193" b="34240"/>
              <a:stretch/>
            </p:blipFill>
            <p:spPr>
              <a:xfrm>
                <a:off x="3987159" y="3250472"/>
                <a:ext cx="368136" cy="269841"/>
              </a:xfrm>
              <a:prstGeom prst="rect">
                <a:avLst/>
              </a:prstGeom>
            </p:spPr>
          </p:pic>
          <p:pic>
            <p:nvPicPr>
              <p:cNvPr id="25" name="그림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51" t="69966" r="39703" b="28013"/>
              <a:stretch/>
            </p:blipFill>
            <p:spPr>
              <a:xfrm>
                <a:off x="3531170" y="2741804"/>
                <a:ext cx="342900" cy="217339"/>
              </a:xfrm>
              <a:prstGeom prst="rect">
                <a:avLst/>
              </a:prstGeom>
            </p:spPr>
          </p:pic>
        </p:grpSp>
      </p:grpSp>
      <p:sp>
        <p:nvSpPr>
          <p:cNvPr id="49" name="직사각형 48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0" action="ppaction://hlinksldjump"/>
          </p:cNvPr>
          <p:cNvSpPr/>
          <p:nvPr/>
        </p:nvSpPr>
        <p:spPr>
          <a:xfrm>
            <a:off x="871011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902750" y="1430968"/>
            <a:ext cx="8214081" cy="676622"/>
            <a:chOff x="902750" y="1430968"/>
            <a:chExt cx="8214081" cy="676622"/>
          </a:xfrm>
        </p:grpSpPr>
        <p:grpSp>
          <p:nvGrpSpPr>
            <p:cNvPr id="2" name="그룹 1"/>
            <p:cNvGrpSpPr/>
            <p:nvPr/>
          </p:nvGrpSpPr>
          <p:grpSpPr>
            <a:xfrm>
              <a:off x="902750" y="1531526"/>
              <a:ext cx="8214081" cy="576064"/>
              <a:chOff x="902750" y="1412776"/>
              <a:chExt cx="8214081" cy="576064"/>
            </a:xfrm>
          </p:grpSpPr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1144588" y="1412776"/>
                <a:ext cx="7972243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완성한 기사문의 자료를 다른 그래프로 나타내어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902750" y="1497431"/>
                <a:ext cx="217025" cy="217025"/>
                <a:chOff x="4520952" y="3730680"/>
                <a:chExt cx="217025" cy="217025"/>
              </a:xfrm>
            </p:grpSpPr>
            <p:grpSp>
              <p:nvGrpSpPr>
                <p:cNvPr id="14" name="그룹 13"/>
                <p:cNvGrpSpPr/>
                <p:nvPr/>
              </p:nvGrpSpPr>
              <p:grpSpPr>
                <a:xfrm>
                  <a:off x="4520952" y="3730680"/>
                  <a:ext cx="217025" cy="217025"/>
                  <a:chOff x="1496616" y="1008874"/>
                  <a:chExt cx="216024" cy="216024"/>
                </a:xfrm>
              </p:grpSpPr>
              <p:sp>
                <p:nvSpPr>
                  <p:cNvPr id="16" name="모서리가 둥근 직사각형 15"/>
                  <p:cNvSpPr/>
                  <p:nvPr/>
                </p:nvSpPr>
                <p:spPr>
                  <a:xfrm>
                    <a:off x="1496616" y="1008874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" name="모서리가 둥근 직사각형 14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1" t="41714" r="71857" b="52603"/>
            <a:stretch/>
          </p:blipFill>
          <p:spPr>
            <a:xfrm>
              <a:off x="6406056" y="1430968"/>
              <a:ext cx="1206026" cy="62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08491" y="2660662"/>
            <a:ext cx="2058357" cy="1323439"/>
            <a:chOff x="1508491" y="2660662"/>
            <a:chExt cx="2058357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1508491" y="2660662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kern="900" spc="-8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r>
                <a:rPr lang="en-US" altLang="ko-KR" sz="8000" b="1" kern="900" spc="-8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0</a:t>
              </a:r>
              <a:endParaRPr lang="ko-KR" altLang="en-US" sz="8000" b="1" kern="900" spc="-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48930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387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8863" y="2806367"/>
            <a:ext cx="541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알맞은 그래프를 넣어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기사문을 완성해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952306" y="174406"/>
            <a:ext cx="1769505" cy="735125"/>
            <a:chOff x="7952306" y="174406"/>
            <a:chExt cx="1769505" cy="735125"/>
          </a:xfrm>
        </p:grpSpPr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306" y="188726"/>
              <a:ext cx="335504" cy="713981"/>
            </a:xfrm>
            <a:prstGeom prst="rect">
              <a:avLst/>
            </a:prstGeom>
          </p:spPr>
        </p:pic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994" b="95193"/>
            <a:stretch/>
          </p:blipFill>
          <p:spPr>
            <a:xfrm>
              <a:off x="8309932" y="195550"/>
              <a:ext cx="1411879" cy="713981"/>
            </a:xfrm>
            <a:prstGeom prst="rect">
              <a:avLst/>
            </a:prstGeom>
          </p:spPr>
        </p:pic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8282913" y="174406"/>
              <a:ext cx="397436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71011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4721542"/>
            <a:ext cx="8178453" cy="1182550"/>
            <a:chOff x="871885" y="4721542"/>
            <a:chExt cx="8178453" cy="1182550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871885" y="5177694"/>
              <a:ext cx="8149877" cy="72639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61827" y="4721542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무엇을 나타낸 그림인가요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2750" y="1533188"/>
            <a:ext cx="8118702" cy="1224136"/>
            <a:chOff x="902750" y="1364740"/>
            <a:chExt cx="8118702" cy="1224136"/>
          </a:xfrm>
        </p:grpSpPr>
        <p:grpSp>
          <p:nvGrpSpPr>
            <p:cNvPr id="20" name="그룹 19"/>
            <p:cNvGrpSpPr/>
            <p:nvPr/>
          </p:nvGrpSpPr>
          <p:grpSpPr>
            <a:xfrm>
              <a:off x="902750" y="1448780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136576" y="1364740"/>
              <a:ext cx="7884876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학교 </a:t>
              </a:r>
              <a:r>
                <a:rPr lang="ko-KR" altLang="en-US" dirty="0" smtClean="0"/>
                <a:t>신문 기자인 </a:t>
              </a:r>
              <a:r>
                <a:rPr lang="ko-KR" altLang="en-US" dirty="0"/>
                <a:t>지혜는 </a:t>
              </a:r>
              <a:r>
                <a:rPr lang="ko-KR" altLang="en-US" dirty="0" smtClean="0"/>
                <a:t>신문을 정리하다가 찢어진 신문 기사를 발견했습니다</a:t>
              </a:r>
              <a:r>
                <a:rPr lang="en-US" altLang="ko-KR" dirty="0" smtClean="0"/>
                <a:t>.  </a:t>
              </a:r>
              <a:r>
                <a:rPr lang="ko-KR" altLang="en-US" dirty="0"/>
                <a:t>찢어진 기사문의 </a:t>
              </a:r>
              <a:r>
                <a:rPr lang="ko-KR" altLang="en-US" dirty="0" smtClean="0"/>
                <a:t>내용을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34" name="내용 개체 틀 2"/>
          <p:cNvSpPr txBox="1">
            <a:spLocks/>
          </p:cNvSpPr>
          <p:nvPr/>
        </p:nvSpPr>
        <p:spPr>
          <a:xfrm>
            <a:off x="889048" y="5190028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지혜가 발견한 기사문입니다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기사문의 일부가 찢어졌습니다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3321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30" name="그룹 29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6137" y="2319920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4312246"/>
            <a:ext cx="8178453" cy="874818"/>
            <a:chOff x="871885" y="4312246"/>
            <a:chExt cx="8178453" cy="874818"/>
          </a:xfrm>
        </p:grpSpPr>
        <p:sp>
          <p:nvSpPr>
            <p:cNvPr id="53" name="모서리가 둥근 직사각형 52"/>
            <p:cNvSpPr/>
            <p:nvPr/>
          </p:nvSpPr>
          <p:spPr bwMode="auto">
            <a:xfrm>
              <a:off x="871885" y="476839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61827" y="4312246"/>
              <a:ext cx="8088511" cy="369332"/>
              <a:chOff x="829684" y="5546885"/>
              <a:chExt cx="8088511" cy="369332"/>
            </a:xfrm>
          </p:grpSpPr>
          <p:sp>
            <p:nvSpPr>
              <p:cNvPr id="5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구하려는 것은 무엇인가요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2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889048" y="479306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찢어진 </a:t>
            </a:r>
            <a:r>
              <a:rPr lang="ko-KR" altLang="en-US" dirty="0">
                <a:solidFill>
                  <a:srgbClr val="208235"/>
                </a:solidFill>
              </a:rPr>
              <a:t>기사문의 내용입니다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7689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0" name="그룹 19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259" y="1578757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982976"/>
            <a:ext cx="8178453" cy="1831502"/>
            <a:chOff x="871885" y="3876101"/>
            <a:chExt cx="8178453" cy="1831502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871885" y="4332253"/>
              <a:ext cx="8149877" cy="1375350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61827" y="3876101"/>
              <a:ext cx="8088511" cy="369332"/>
              <a:chOff x="829684" y="5546885"/>
              <a:chExt cx="8088511" cy="369332"/>
            </a:xfrm>
          </p:grpSpPr>
          <p:sp>
            <p:nvSpPr>
              <p:cNvPr id="5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기사문을 보고 알 수 있는 내용을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889048" y="4471239"/>
            <a:ext cx="8104140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조사한 항목은 축구</a:t>
            </a:r>
            <a:r>
              <a:rPr lang="en-US" altLang="ko-KR" dirty="0"/>
              <a:t>, </a:t>
            </a:r>
            <a:r>
              <a:rPr lang="ko-KR" altLang="en-US" dirty="0"/>
              <a:t>배드민턴</a:t>
            </a:r>
            <a:r>
              <a:rPr lang="en-US" altLang="ko-KR" dirty="0"/>
              <a:t>, </a:t>
            </a:r>
            <a:r>
              <a:rPr lang="ko-KR" altLang="en-US" dirty="0"/>
              <a:t>농구</a:t>
            </a:r>
            <a:r>
              <a:rPr lang="en-US" altLang="ko-KR" dirty="0"/>
              <a:t>, </a:t>
            </a:r>
            <a:r>
              <a:rPr lang="ko-KR" altLang="en-US" dirty="0"/>
              <a:t>피구</a:t>
            </a:r>
            <a:r>
              <a:rPr lang="en-US" altLang="ko-KR" dirty="0"/>
              <a:t>, </a:t>
            </a:r>
            <a:r>
              <a:rPr lang="ko-KR" altLang="en-US" dirty="0"/>
              <a:t>야구입니다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en-US" altLang="ko-KR" dirty="0"/>
              <a:t>6</a:t>
            </a:r>
            <a:r>
              <a:rPr lang="ko-KR" altLang="en-US" dirty="0"/>
              <a:t>학년 </a:t>
            </a:r>
            <a:r>
              <a:rPr lang="en-US" altLang="ko-KR" dirty="0"/>
              <a:t>200</a:t>
            </a:r>
            <a:r>
              <a:rPr lang="ko-KR" altLang="en-US" dirty="0"/>
              <a:t>명을 대상으로 </a:t>
            </a:r>
            <a:r>
              <a:rPr lang="ko-KR" altLang="en-US" dirty="0" smtClean="0"/>
              <a:t>조사했습니다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축구는 </a:t>
            </a:r>
            <a:r>
              <a:rPr lang="en-US" altLang="ko-KR" dirty="0"/>
              <a:t>70</a:t>
            </a:r>
            <a:r>
              <a:rPr lang="ko-KR" altLang="en-US" dirty="0"/>
              <a:t>명이  좋아하고</a:t>
            </a:r>
            <a:r>
              <a:rPr lang="en-US" altLang="ko-KR" dirty="0"/>
              <a:t>, </a:t>
            </a:r>
            <a:r>
              <a:rPr lang="ko-KR" altLang="en-US" dirty="0"/>
              <a:t>배드민턴은 </a:t>
            </a:r>
            <a:r>
              <a:rPr lang="en-US" altLang="ko-KR" dirty="0"/>
              <a:t>50</a:t>
            </a:r>
            <a:r>
              <a:rPr lang="ko-KR" altLang="en-US" dirty="0" smtClean="0"/>
              <a:t>명이 좋아하고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spc="-150" dirty="0" smtClean="0"/>
              <a:t>피구는</a:t>
            </a:r>
            <a:r>
              <a:rPr lang="ko-KR" altLang="en-US" dirty="0" smtClean="0"/>
              <a:t> </a:t>
            </a:r>
            <a:r>
              <a:rPr lang="en-US" altLang="ko-KR" dirty="0"/>
              <a:t>30</a:t>
            </a:r>
            <a:r>
              <a:rPr lang="ko-KR" altLang="en-US" dirty="0" smtClean="0"/>
              <a:t>명이 좋아하고</a:t>
            </a:r>
            <a:r>
              <a:rPr lang="en-US" altLang="ko-KR" dirty="0" smtClean="0"/>
              <a:t>, </a:t>
            </a:r>
            <a:r>
              <a:rPr lang="ko-KR" altLang="en-US" dirty="0"/>
              <a:t>야구는 </a:t>
            </a:r>
            <a:r>
              <a:rPr lang="en-US" altLang="ko-KR" dirty="0"/>
              <a:t>20</a:t>
            </a:r>
            <a:r>
              <a:rPr lang="ko-KR" altLang="en-US" dirty="0"/>
              <a:t>명이 좋아합니다</a:t>
            </a:r>
            <a:r>
              <a:rPr lang="en-US" altLang="ko-KR" dirty="0"/>
              <a:t>.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9180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0" name="그룹 19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259" y="1578757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898039"/>
            <a:ext cx="8178453" cy="1563954"/>
            <a:chOff x="871885" y="3898039"/>
            <a:chExt cx="8178453" cy="1563954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871885" y="4354191"/>
              <a:ext cx="8149877" cy="1107802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61827" y="3898039"/>
              <a:ext cx="8088511" cy="369332"/>
              <a:chOff x="829684" y="5546885"/>
              <a:chExt cx="8088511" cy="369332"/>
            </a:xfrm>
          </p:grpSpPr>
          <p:sp>
            <p:nvSpPr>
              <p:cNvPr id="3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기사문을 보고 알 수 없는 것을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894753" y="4391028"/>
            <a:ext cx="8104140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어떤 그래프로 나타냈는지 알 수 없습니다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endParaRPr lang="en-US" altLang="ko-KR" dirty="0">
              <a:solidFill>
                <a:srgbClr val="208235"/>
              </a:solidFill>
            </a:endParaRPr>
          </a:p>
          <a:p>
            <a:r>
              <a:rPr lang="ko-KR" altLang="en-US" dirty="0">
                <a:solidFill>
                  <a:srgbClr val="208235"/>
                </a:solidFill>
              </a:rPr>
              <a:t>배드민턴을 </a:t>
            </a:r>
            <a:r>
              <a:rPr lang="ko-KR" altLang="en-US" dirty="0" smtClean="0">
                <a:solidFill>
                  <a:srgbClr val="208235"/>
                </a:solidFill>
              </a:rPr>
              <a:t>좋아하</a:t>
            </a:r>
            <a:r>
              <a:rPr lang="ko-KR" altLang="en-US" dirty="0">
                <a:solidFill>
                  <a:srgbClr val="208235"/>
                </a:solidFill>
              </a:rPr>
              <a:t>는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학생 수의 백분율을 알 수 없습니다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농구를 </a:t>
            </a:r>
            <a:r>
              <a:rPr lang="ko-KR" altLang="en-US" dirty="0" smtClean="0">
                <a:solidFill>
                  <a:srgbClr val="208235"/>
                </a:solidFill>
              </a:rPr>
              <a:t>좋아하</a:t>
            </a:r>
            <a:r>
              <a:rPr lang="ko-KR" altLang="en-US" dirty="0">
                <a:solidFill>
                  <a:srgbClr val="208235"/>
                </a:solidFill>
              </a:rPr>
              <a:t>는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학생 수와 백분율을 알 수 없습니다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6993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0" name="그룹 19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259" y="1578757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898039"/>
            <a:ext cx="8178453" cy="1563954"/>
            <a:chOff x="871885" y="3898039"/>
            <a:chExt cx="8178453" cy="1563954"/>
          </a:xfrm>
        </p:grpSpPr>
        <p:sp>
          <p:nvSpPr>
            <p:cNvPr id="54" name="모서리가 둥근 직사각형 53"/>
            <p:cNvSpPr/>
            <p:nvPr/>
          </p:nvSpPr>
          <p:spPr bwMode="auto">
            <a:xfrm>
              <a:off x="871885" y="4354191"/>
              <a:ext cx="8149877" cy="1107802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961827" y="3898039"/>
              <a:ext cx="8088511" cy="369332"/>
              <a:chOff x="829684" y="5546885"/>
              <a:chExt cx="8088511" cy="369332"/>
            </a:xfrm>
          </p:grpSpPr>
          <p:sp>
            <p:nvSpPr>
              <p:cNvPr id="5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어떻게 해결하면 좋을지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894753" y="4391028"/>
            <a:ext cx="8104140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배드민턴을 </a:t>
            </a:r>
            <a:r>
              <a:rPr lang="ko-KR" altLang="en-US" dirty="0" smtClean="0">
                <a:solidFill>
                  <a:srgbClr val="208235"/>
                </a:solidFill>
              </a:rPr>
              <a:t>좋아하</a:t>
            </a:r>
            <a:r>
              <a:rPr lang="ko-KR" altLang="en-US" dirty="0">
                <a:solidFill>
                  <a:srgbClr val="208235"/>
                </a:solidFill>
              </a:rPr>
              <a:t>는</a:t>
            </a:r>
            <a:r>
              <a:rPr lang="ko-KR" altLang="en-US" dirty="0" smtClean="0">
                <a:solidFill>
                  <a:srgbClr val="208235"/>
                </a:solidFill>
              </a:rPr>
              <a:t> 학생 수의 </a:t>
            </a:r>
            <a:r>
              <a:rPr lang="ko-KR" altLang="en-US" dirty="0">
                <a:solidFill>
                  <a:srgbClr val="208235"/>
                </a:solidFill>
              </a:rPr>
              <a:t>백분율을 구합니다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농구를 </a:t>
            </a:r>
            <a:r>
              <a:rPr lang="ko-KR" altLang="en-US" dirty="0" smtClean="0">
                <a:solidFill>
                  <a:srgbClr val="208235"/>
                </a:solidFill>
              </a:rPr>
              <a:t>좋아하</a:t>
            </a:r>
            <a:r>
              <a:rPr lang="ko-KR" altLang="en-US" dirty="0">
                <a:solidFill>
                  <a:srgbClr val="208235"/>
                </a:solidFill>
              </a:rPr>
              <a:t>는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학생 수와 백분율을 구합니다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자료를 나타내기에 알맞은 그래프로 표현하여 기사문을 완성합니다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6993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0" name="그룹 19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259" y="1578757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85826" y="4022277"/>
            <a:ext cx="8135626" cy="1154637"/>
            <a:chOff x="885826" y="4264883"/>
            <a:chExt cx="8135626" cy="1154637"/>
          </a:xfrm>
        </p:grpSpPr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054491" y="4264883"/>
              <a:ext cx="7966961" cy="5214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전체 학생 수에 대한 배드민턴을 좋아하는 학생 수의 비율은 몇 </a:t>
              </a:r>
              <a:r>
                <a:rPr lang="en-US" altLang="ko-KR" dirty="0" smtClean="0"/>
                <a:t>%</a:t>
              </a:r>
              <a:r>
                <a:rPr lang="ko-KR" altLang="en-US" dirty="0" smtClean="0"/>
                <a:t>인가요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885826" y="4761149"/>
              <a:ext cx="8131728" cy="658371"/>
            </a:xfrm>
            <a:prstGeom prst="roundRect">
              <a:avLst>
                <a:gd name="adj" fmla="val 878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910870" y="437914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4"/>
          <p:cNvGrpSpPr/>
          <p:nvPr/>
        </p:nvGrpSpPr>
        <p:grpSpPr>
          <a:xfrm>
            <a:off x="945801" y="4534704"/>
            <a:ext cx="7679727" cy="1148350"/>
            <a:chOff x="945801" y="4551658"/>
            <a:chExt cx="7679727" cy="1148350"/>
          </a:xfrm>
        </p:grpSpPr>
        <p:sp>
          <p:nvSpPr>
            <p:cNvPr id="23" name="내용 개체 틀 2"/>
            <p:cNvSpPr txBox="1">
              <a:spLocks/>
            </p:cNvSpPr>
            <p:nvPr/>
          </p:nvSpPr>
          <p:spPr>
            <a:xfrm>
              <a:off x="945801" y="4560418"/>
              <a:ext cx="7679727" cy="11395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70000"/>
                </a:lnSpc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           ×100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=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25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입니다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.</a:t>
              </a:r>
            </a:p>
          </p:txBody>
        </p:sp>
        <p:grpSp>
          <p:nvGrpSpPr>
            <p:cNvPr id="5" name="그룹 37"/>
            <p:cNvGrpSpPr/>
            <p:nvPr/>
          </p:nvGrpSpPr>
          <p:grpSpPr>
            <a:xfrm>
              <a:off x="1124010" y="4551658"/>
              <a:ext cx="720078" cy="642210"/>
              <a:chOff x="7416919" y="1929100"/>
              <a:chExt cx="691393" cy="642210"/>
            </a:xfrm>
          </p:grpSpPr>
          <p:cxnSp>
            <p:nvCxnSpPr>
              <p:cNvPr id="39" name="직선 연결선 38"/>
              <p:cNvCxnSpPr/>
              <p:nvPr/>
            </p:nvCxnSpPr>
            <p:spPr>
              <a:xfrm>
                <a:off x="7488558" y="2252720"/>
                <a:ext cx="483921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그룹 39"/>
              <p:cNvGrpSpPr/>
              <p:nvPr/>
            </p:nvGrpSpPr>
            <p:grpSpPr>
              <a:xfrm>
                <a:off x="7416919" y="1929100"/>
                <a:ext cx="691393" cy="642210"/>
                <a:chOff x="7416919" y="1929100"/>
                <a:chExt cx="691393" cy="642210"/>
              </a:xfrm>
            </p:grpSpPr>
            <p:sp>
              <p:nvSpPr>
                <p:cNvPr id="4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488012" y="1929100"/>
                  <a:ext cx="5971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4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416919" y="2201978"/>
                  <a:ext cx="69139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8" name="그룹 27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889048" y="468280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3572" y="46303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259" y="1578757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85826" y="3784708"/>
            <a:ext cx="8131728" cy="2114690"/>
            <a:chOff x="885826" y="3749083"/>
            <a:chExt cx="8131728" cy="2114690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885826" y="4457700"/>
              <a:ext cx="8131728" cy="1406073"/>
            </a:xfrm>
            <a:prstGeom prst="roundRect">
              <a:avLst>
                <a:gd name="adj" fmla="val 732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58495" y="3749083"/>
              <a:ext cx="8045706" cy="742143"/>
              <a:chOff x="910870" y="3739558"/>
              <a:chExt cx="8045706" cy="742143"/>
            </a:xfrm>
          </p:grpSpPr>
          <p:sp>
            <p:nvSpPr>
              <p:cNvPr id="21" name="내용 개체 틀 3"/>
              <p:cNvSpPr txBox="1">
                <a:spLocks/>
              </p:cNvSpPr>
              <p:nvPr/>
            </p:nvSpPr>
            <p:spPr>
              <a:xfrm>
                <a:off x="1035441" y="3739558"/>
                <a:ext cx="7921135" cy="742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 smtClean="0"/>
                  <a:t>농구를 좋아하</a:t>
                </a:r>
                <a:r>
                  <a:rPr lang="ko-KR" altLang="en-US" dirty="0"/>
                  <a:t>는</a:t>
                </a:r>
                <a:r>
                  <a:rPr lang="ko-KR" altLang="en-US" dirty="0" smtClean="0"/>
                  <a:t> 학생은 몇 명이고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전체 학생 수에 대한 농구를 좋아하</a:t>
                </a:r>
                <a:r>
                  <a:rPr lang="ko-KR" altLang="en-US" dirty="0"/>
                  <a:t>는</a:t>
                </a:r>
                <a:r>
                  <a:rPr lang="ko-KR" altLang="en-US" dirty="0" smtClean="0"/>
                  <a:t> 학생 수의 비율은 몇 </a:t>
                </a:r>
                <a:r>
                  <a:rPr lang="en-US" altLang="ko-KR" dirty="0" smtClean="0"/>
                  <a:t>%</a:t>
                </a:r>
                <a:r>
                  <a:rPr lang="ko-KR" altLang="en-US" dirty="0" smtClean="0"/>
                  <a:t>인가요</a:t>
                </a:r>
                <a:r>
                  <a:rPr lang="en-US" altLang="ko-KR" dirty="0" smtClean="0"/>
                  <a:t>? </a:t>
                </a:r>
                <a:endParaRPr lang="ko-KR" altLang="en-US" dirty="0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910870" y="386334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45801" y="4399497"/>
            <a:ext cx="7679727" cy="1576101"/>
            <a:chOff x="945801" y="4797152"/>
            <a:chExt cx="7679727" cy="1576101"/>
          </a:xfrm>
        </p:grpSpPr>
        <p:sp>
          <p:nvSpPr>
            <p:cNvPr id="23" name="내용 개체 틀 2"/>
            <p:cNvSpPr txBox="1">
              <a:spLocks/>
            </p:cNvSpPr>
            <p:nvPr/>
          </p:nvSpPr>
          <p:spPr>
            <a:xfrm>
              <a:off x="945801" y="4797152"/>
              <a:ext cx="7679727" cy="1576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200</a:t>
              </a:r>
              <a:r>
                <a:rPr lang="en-US" altLang="ko-KR" dirty="0" smtClean="0">
                  <a:solidFill>
                    <a:srgbClr val="20823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(70+50+30+20)=30(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명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)</a:t>
              </a:r>
            </a:p>
            <a:p>
              <a:pPr>
                <a:lnSpc>
                  <a:spcPct val="170000"/>
                </a:lnSpc>
              </a:pPr>
              <a:r>
                <a:rPr lang="en-US" altLang="ko-KR" dirty="0" smtClean="0">
                  <a:solidFill>
                    <a:srgbClr val="208235"/>
                  </a:solidFill>
                </a:rPr>
                <a:t>        ×100=15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</a:p>
            <a:p>
              <a:pPr>
                <a:lnSpc>
                  <a:spcPct val="170000"/>
                </a:lnSpc>
              </a:pPr>
              <a:r>
                <a:rPr lang="ko-KR" altLang="en-US" dirty="0" smtClean="0">
                  <a:solidFill>
                    <a:srgbClr val="208235"/>
                  </a:solidFill>
                </a:rPr>
                <a:t>농구를 선택한 학생은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30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명이고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, 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비율은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5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%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입니다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. 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1132951" y="5258787"/>
              <a:ext cx="720080" cy="699877"/>
              <a:chOff x="7909463" y="2163493"/>
              <a:chExt cx="691393" cy="699877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7967410" y="2503562"/>
                <a:ext cx="483921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그룹 46"/>
              <p:cNvGrpSpPr/>
              <p:nvPr/>
            </p:nvGrpSpPr>
            <p:grpSpPr>
              <a:xfrm>
                <a:off x="7909463" y="2163493"/>
                <a:ext cx="691393" cy="699877"/>
                <a:chOff x="7909463" y="2163493"/>
                <a:chExt cx="691393" cy="699877"/>
              </a:xfrm>
            </p:grpSpPr>
            <p:sp>
              <p:nvSpPr>
                <p:cNvPr id="4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969150" y="2163493"/>
                  <a:ext cx="5971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>
                      <a:solidFill>
                        <a:srgbClr val="208235"/>
                      </a:solidFill>
                      <a:latin typeface="나눔고딕" pitchFamily="50" charset="-127"/>
                    </a:rPr>
                    <a:t>3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5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909463" y="2494038"/>
                  <a:ext cx="69139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572" y="49876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기사문의 내용 알아보기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8" name="그룹 27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259" y="1578757"/>
            <a:ext cx="5836470" cy="22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3625</TotalTime>
  <Words>407</Words>
  <Application>Microsoft Office PowerPoint</Application>
  <PresentationFormat>A4 용지(210x297mm)</PresentationFormat>
  <Paragraphs>81</Paragraphs>
  <Slides>16</Slides>
  <Notes>7</Notes>
  <HiddenSlides>1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2</vt:i4>
      </vt:variant>
    </vt:vector>
  </HeadingPairs>
  <TitlesOfParts>
    <vt:vector size="24" baseType="lpstr">
      <vt:lpstr>나눔고딕</vt:lpstr>
      <vt:lpstr>나눔고딕 ExtraBold</vt:lpstr>
      <vt:lpstr>나눔바른고딕</vt:lpstr>
      <vt:lpstr>맑은 고딕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343</cp:revision>
  <cp:lastPrinted>2017-09-25T02:44:09Z</cp:lastPrinted>
  <dcterms:created xsi:type="dcterms:W3CDTF">2017-09-24T23:31:15Z</dcterms:created>
  <dcterms:modified xsi:type="dcterms:W3CDTF">2019-11-27T00:31:46Z</dcterms:modified>
</cp:coreProperties>
</file>