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handoutMasterIdLst>
    <p:handoutMasterId r:id="rId27"/>
  </p:handoutMasterIdLst>
  <p:sldIdLst>
    <p:sldId id="258" r:id="rId2"/>
    <p:sldId id="260" r:id="rId3"/>
    <p:sldId id="261" r:id="rId4"/>
    <p:sldId id="291" r:id="rId5"/>
    <p:sldId id="307" r:id="rId6"/>
    <p:sldId id="303" r:id="rId7"/>
    <p:sldId id="292" r:id="rId8"/>
    <p:sldId id="308" r:id="rId9"/>
    <p:sldId id="294" r:id="rId10"/>
    <p:sldId id="305" r:id="rId11"/>
    <p:sldId id="295" r:id="rId12"/>
    <p:sldId id="309" r:id="rId13"/>
    <p:sldId id="296" r:id="rId14"/>
    <p:sldId id="304" r:id="rId15"/>
    <p:sldId id="298" r:id="rId16"/>
    <p:sldId id="289" r:id="rId17"/>
    <p:sldId id="288" r:id="rId18"/>
    <p:sldId id="306" r:id="rId19"/>
    <p:sldId id="290" r:id="rId20"/>
    <p:sldId id="273" r:id="rId21"/>
    <p:sldId id="264" r:id="rId22"/>
    <p:sldId id="301" r:id="rId23"/>
    <p:sldId id="302" r:id="rId24"/>
    <p:sldId id="263" r:id="rId25"/>
  </p:sldIdLst>
  <p:sldSz cx="9906000" cy="6858000" type="A4"/>
  <p:notesSz cx="6858000" cy="9144000"/>
  <p:custShowLst>
    <p:custShow name="재구성한 쇼 1" id="0">
      <p:sldLst>
        <p:sld r:id="rId4"/>
      </p:sldLst>
    </p:custShow>
    <p:custShow name="재구성한 쇼 4" id="1">
      <p:sldLst>
        <p:sld r:id="rId14"/>
      </p:sldLst>
    </p:custShow>
    <p:custShow name="재구성한 쇼 5" id="2">
      <p:sldLst>
        <p:sld r:id="rId16"/>
      </p:sldLst>
    </p:custShow>
    <p:custShow name="재구성한 쇼 6" id="3">
      <p:sldLst>
        <p:sld r:id="rId18"/>
      </p:sldLst>
    </p:custShow>
    <p:custShow name="재구성한 쇼 7" id="4">
      <p:sldLst>
        <p:sld r:id="rId11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695A35"/>
    <a:srgbClr val="208235"/>
    <a:srgbClr val="F5A200"/>
    <a:srgbClr val="F08300"/>
    <a:srgbClr val="3C4BA0"/>
    <a:srgbClr val="228A38"/>
    <a:srgbClr val="C4C9E3"/>
    <a:srgbClr val="63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9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1974" y="-390"/>
      </p:cViewPr>
      <p:guideLst>
        <p:guide orient="horz" pos="895"/>
        <p:guide orient="horz" pos="3721"/>
        <p:guide pos="5689"/>
        <p:guide pos="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7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A7288-0D4F-4D68-8B51-77FF4F76EC9B}" type="datetimeFigureOut">
              <a:rPr lang="ko-KR" altLang="en-US" smtClean="0"/>
              <a:pPr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615E8-7D1F-4063-A890-3EF3897AF1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6892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3" name="직사각형 12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2" name="그룹 11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3" name="모서리가 둥근 직사각형 12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4" name="그룹 13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모서리가 둥근 직사각형 18"/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221038" y="10431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여러 가지 그래프를 비교해 볼까요</a:t>
            </a:r>
            <a:endParaRPr lang="en-US" altLang="ko-KR" sz="14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 userDrawn="1"/>
        </p:nvSpPr>
        <p:spPr>
          <a:xfrm>
            <a:off x="776537" y="413354"/>
            <a:ext cx="3136050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596514" y="413354"/>
            <a:ext cx="43530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8" name="그림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1" name="직사각형 20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221038" y="10431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여러 가지 그래프를 비교해 볼까요</a:t>
            </a:r>
            <a:endParaRPr lang="en-US" altLang="ko-KR" sz="14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image" Target="../media/image6.png"/><Relationship Id="rId10" Type="http://schemas.openxmlformats.org/officeDocument/2006/relationships/slide" Target="slide20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slide" Target="slide20.xml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slide" Target="slide20.xml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slide" Target="slide20.xml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slide" Target="slide20.xml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slide" Target="slide20.xml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slide" Target="slide20.xml"/><Relationship Id="rId5" Type="http://schemas.openxmlformats.org/officeDocument/2006/relationships/image" Target="../media/image9.png"/><Relationship Id="rId10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slide" Target="slide21.xml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4.png"/><Relationship Id="rId7" Type="http://schemas.openxmlformats.org/officeDocument/2006/relationships/slide" Target="slide2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slide" Target="slide20.xml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image" Target="../media/image9.png"/><Relationship Id="rId9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slide" Target="slide2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slide" Target="slide2.xml"/><Relationship Id="rId5" Type="http://schemas.openxmlformats.org/officeDocument/2006/relationships/image" Target="../media/image9.png"/><Relationship Id="rId10" Type="http://schemas.openxmlformats.org/officeDocument/2006/relationships/slide" Target="slide4.xml"/><Relationship Id="rId4" Type="http://schemas.openxmlformats.org/officeDocument/2006/relationships/image" Target="../media/image21.jpeg"/><Relationship Id="rId9" Type="http://schemas.openxmlformats.org/officeDocument/2006/relationships/slide" Target="slide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9.png"/><Relationship Id="rId7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20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slide" Target="slide11.xml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1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slide" Target="slide11.xml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1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slide" Target="slide11.xml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1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slide" Target="slide11.xml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1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slide" Target="slide11.xml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1.xml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slide" Target="slide11.xml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1.xml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80892" y="2816932"/>
            <a:ext cx="5357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여러 가지 그래프를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비교해 볼까요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8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76288" y="404664"/>
            <a:ext cx="40675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atin typeface="나눔고딕 ExtraBold" pitchFamily="50" charset="-127"/>
                <a:ea typeface="나눔고딕 ExtraBold" pitchFamily="50" charset="-127"/>
              </a:rPr>
              <a:t>여러 가지 그래프</a:t>
            </a:r>
            <a:endParaRPr lang="en-US" altLang="ko-KR" sz="24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106~107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74~75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7600828" y="195550"/>
            <a:ext cx="2240637" cy="713981"/>
            <a:chOff x="7600828" y="195550"/>
            <a:chExt cx="2240637" cy="713981"/>
          </a:xfrm>
        </p:grpSpPr>
        <p:grpSp>
          <p:nvGrpSpPr>
            <p:cNvPr id="30" name="그룹 29"/>
            <p:cNvGrpSpPr/>
            <p:nvPr/>
          </p:nvGrpSpPr>
          <p:grpSpPr>
            <a:xfrm>
              <a:off x="7600828" y="195550"/>
              <a:ext cx="2240637" cy="713981"/>
              <a:chOff x="7600828" y="195550"/>
              <a:chExt cx="2240637" cy="713981"/>
            </a:xfrm>
          </p:grpSpPr>
          <p:pic>
            <p:nvPicPr>
              <p:cNvPr id="34" name="그림 33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5" name="그림 34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30" r="53726" b="95193"/>
              <a:stretch/>
            </p:blipFill>
            <p:spPr>
              <a:xfrm>
                <a:off x="7600828" y="195550"/>
                <a:ext cx="1780665" cy="713981"/>
              </a:xfrm>
              <a:prstGeom prst="rect">
                <a:avLst/>
              </a:prstGeom>
            </p:spPr>
          </p:pic>
        </p:grpSp>
        <p:pic>
          <p:nvPicPr>
            <p:cNvPr id="32" name="그림 3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" r="90010" b="95193"/>
            <a:stretch/>
          </p:blipFill>
          <p:spPr>
            <a:xfrm>
              <a:off x="7600829" y="195550"/>
              <a:ext cx="375314" cy="713981"/>
            </a:xfrm>
            <a:prstGeom prst="rect">
              <a:avLst/>
            </a:prstGeom>
          </p:spPr>
        </p:pic>
      </p:grpSp>
      <p:sp>
        <p:nvSpPr>
          <p:cNvPr id="14" name="직사각형 13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0" action="ppaction://hlinksldjump"/>
          </p:cNvPr>
          <p:cNvSpPr/>
          <p:nvPr/>
        </p:nvSpPr>
        <p:spPr>
          <a:xfrm>
            <a:off x="90675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 txBox="1">
            <a:spLocks/>
          </p:cNvSpPr>
          <p:nvPr/>
        </p:nvSpPr>
        <p:spPr>
          <a:xfrm>
            <a:off x="694689" y="412069"/>
            <a:ext cx="4150361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그래프의 종류와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특징 </a:t>
            </a:r>
            <a:endParaRPr lang="en-US" altLang="ko-KR" sz="230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  <a:r>
              <a:rPr lang="en-US" altLang="ko-KR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" t="8570" r="5642" b="43908"/>
          <a:stretch/>
        </p:blipFill>
        <p:spPr>
          <a:xfrm>
            <a:off x="1498451" y="1211130"/>
            <a:ext cx="7097234" cy="488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84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869956" y="4659698"/>
            <a:ext cx="8161331" cy="933182"/>
            <a:chOff x="869956" y="4659698"/>
            <a:chExt cx="8161331" cy="933182"/>
          </a:xfrm>
        </p:grpSpPr>
        <p:sp>
          <p:nvSpPr>
            <p:cNvPr id="42" name="모서리가 둥근 직사각형 41"/>
            <p:cNvSpPr/>
            <p:nvPr/>
          </p:nvSpPr>
          <p:spPr bwMode="auto">
            <a:xfrm>
              <a:off x="869956" y="5139975"/>
              <a:ext cx="8161331" cy="4529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23218" y="4659698"/>
              <a:ext cx="7691627" cy="417992"/>
              <a:chOff x="923218" y="4659698"/>
              <a:chExt cx="7691627" cy="417992"/>
            </a:xfrm>
          </p:grpSpPr>
          <p:sp>
            <p:nvSpPr>
              <p:cNvPr id="43" name="내용 개체 틀 3"/>
              <p:cNvSpPr txBox="1">
                <a:spLocks/>
              </p:cNvSpPr>
              <p:nvPr/>
            </p:nvSpPr>
            <p:spPr>
              <a:xfrm>
                <a:off x="1064573" y="4659698"/>
                <a:ext cx="7550272" cy="417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세계 주요 </a:t>
                </a:r>
                <a:r>
                  <a:rPr lang="ko-KR" altLang="en-US" dirty="0" err="1" smtClean="0"/>
                  <a:t>도시별</a:t>
                </a:r>
                <a:r>
                  <a:rPr lang="ko-KR" altLang="en-US" dirty="0" smtClean="0"/>
                  <a:t> 미세 먼지 농도는 어떤 그래프로 나타냈나요</a:t>
                </a:r>
                <a:r>
                  <a:rPr lang="en-US" altLang="ko-KR" dirty="0" smtClean="0"/>
                  <a:t>? </a:t>
                </a:r>
                <a:endParaRPr lang="ko-KR" altLang="en-US" dirty="0"/>
              </a:p>
            </p:txBody>
          </p:sp>
          <p:sp>
            <p:nvSpPr>
              <p:cNvPr id="44" name="모서리가 둥근 직사각형 43"/>
              <p:cNvSpPr/>
              <p:nvPr/>
            </p:nvSpPr>
            <p:spPr>
              <a:xfrm>
                <a:off x="923218" y="4793910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5" name="내용 개체 틀 2"/>
          <p:cNvSpPr txBox="1">
            <a:spLocks/>
          </p:cNvSpPr>
          <p:nvPr/>
        </p:nvSpPr>
        <p:spPr>
          <a:xfrm>
            <a:off x="884548" y="5185046"/>
            <a:ext cx="6490779" cy="370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막대그래프로 나타냈습니다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3" y="517343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그룹 30"/>
          <p:cNvGrpSpPr/>
          <p:nvPr/>
        </p:nvGrpSpPr>
        <p:grpSpPr>
          <a:xfrm>
            <a:off x="902750" y="1412776"/>
            <a:ext cx="8448467" cy="972108"/>
            <a:chOff x="902750" y="1412776"/>
            <a:chExt cx="8448467" cy="972108"/>
          </a:xfrm>
        </p:grpSpPr>
        <p:sp>
          <p:nvSpPr>
            <p:cNvPr id="34" name="내용 개체 틀 3"/>
            <p:cNvSpPr txBox="1">
              <a:spLocks/>
            </p:cNvSpPr>
            <p:nvPr/>
          </p:nvSpPr>
          <p:spPr>
            <a:xfrm>
              <a:off x="1178191" y="1412776"/>
              <a:ext cx="8173026" cy="9721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세계 주요 </a:t>
              </a:r>
              <a:r>
                <a:rPr lang="ko-KR" altLang="en-US" dirty="0" err="1" smtClean="0"/>
                <a:t>도시별</a:t>
              </a:r>
              <a:r>
                <a:rPr lang="ko-KR" altLang="en-US" dirty="0" smtClean="0"/>
                <a:t> 미세 먼지 농도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우리나라의 월별 평균 미세 먼지 농도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미세 먼지 배출량을 나타낸 그래프입니다</a:t>
              </a:r>
              <a:r>
                <a:rPr lang="en-US" altLang="ko-KR" dirty="0" smtClean="0"/>
                <a:t>. </a:t>
              </a:r>
              <a:r>
                <a:rPr lang="ko-KR" altLang="en-US" dirty="0" smtClean="0"/>
                <a:t>여러 가지 그래프를 비교해 봅시다</a:t>
              </a:r>
              <a:r>
                <a:rPr lang="en-US" altLang="ko-KR" dirty="0" smtClean="0"/>
                <a:t>. </a:t>
              </a:r>
              <a:endParaRPr lang="ko-KR" altLang="en-US" dirty="0"/>
            </a:p>
          </p:txBody>
        </p:sp>
        <p:grpSp>
          <p:nvGrpSpPr>
            <p:cNvPr id="35" name="그룹 15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36" name="그룹 17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50" name="모서리가 둥근 직사각형 49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7" name="모서리가 둥근 직사각형 36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32" name="내용 개체 틀 5"/>
          <p:cNvSpPr txBox="1">
            <a:spLocks/>
          </p:cNvSpPr>
          <p:nvPr/>
        </p:nvSpPr>
        <p:spPr>
          <a:xfrm>
            <a:off x="694689" y="412069"/>
            <a:ext cx="4150361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그래프의 종류와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특징 </a:t>
            </a:r>
            <a:endParaRPr lang="en-US" altLang="ko-KR" sz="230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  <a:r>
              <a:rPr lang="en-US" altLang="ko-KR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7598941" y="145596"/>
            <a:ext cx="2242524" cy="763935"/>
            <a:chOff x="7598941" y="145596"/>
            <a:chExt cx="2242524" cy="763935"/>
          </a:xfrm>
        </p:grpSpPr>
        <p:grpSp>
          <p:nvGrpSpPr>
            <p:cNvPr id="38" name="그룹 37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40" name="그룹 39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46" name="그림 45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48" name="그림 47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41" name="그림 40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8678950" y="145596"/>
              <a:ext cx="335504" cy="713981"/>
            </a:xfrm>
            <a:prstGeom prst="rect">
              <a:avLst/>
            </a:prstGeom>
          </p:spPr>
        </p:pic>
      </p:grpSp>
      <p:grpSp>
        <p:nvGrpSpPr>
          <p:cNvPr id="7" name="그룹 6"/>
          <p:cNvGrpSpPr/>
          <p:nvPr/>
        </p:nvGrpSpPr>
        <p:grpSpPr>
          <a:xfrm>
            <a:off x="3027875" y="2218454"/>
            <a:ext cx="3665646" cy="2305144"/>
            <a:chOff x="3027875" y="2218454"/>
            <a:chExt cx="3665646" cy="2305144"/>
          </a:xfrm>
        </p:grpSpPr>
        <p:pic>
          <p:nvPicPr>
            <p:cNvPr id="52" name="그림 51">
              <a:hlinkClick r:id="" action="ppaction://customshow?id=4&amp;return=true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7006" y="2357643"/>
              <a:ext cx="276515" cy="273955"/>
            </a:xfrm>
            <a:prstGeom prst="rect">
              <a:avLst/>
            </a:prstGeom>
          </p:spPr>
        </p:pic>
        <p:pic>
          <p:nvPicPr>
            <p:cNvPr id="49" name="그림 48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2" t="8570" r="5642" b="43908"/>
            <a:stretch/>
          </p:blipFill>
          <p:spPr>
            <a:xfrm>
              <a:off x="3027875" y="2218454"/>
              <a:ext cx="3346599" cy="2305144"/>
            </a:xfrm>
            <a:prstGeom prst="rect">
              <a:avLst/>
            </a:prstGeom>
          </p:spPr>
        </p:pic>
      </p:grpSp>
      <p:sp>
        <p:nvSpPr>
          <p:cNvPr id="53" name="직사각형 52">
            <a:hlinkClick r:id="rId8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10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1" action="ppaction://hlinksldjump"/>
          </p:cNvPr>
          <p:cNvSpPr/>
          <p:nvPr/>
        </p:nvSpPr>
        <p:spPr>
          <a:xfrm>
            <a:off x="90675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12" action="ppaction://hlinksldjump"/>
          </p:cNvPr>
          <p:cNvSpPr/>
          <p:nvPr/>
        </p:nvSpPr>
        <p:spPr>
          <a:xfrm>
            <a:off x="76373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97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87" name="그룹 86"/>
          <p:cNvGrpSpPr/>
          <p:nvPr/>
        </p:nvGrpSpPr>
        <p:grpSpPr>
          <a:xfrm>
            <a:off x="869956" y="3823489"/>
            <a:ext cx="8161331" cy="933182"/>
            <a:chOff x="869956" y="4659698"/>
            <a:chExt cx="8161331" cy="933182"/>
          </a:xfrm>
        </p:grpSpPr>
        <p:sp>
          <p:nvSpPr>
            <p:cNvPr id="88" name="모서리가 둥근 직사각형 87"/>
            <p:cNvSpPr/>
            <p:nvPr/>
          </p:nvSpPr>
          <p:spPr bwMode="auto">
            <a:xfrm>
              <a:off x="869956" y="5139975"/>
              <a:ext cx="8161331" cy="4529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89" name="그룹 88"/>
            <p:cNvGrpSpPr/>
            <p:nvPr/>
          </p:nvGrpSpPr>
          <p:grpSpPr>
            <a:xfrm>
              <a:off x="923218" y="4659698"/>
              <a:ext cx="7691627" cy="417992"/>
              <a:chOff x="923218" y="4659698"/>
              <a:chExt cx="7691627" cy="417992"/>
            </a:xfrm>
          </p:grpSpPr>
          <p:sp>
            <p:nvSpPr>
              <p:cNvPr id="90" name="내용 개체 틀 3"/>
              <p:cNvSpPr txBox="1">
                <a:spLocks/>
              </p:cNvSpPr>
              <p:nvPr/>
            </p:nvSpPr>
            <p:spPr>
              <a:xfrm>
                <a:off x="1064573" y="4659698"/>
                <a:ext cx="7550272" cy="417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우리나라의 </a:t>
                </a:r>
                <a:r>
                  <a:rPr lang="ko-KR" altLang="en-US" dirty="0" smtClean="0"/>
                  <a:t>월별 평균 </a:t>
                </a:r>
                <a:r>
                  <a:rPr lang="ko-KR" altLang="en-US" dirty="0"/>
                  <a:t>미세 먼지 농도는 어떤 그래프로 나타냈나요</a:t>
                </a:r>
                <a:r>
                  <a:rPr lang="en-US" altLang="ko-KR" dirty="0"/>
                  <a:t>? </a:t>
                </a:r>
                <a:endParaRPr lang="ko-KR" altLang="en-US" dirty="0"/>
              </a:p>
            </p:txBody>
          </p:sp>
          <p:sp>
            <p:nvSpPr>
              <p:cNvPr id="91" name="모서리가 둥근 직사각형 90"/>
              <p:cNvSpPr/>
              <p:nvPr/>
            </p:nvSpPr>
            <p:spPr>
              <a:xfrm>
                <a:off x="923218" y="4793910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92" name="내용 개체 틀 2"/>
          <p:cNvSpPr txBox="1">
            <a:spLocks/>
          </p:cNvSpPr>
          <p:nvPr/>
        </p:nvSpPr>
        <p:spPr>
          <a:xfrm>
            <a:off x="884548" y="4348837"/>
            <a:ext cx="6490779" cy="370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꺾은선그래프로 나타냈습니다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grpSp>
        <p:nvGrpSpPr>
          <p:cNvPr id="99" name="그룹 98"/>
          <p:cNvGrpSpPr/>
          <p:nvPr/>
        </p:nvGrpSpPr>
        <p:grpSpPr>
          <a:xfrm>
            <a:off x="869956" y="4965878"/>
            <a:ext cx="8161331" cy="933182"/>
            <a:chOff x="869956" y="4659698"/>
            <a:chExt cx="8161331" cy="933182"/>
          </a:xfrm>
        </p:grpSpPr>
        <p:sp>
          <p:nvSpPr>
            <p:cNvPr id="100" name="모서리가 둥근 직사각형 99"/>
            <p:cNvSpPr/>
            <p:nvPr/>
          </p:nvSpPr>
          <p:spPr bwMode="auto">
            <a:xfrm>
              <a:off x="869956" y="5139975"/>
              <a:ext cx="8161331" cy="4529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101" name="그룹 100"/>
            <p:cNvGrpSpPr/>
            <p:nvPr/>
          </p:nvGrpSpPr>
          <p:grpSpPr>
            <a:xfrm>
              <a:off x="923218" y="4659698"/>
              <a:ext cx="7691627" cy="417992"/>
              <a:chOff x="923218" y="4659698"/>
              <a:chExt cx="7691627" cy="417992"/>
            </a:xfrm>
          </p:grpSpPr>
          <p:sp>
            <p:nvSpPr>
              <p:cNvPr id="102" name="내용 개체 틀 3"/>
              <p:cNvSpPr txBox="1">
                <a:spLocks/>
              </p:cNvSpPr>
              <p:nvPr/>
            </p:nvSpPr>
            <p:spPr>
              <a:xfrm>
                <a:off x="1064573" y="4659698"/>
                <a:ext cx="7550272" cy="417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미세 먼지 배출량은 어떤 그래프로 나타냈나요</a:t>
                </a:r>
                <a:r>
                  <a:rPr lang="en-US" altLang="ko-KR" dirty="0"/>
                  <a:t>? </a:t>
                </a:r>
                <a:endParaRPr lang="ko-KR" altLang="en-US" dirty="0"/>
              </a:p>
            </p:txBody>
          </p:sp>
          <p:sp>
            <p:nvSpPr>
              <p:cNvPr id="103" name="모서리가 둥근 직사각형 102"/>
              <p:cNvSpPr/>
              <p:nvPr/>
            </p:nvSpPr>
            <p:spPr>
              <a:xfrm>
                <a:off x="923218" y="4793910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04" name="내용 개체 틀 2"/>
          <p:cNvSpPr txBox="1">
            <a:spLocks/>
          </p:cNvSpPr>
          <p:nvPr/>
        </p:nvSpPr>
        <p:spPr>
          <a:xfrm>
            <a:off x="884548" y="5491226"/>
            <a:ext cx="6490779" cy="370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띠그래프로 나타냈습니다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105" name="그림 10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3" y="43382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그림 10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3" y="54767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내용 개체 틀 5"/>
          <p:cNvSpPr txBox="1">
            <a:spLocks/>
          </p:cNvSpPr>
          <p:nvPr/>
        </p:nvSpPr>
        <p:spPr>
          <a:xfrm>
            <a:off x="694689" y="412069"/>
            <a:ext cx="4150361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그래프의 종류와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특징 </a:t>
            </a:r>
            <a:endParaRPr lang="en-US" altLang="ko-KR" sz="230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  <a:r>
              <a:rPr lang="en-US" altLang="ko-KR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7598941" y="145596"/>
            <a:ext cx="2242524" cy="763935"/>
            <a:chOff x="7598941" y="145596"/>
            <a:chExt cx="2242524" cy="763935"/>
          </a:xfrm>
        </p:grpSpPr>
        <p:grpSp>
          <p:nvGrpSpPr>
            <p:cNvPr id="33" name="그룹 32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35" name="그룹 34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37" name="그림 36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38" name="그림 37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36" name="그림 35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4" name="그림 33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8678950" y="145596"/>
              <a:ext cx="335504" cy="713981"/>
            </a:xfrm>
            <a:prstGeom prst="rect">
              <a:avLst/>
            </a:prstGeom>
          </p:spPr>
        </p:pic>
      </p:grpSp>
      <p:grpSp>
        <p:nvGrpSpPr>
          <p:cNvPr id="39" name="그룹 38"/>
          <p:cNvGrpSpPr/>
          <p:nvPr/>
        </p:nvGrpSpPr>
        <p:grpSpPr>
          <a:xfrm>
            <a:off x="3027875" y="1363314"/>
            <a:ext cx="3665646" cy="2305144"/>
            <a:chOff x="3027875" y="2218454"/>
            <a:chExt cx="3665646" cy="2305144"/>
          </a:xfrm>
        </p:grpSpPr>
        <p:pic>
          <p:nvPicPr>
            <p:cNvPr id="40" name="그림 39">
              <a:hlinkClick r:id="" action="ppaction://customshow?id=4&amp;return=true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7006" y="2357643"/>
              <a:ext cx="276515" cy="273955"/>
            </a:xfrm>
            <a:prstGeom prst="rect">
              <a:avLst/>
            </a:prstGeom>
          </p:spPr>
        </p:pic>
        <p:pic>
          <p:nvPicPr>
            <p:cNvPr id="41" name="그림 40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2" t="8570" r="5642" b="43908"/>
            <a:stretch/>
          </p:blipFill>
          <p:spPr>
            <a:xfrm>
              <a:off x="3027875" y="2218454"/>
              <a:ext cx="3346599" cy="2305144"/>
            </a:xfrm>
            <a:prstGeom prst="rect">
              <a:avLst/>
            </a:prstGeom>
          </p:spPr>
        </p:pic>
      </p:grpSp>
      <p:sp>
        <p:nvSpPr>
          <p:cNvPr id="42" name="직사각형 41">
            <a:hlinkClick r:id="rId8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0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1" action="ppaction://hlinksldjump"/>
          </p:cNvPr>
          <p:cNvSpPr/>
          <p:nvPr/>
        </p:nvSpPr>
        <p:spPr>
          <a:xfrm>
            <a:off x="90675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2" action="ppaction://hlinksldjump"/>
          </p:cNvPr>
          <p:cNvSpPr/>
          <p:nvPr/>
        </p:nvSpPr>
        <p:spPr>
          <a:xfrm>
            <a:off x="76373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856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 txBox="1">
            <a:spLocks/>
          </p:cNvSpPr>
          <p:nvPr/>
        </p:nvSpPr>
        <p:spPr>
          <a:xfrm>
            <a:off x="694689" y="412069"/>
            <a:ext cx="4150361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그래프의 종류와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특징 </a:t>
            </a:r>
            <a:endParaRPr lang="en-US" altLang="ko-KR" sz="230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  <a:r>
              <a:rPr lang="en-US" altLang="ko-KR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" t="8570" r="57401" b="63283"/>
          <a:stretch/>
        </p:blipFill>
        <p:spPr>
          <a:xfrm>
            <a:off x="2558054" y="1582854"/>
            <a:ext cx="4434887" cy="434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81062" y="3076406"/>
            <a:ext cx="8140389" cy="1224194"/>
            <a:chOff x="881062" y="2895645"/>
            <a:chExt cx="8140389" cy="1224194"/>
          </a:xfrm>
        </p:grpSpPr>
        <p:sp>
          <p:nvSpPr>
            <p:cNvPr id="63" name="모서리가 둥근 직사각형 62"/>
            <p:cNvSpPr/>
            <p:nvPr/>
          </p:nvSpPr>
          <p:spPr bwMode="auto">
            <a:xfrm>
              <a:off x="881062" y="3335503"/>
              <a:ext cx="8140389" cy="784336"/>
            </a:xfrm>
            <a:prstGeom prst="roundRect">
              <a:avLst>
                <a:gd name="adj" fmla="val 14823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5" name="그룹 64"/>
            <p:cNvGrpSpPr/>
            <p:nvPr/>
          </p:nvGrpSpPr>
          <p:grpSpPr>
            <a:xfrm>
              <a:off x="952257" y="2895645"/>
              <a:ext cx="6838187" cy="380280"/>
              <a:chOff x="952257" y="1424770"/>
              <a:chExt cx="6838187" cy="380280"/>
            </a:xfrm>
          </p:grpSpPr>
          <p:sp>
            <p:nvSpPr>
              <p:cNvPr id="66" name="모서리가 둥근 직사각형 65"/>
              <p:cNvSpPr/>
              <p:nvPr/>
            </p:nvSpPr>
            <p:spPr>
              <a:xfrm>
                <a:off x="952257" y="153266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7" name="내용 개체 틀 3"/>
              <p:cNvSpPr txBox="1">
                <a:spLocks/>
              </p:cNvSpPr>
              <p:nvPr/>
            </p:nvSpPr>
            <p:spPr>
              <a:xfrm>
                <a:off x="1088318" y="1424770"/>
                <a:ext cx="6702126" cy="3802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막대그래프를 보고 알 수 있는 내용을 말해 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881062" y="4655714"/>
            <a:ext cx="8140389" cy="1261240"/>
            <a:chOff x="881062" y="4655714"/>
            <a:chExt cx="8140389" cy="1261240"/>
          </a:xfrm>
        </p:grpSpPr>
        <p:sp>
          <p:nvSpPr>
            <p:cNvPr id="69" name="모서리가 둥근 직사각형 68"/>
            <p:cNvSpPr/>
            <p:nvPr/>
          </p:nvSpPr>
          <p:spPr bwMode="auto">
            <a:xfrm>
              <a:off x="881062" y="5095572"/>
              <a:ext cx="8140389" cy="821382"/>
            </a:xfrm>
            <a:prstGeom prst="roundRect">
              <a:avLst>
                <a:gd name="adj" fmla="val 14517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1" name="그룹 70"/>
            <p:cNvGrpSpPr/>
            <p:nvPr/>
          </p:nvGrpSpPr>
          <p:grpSpPr>
            <a:xfrm>
              <a:off x="952257" y="4655714"/>
              <a:ext cx="6838187" cy="380280"/>
              <a:chOff x="952257" y="1424770"/>
              <a:chExt cx="6838187" cy="380280"/>
            </a:xfrm>
          </p:grpSpPr>
          <p:sp>
            <p:nvSpPr>
              <p:cNvPr id="72" name="모서리가 둥근 직사각형 71"/>
              <p:cNvSpPr/>
              <p:nvPr/>
            </p:nvSpPr>
            <p:spPr>
              <a:xfrm>
                <a:off x="952257" y="153266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73" name="내용 개체 틀 3"/>
              <p:cNvSpPr txBox="1">
                <a:spLocks/>
              </p:cNvSpPr>
              <p:nvPr/>
            </p:nvSpPr>
            <p:spPr>
              <a:xfrm>
                <a:off x="1088318" y="1424770"/>
                <a:ext cx="6702126" cy="3802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막대그래프는 어떤 특징이 있는지 말해 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64" name="내용 개체 틀 2"/>
          <p:cNvSpPr txBox="1">
            <a:spLocks/>
          </p:cNvSpPr>
          <p:nvPr/>
        </p:nvSpPr>
        <p:spPr>
          <a:xfrm>
            <a:off x="888382" y="3536743"/>
            <a:ext cx="8133069" cy="742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한국</a:t>
            </a:r>
            <a:r>
              <a:rPr lang="en-US" altLang="ko-KR" dirty="0" smtClean="0">
                <a:solidFill>
                  <a:srgbClr val="208235"/>
                </a:solidFill>
              </a:rPr>
              <a:t>(</a:t>
            </a:r>
            <a:r>
              <a:rPr lang="ko-KR" altLang="en-US" dirty="0" smtClean="0">
                <a:solidFill>
                  <a:srgbClr val="208235"/>
                </a:solidFill>
              </a:rPr>
              <a:t>서울</a:t>
            </a:r>
            <a:r>
              <a:rPr lang="en-US" altLang="ko-KR" dirty="0" smtClean="0">
                <a:solidFill>
                  <a:srgbClr val="208235"/>
                </a:solidFill>
              </a:rPr>
              <a:t>)</a:t>
            </a:r>
            <a:r>
              <a:rPr lang="ko-KR" altLang="en-US" dirty="0" smtClean="0">
                <a:solidFill>
                  <a:srgbClr val="208235"/>
                </a:solidFill>
              </a:rPr>
              <a:t>의 </a:t>
            </a:r>
            <a:r>
              <a:rPr lang="ko-KR" altLang="en-US" dirty="0">
                <a:solidFill>
                  <a:srgbClr val="208235"/>
                </a:solidFill>
              </a:rPr>
              <a:t>미세 먼지 농도가 가장 높습니다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  <a:p>
            <a:r>
              <a:rPr lang="ko-KR" altLang="en-US" dirty="0" smtClean="0">
                <a:solidFill>
                  <a:srgbClr val="208235"/>
                </a:solidFill>
              </a:rPr>
              <a:t>한국</a:t>
            </a:r>
            <a:r>
              <a:rPr lang="en-US" altLang="ko-KR" dirty="0" smtClean="0">
                <a:solidFill>
                  <a:srgbClr val="208235"/>
                </a:solidFill>
              </a:rPr>
              <a:t>(</a:t>
            </a:r>
            <a:r>
              <a:rPr lang="ko-KR" altLang="en-US" dirty="0" smtClean="0">
                <a:solidFill>
                  <a:srgbClr val="208235"/>
                </a:solidFill>
              </a:rPr>
              <a:t>서울</a:t>
            </a:r>
            <a:r>
              <a:rPr lang="en-US" altLang="ko-KR" dirty="0" smtClean="0">
                <a:solidFill>
                  <a:srgbClr val="208235"/>
                </a:solidFill>
              </a:rPr>
              <a:t>)</a:t>
            </a:r>
            <a:r>
              <a:rPr lang="ko-KR" altLang="en-US" dirty="0" smtClean="0">
                <a:solidFill>
                  <a:srgbClr val="208235"/>
                </a:solidFill>
              </a:rPr>
              <a:t>의 </a:t>
            </a:r>
            <a:r>
              <a:rPr lang="ko-KR" altLang="en-US" dirty="0">
                <a:solidFill>
                  <a:srgbClr val="208235"/>
                </a:solidFill>
              </a:rPr>
              <a:t>미세 먼지 농도는 </a:t>
            </a:r>
            <a:r>
              <a:rPr lang="ko-KR" altLang="en-US" dirty="0" smtClean="0">
                <a:solidFill>
                  <a:srgbClr val="208235"/>
                </a:solidFill>
              </a:rPr>
              <a:t>일본</a:t>
            </a:r>
            <a:r>
              <a:rPr lang="en-US" altLang="ko-KR" dirty="0" smtClean="0">
                <a:solidFill>
                  <a:srgbClr val="208235"/>
                </a:solidFill>
              </a:rPr>
              <a:t>(</a:t>
            </a:r>
            <a:r>
              <a:rPr lang="ko-KR" altLang="en-US" dirty="0" smtClean="0">
                <a:solidFill>
                  <a:srgbClr val="208235"/>
                </a:solidFill>
              </a:rPr>
              <a:t>도쿄</a:t>
            </a:r>
            <a:r>
              <a:rPr lang="en-US" altLang="ko-KR" dirty="0" smtClean="0">
                <a:solidFill>
                  <a:srgbClr val="208235"/>
                </a:solidFill>
              </a:rPr>
              <a:t>)</a:t>
            </a:r>
            <a:r>
              <a:rPr lang="ko-KR" altLang="en-US" dirty="0" smtClean="0">
                <a:solidFill>
                  <a:srgbClr val="208235"/>
                </a:solidFill>
              </a:rPr>
              <a:t> </a:t>
            </a:r>
            <a:r>
              <a:rPr lang="ko-KR" altLang="en-US" dirty="0">
                <a:solidFill>
                  <a:srgbClr val="208235"/>
                </a:solidFill>
              </a:rPr>
              <a:t>미세 먼지 </a:t>
            </a:r>
            <a:r>
              <a:rPr lang="ko-KR" altLang="en-US" dirty="0" smtClean="0">
                <a:solidFill>
                  <a:srgbClr val="208235"/>
                </a:solidFill>
              </a:rPr>
              <a:t>농도의 약 </a:t>
            </a:r>
            <a:r>
              <a:rPr lang="en-US" altLang="ko-KR" dirty="0">
                <a:solidFill>
                  <a:srgbClr val="208235"/>
                </a:solidFill>
              </a:rPr>
              <a:t>2</a:t>
            </a:r>
            <a:r>
              <a:rPr lang="ko-KR" altLang="en-US" dirty="0">
                <a:solidFill>
                  <a:srgbClr val="208235"/>
                </a:solidFill>
              </a:rPr>
              <a:t>배입니다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138" y="369967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내용 개체 틀 2"/>
          <p:cNvSpPr txBox="1">
            <a:spLocks/>
          </p:cNvSpPr>
          <p:nvPr/>
        </p:nvSpPr>
        <p:spPr>
          <a:xfrm>
            <a:off x="888382" y="5116445"/>
            <a:ext cx="8133069" cy="779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수량의 많고 적음을 한눈에 비교하기 쉽습니다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  <a:p>
            <a:r>
              <a:rPr lang="ko-KR" altLang="en-US" dirty="0">
                <a:solidFill>
                  <a:srgbClr val="208235"/>
                </a:solidFill>
              </a:rPr>
              <a:t>각각의 크기를 비교할 때 편리합니다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138" y="529750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내용 개체 틀 5"/>
          <p:cNvSpPr txBox="1">
            <a:spLocks/>
          </p:cNvSpPr>
          <p:nvPr/>
        </p:nvSpPr>
        <p:spPr>
          <a:xfrm>
            <a:off x="694689" y="412069"/>
            <a:ext cx="4150361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그래프의 종류와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특징 </a:t>
            </a:r>
            <a:endParaRPr lang="en-US" altLang="ko-KR" sz="230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  <a:r>
              <a:rPr lang="en-US" altLang="ko-KR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7598941" y="145596"/>
            <a:ext cx="2242524" cy="763935"/>
            <a:chOff x="7598941" y="145596"/>
            <a:chExt cx="2242524" cy="763935"/>
          </a:xfrm>
        </p:grpSpPr>
        <p:grpSp>
          <p:nvGrpSpPr>
            <p:cNvPr id="31" name="그룹 30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33" name="그룹 32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35" name="그림 34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36" name="그림 35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34" name="그림 33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2" name="그림 3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8678950" y="145596"/>
              <a:ext cx="335504" cy="713981"/>
            </a:xfrm>
            <a:prstGeom prst="rect">
              <a:avLst/>
            </a:prstGeom>
          </p:spPr>
        </p:pic>
      </p:grpSp>
      <p:grpSp>
        <p:nvGrpSpPr>
          <p:cNvPr id="4" name="그룹 3"/>
          <p:cNvGrpSpPr/>
          <p:nvPr/>
        </p:nvGrpSpPr>
        <p:grpSpPr>
          <a:xfrm>
            <a:off x="3795823" y="1442079"/>
            <a:ext cx="2092861" cy="1622985"/>
            <a:chOff x="3795823" y="1452712"/>
            <a:chExt cx="2092861" cy="1622985"/>
          </a:xfrm>
        </p:grpSpPr>
        <p:pic>
          <p:nvPicPr>
            <p:cNvPr id="59" name="그림 58">
              <a:hlinkClick r:id="" action="ppaction://customshow?id=1&amp;return=true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2169" y="1592197"/>
              <a:ext cx="276515" cy="273955"/>
            </a:xfrm>
            <a:prstGeom prst="rect">
              <a:avLst/>
            </a:prstGeom>
          </p:spPr>
        </p:pic>
        <p:pic>
          <p:nvPicPr>
            <p:cNvPr id="37" name="그림 36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2" t="8570" r="56940" b="63202"/>
            <a:stretch/>
          </p:blipFill>
          <p:spPr>
            <a:xfrm>
              <a:off x="3795823" y="1452712"/>
              <a:ext cx="1673068" cy="1622985"/>
            </a:xfrm>
            <a:prstGeom prst="rect">
              <a:avLst/>
            </a:prstGeom>
          </p:spPr>
        </p:pic>
      </p:grpSp>
      <p:sp>
        <p:nvSpPr>
          <p:cNvPr id="38" name="직사각형 37">
            <a:hlinkClick r:id="rId8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0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1" action="ppaction://hlinksldjump"/>
          </p:cNvPr>
          <p:cNvSpPr/>
          <p:nvPr/>
        </p:nvSpPr>
        <p:spPr>
          <a:xfrm>
            <a:off x="90675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2" action="ppaction://hlinksldjump"/>
          </p:cNvPr>
          <p:cNvSpPr/>
          <p:nvPr/>
        </p:nvSpPr>
        <p:spPr>
          <a:xfrm>
            <a:off x="76373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97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 txBox="1">
            <a:spLocks/>
          </p:cNvSpPr>
          <p:nvPr/>
        </p:nvSpPr>
        <p:spPr>
          <a:xfrm>
            <a:off x="694689" y="412069"/>
            <a:ext cx="4150361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그래프의 종류와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특징 </a:t>
            </a:r>
            <a:endParaRPr lang="en-US" altLang="ko-KR" sz="230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  <a:r>
              <a:rPr lang="en-US" altLang="ko-KR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7" t="8570" r="6773" b="63283"/>
          <a:stretch/>
        </p:blipFill>
        <p:spPr>
          <a:xfrm>
            <a:off x="2355198" y="1582854"/>
            <a:ext cx="5438466" cy="434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0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81062" y="3055140"/>
            <a:ext cx="8140389" cy="1224194"/>
            <a:chOff x="881062" y="2895645"/>
            <a:chExt cx="8140389" cy="1224194"/>
          </a:xfrm>
        </p:grpSpPr>
        <p:sp>
          <p:nvSpPr>
            <p:cNvPr id="55" name="모서리가 둥근 직사각형 54"/>
            <p:cNvSpPr/>
            <p:nvPr/>
          </p:nvSpPr>
          <p:spPr bwMode="auto">
            <a:xfrm>
              <a:off x="881062" y="3335503"/>
              <a:ext cx="8140389" cy="784336"/>
            </a:xfrm>
            <a:prstGeom prst="roundRect">
              <a:avLst>
                <a:gd name="adj" fmla="val 13467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952257" y="2895645"/>
              <a:ext cx="6838187" cy="380280"/>
              <a:chOff x="952257" y="1424770"/>
              <a:chExt cx="6838187" cy="380280"/>
            </a:xfrm>
          </p:grpSpPr>
          <p:sp>
            <p:nvSpPr>
              <p:cNvPr id="58" name="모서리가 둥근 직사각형 57"/>
              <p:cNvSpPr/>
              <p:nvPr/>
            </p:nvSpPr>
            <p:spPr>
              <a:xfrm>
                <a:off x="952257" y="153266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9" name="내용 개체 틀 3"/>
              <p:cNvSpPr txBox="1">
                <a:spLocks/>
              </p:cNvSpPr>
              <p:nvPr/>
            </p:nvSpPr>
            <p:spPr>
              <a:xfrm>
                <a:off x="1088318" y="1424770"/>
                <a:ext cx="6702126" cy="3802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꺾은선그래프를 보고 알 수 있는 내용을 말해 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881062" y="4655714"/>
            <a:ext cx="8140389" cy="1261240"/>
            <a:chOff x="881062" y="4655714"/>
            <a:chExt cx="8140389" cy="1261240"/>
          </a:xfrm>
        </p:grpSpPr>
        <p:sp>
          <p:nvSpPr>
            <p:cNvPr id="61" name="모서리가 둥근 직사각형 60"/>
            <p:cNvSpPr/>
            <p:nvPr/>
          </p:nvSpPr>
          <p:spPr bwMode="auto">
            <a:xfrm>
              <a:off x="881062" y="5095572"/>
              <a:ext cx="8140389" cy="821382"/>
            </a:xfrm>
            <a:prstGeom prst="roundRect">
              <a:avLst>
                <a:gd name="adj" fmla="val 8045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3" name="그룹 62"/>
            <p:cNvGrpSpPr/>
            <p:nvPr/>
          </p:nvGrpSpPr>
          <p:grpSpPr>
            <a:xfrm>
              <a:off x="952257" y="4655714"/>
              <a:ext cx="6838187" cy="380280"/>
              <a:chOff x="952257" y="1424770"/>
              <a:chExt cx="6838187" cy="380280"/>
            </a:xfrm>
          </p:grpSpPr>
          <p:sp>
            <p:nvSpPr>
              <p:cNvPr id="64" name="모서리가 둥근 직사각형 63"/>
              <p:cNvSpPr/>
              <p:nvPr/>
            </p:nvSpPr>
            <p:spPr>
              <a:xfrm>
                <a:off x="952257" y="153266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5" name="내용 개체 틀 3"/>
              <p:cNvSpPr txBox="1">
                <a:spLocks/>
              </p:cNvSpPr>
              <p:nvPr/>
            </p:nvSpPr>
            <p:spPr>
              <a:xfrm>
                <a:off x="1088318" y="1424770"/>
                <a:ext cx="6702126" cy="3802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꺾은선그래프는 어떤 특징이 있는지 말해 보세요</a:t>
                </a:r>
                <a:r>
                  <a:rPr lang="en-US" altLang="ko-KR" dirty="0"/>
                  <a:t>.  </a:t>
                </a:r>
                <a:endParaRPr lang="ko-KR" altLang="en-US" dirty="0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6" name="내용 개체 틀 2"/>
          <p:cNvSpPr txBox="1">
            <a:spLocks/>
          </p:cNvSpPr>
          <p:nvPr/>
        </p:nvSpPr>
        <p:spPr>
          <a:xfrm>
            <a:off x="888382" y="3504844"/>
            <a:ext cx="8133069" cy="742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208235"/>
                </a:solidFill>
              </a:rPr>
              <a:t>5</a:t>
            </a:r>
            <a:r>
              <a:rPr lang="ko-KR" altLang="en-US" dirty="0">
                <a:solidFill>
                  <a:srgbClr val="208235"/>
                </a:solidFill>
              </a:rPr>
              <a:t>월의 </a:t>
            </a:r>
            <a:r>
              <a:rPr lang="ko-KR" altLang="en-US" dirty="0" smtClean="0">
                <a:solidFill>
                  <a:srgbClr val="208235"/>
                </a:solidFill>
              </a:rPr>
              <a:t>미세 </a:t>
            </a:r>
            <a:r>
              <a:rPr lang="ko-KR" altLang="en-US" dirty="0">
                <a:solidFill>
                  <a:srgbClr val="208235"/>
                </a:solidFill>
              </a:rPr>
              <a:t>먼지 농도가 가장 높습니다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  <a:p>
            <a:r>
              <a:rPr lang="en-US" altLang="ko-KR" dirty="0">
                <a:solidFill>
                  <a:srgbClr val="208235"/>
                </a:solidFill>
              </a:rPr>
              <a:t>8</a:t>
            </a:r>
            <a:r>
              <a:rPr lang="ko-KR" altLang="en-US" dirty="0" smtClean="0">
                <a:solidFill>
                  <a:srgbClr val="208235"/>
                </a:solidFill>
              </a:rPr>
              <a:t>월의 미세 </a:t>
            </a:r>
            <a:r>
              <a:rPr lang="ko-KR" altLang="en-US" dirty="0">
                <a:solidFill>
                  <a:srgbClr val="208235"/>
                </a:solidFill>
              </a:rPr>
              <a:t>먼지 농도가 가장 낮습니다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138" y="36784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내용 개체 틀 2"/>
          <p:cNvSpPr txBox="1">
            <a:spLocks/>
          </p:cNvSpPr>
          <p:nvPr/>
        </p:nvSpPr>
        <p:spPr>
          <a:xfrm>
            <a:off x="888382" y="5116445"/>
            <a:ext cx="8133069" cy="779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수량이 변화하는 모습과 정도를 쉽게 알 수 있습니다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  <a:p>
            <a:r>
              <a:rPr lang="ko-KR" altLang="en-US" dirty="0">
                <a:solidFill>
                  <a:srgbClr val="208235"/>
                </a:solidFill>
              </a:rPr>
              <a:t>시간에 따라 연속적으로 변하는 양을 나타내는 데 편리합니다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138" y="529750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내용 개체 틀 5"/>
          <p:cNvSpPr txBox="1">
            <a:spLocks/>
          </p:cNvSpPr>
          <p:nvPr/>
        </p:nvSpPr>
        <p:spPr>
          <a:xfrm>
            <a:off x="694689" y="412069"/>
            <a:ext cx="4150361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그래프의 종류와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특징 </a:t>
            </a:r>
            <a:endParaRPr lang="en-US" altLang="ko-KR" sz="230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  <a:r>
              <a:rPr lang="en-US" altLang="ko-KR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7598941" y="145596"/>
            <a:ext cx="2242524" cy="763935"/>
            <a:chOff x="7598941" y="145596"/>
            <a:chExt cx="2242524" cy="763935"/>
          </a:xfrm>
        </p:grpSpPr>
        <p:grpSp>
          <p:nvGrpSpPr>
            <p:cNvPr id="31" name="그룹 30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33" name="그룹 32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35" name="그림 34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36" name="그림 35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34" name="그림 33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2" name="그림 3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8678950" y="145596"/>
              <a:ext cx="335504" cy="713981"/>
            </a:xfrm>
            <a:prstGeom prst="rect">
              <a:avLst/>
            </a:prstGeom>
          </p:spPr>
        </p:pic>
      </p:grpSp>
      <p:grpSp>
        <p:nvGrpSpPr>
          <p:cNvPr id="37" name="그룹 36"/>
          <p:cNvGrpSpPr/>
          <p:nvPr/>
        </p:nvGrpSpPr>
        <p:grpSpPr>
          <a:xfrm>
            <a:off x="3596805" y="1410181"/>
            <a:ext cx="2422504" cy="1453566"/>
            <a:chOff x="3466180" y="1420814"/>
            <a:chExt cx="2422504" cy="1453566"/>
          </a:xfrm>
        </p:grpSpPr>
        <p:pic>
          <p:nvPicPr>
            <p:cNvPr id="38" name="그림 37">
              <a:hlinkClick r:id="" action="ppaction://customshow?id=2&amp;return=true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2169" y="1592197"/>
              <a:ext cx="276515" cy="273955"/>
            </a:xfrm>
            <a:prstGeom prst="rect">
              <a:avLst/>
            </a:prstGeom>
          </p:spPr>
        </p:pic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21" t="10131" r="6285" b="64588"/>
            <a:stretch/>
          </p:blipFill>
          <p:spPr>
            <a:xfrm>
              <a:off x="3466180" y="1420814"/>
              <a:ext cx="2145989" cy="1453566"/>
            </a:xfrm>
            <a:prstGeom prst="rect">
              <a:avLst/>
            </a:prstGeom>
          </p:spPr>
        </p:pic>
      </p:grpSp>
      <p:sp>
        <p:nvSpPr>
          <p:cNvPr id="40" name="직사각형 39">
            <a:hlinkClick r:id="rId8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0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1" action="ppaction://hlinksldjump"/>
          </p:cNvPr>
          <p:cNvSpPr/>
          <p:nvPr/>
        </p:nvSpPr>
        <p:spPr>
          <a:xfrm>
            <a:off x="90675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2" action="ppaction://hlinksldjump"/>
          </p:cNvPr>
          <p:cNvSpPr/>
          <p:nvPr/>
        </p:nvSpPr>
        <p:spPr>
          <a:xfrm>
            <a:off x="76373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618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 txBox="1">
            <a:spLocks/>
          </p:cNvSpPr>
          <p:nvPr/>
        </p:nvSpPr>
        <p:spPr>
          <a:xfrm>
            <a:off x="694689" y="412069"/>
            <a:ext cx="4150361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그래프의 종류와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특징 </a:t>
            </a:r>
            <a:endParaRPr lang="en-US" altLang="ko-KR" sz="230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  <a:r>
              <a:rPr lang="en-US" altLang="ko-KR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t="38550" r="11700" b="43742"/>
          <a:stretch/>
        </p:blipFill>
        <p:spPr>
          <a:xfrm>
            <a:off x="153466" y="2381680"/>
            <a:ext cx="9181920" cy="273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1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81062" y="2948810"/>
            <a:ext cx="8140389" cy="953341"/>
            <a:chOff x="881062" y="2895645"/>
            <a:chExt cx="8140389" cy="953341"/>
          </a:xfrm>
        </p:grpSpPr>
        <p:sp>
          <p:nvSpPr>
            <p:cNvPr id="55" name="모서리가 둥근 직사각형 54"/>
            <p:cNvSpPr/>
            <p:nvPr/>
          </p:nvSpPr>
          <p:spPr bwMode="auto">
            <a:xfrm>
              <a:off x="881062" y="3350700"/>
              <a:ext cx="8140389" cy="498286"/>
            </a:xfrm>
            <a:prstGeom prst="roundRect">
              <a:avLst>
                <a:gd name="adj" fmla="val 8045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952257" y="2895645"/>
              <a:ext cx="6838187" cy="380280"/>
              <a:chOff x="952257" y="1424770"/>
              <a:chExt cx="6838187" cy="380280"/>
            </a:xfrm>
          </p:grpSpPr>
          <p:sp>
            <p:nvSpPr>
              <p:cNvPr id="58" name="모서리가 둥근 직사각형 57"/>
              <p:cNvSpPr/>
              <p:nvPr/>
            </p:nvSpPr>
            <p:spPr>
              <a:xfrm>
                <a:off x="952257" y="153266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9" name="내용 개체 틀 3"/>
              <p:cNvSpPr txBox="1">
                <a:spLocks/>
              </p:cNvSpPr>
              <p:nvPr/>
            </p:nvSpPr>
            <p:spPr>
              <a:xfrm>
                <a:off x="1088318" y="1424770"/>
                <a:ext cx="6702126" cy="3802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띠그래프를 보고 알 수 있는 내용을 말해 보세요</a:t>
                </a:r>
                <a:r>
                  <a:rPr lang="en-US" altLang="ko-KR" dirty="0"/>
                  <a:t>. </a:t>
                </a:r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881062" y="4159633"/>
            <a:ext cx="8140389" cy="1576560"/>
            <a:chOff x="881062" y="4340394"/>
            <a:chExt cx="8140389" cy="1576560"/>
          </a:xfrm>
        </p:grpSpPr>
        <p:sp>
          <p:nvSpPr>
            <p:cNvPr id="61" name="모서리가 둥근 직사각형 60"/>
            <p:cNvSpPr/>
            <p:nvPr/>
          </p:nvSpPr>
          <p:spPr bwMode="auto">
            <a:xfrm>
              <a:off x="881062" y="4795803"/>
              <a:ext cx="8140389" cy="1121151"/>
            </a:xfrm>
            <a:prstGeom prst="roundRect">
              <a:avLst>
                <a:gd name="adj" fmla="val 8045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3" name="그룹 62"/>
            <p:cNvGrpSpPr/>
            <p:nvPr/>
          </p:nvGrpSpPr>
          <p:grpSpPr>
            <a:xfrm>
              <a:off x="952257" y="4340394"/>
              <a:ext cx="6838187" cy="380280"/>
              <a:chOff x="952257" y="1424770"/>
              <a:chExt cx="6838187" cy="380280"/>
            </a:xfrm>
          </p:grpSpPr>
          <p:sp>
            <p:nvSpPr>
              <p:cNvPr id="64" name="모서리가 둥근 직사각형 63"/>
              <p:cNvSpPr/>
              <p:nvPr/>
            </p:nvSpPr>
            <p:spPr>
              <a:xfrm>
                <a:off x="952257" y="153266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5" name="내용 개체 틀 3"/>
              <p:cNvSpPr txBox="1">
                <a:spLocks/>
              </p:cNvSpPr>
              <p:nvPr/>
            </p:nvSpPr>
            <p:spPr>
              <a:xfrm>
                <a:off x="1088318" y="1424770"/>
                <a:ext cx="6702126" cy="3802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띠그래프는 어떤 특징이 있는지 말해 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6" name="내용 개체 틀 2"/>
          <p:cNvSpPr txBox="1">
            <a:spLocks/>
          </p:cNvSpPr>
          <p:nvPr/>
        </p:nvSpPr>
        <p:spPr>
          <a:xfrm>
            <a:off x="884722" y="3452074"/>
            <a:ext cx="8133069" cy="386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제조업 연소를 통해 나오는 미세 먼지가 가장 많습니다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138" y="34384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내용 개체 틀 2"/>
          <p:cNvSpPr txBox="1">
            <a:spLocks/>
          </p:cNvSpPr>
          <p:nvPr/>
        </p:nvSpPr>
        <p:spPr>
          <a:xfrm>
            <a:off x="884722" y="4625478"/>
            <a:ext cx="8133069" cy="1100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전체에 대한 각 부분의 비율을 한눈에 알아보기 쉽습니다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  <a:p>
            <a:r>
              <a:rPr lang="ko-KR" altLang="en-US" dirty="0">
                <a:solidFill>
                  <a:srgbClr val="208235"/>
                </a:solidFill>
              </a:rPr>
              <a:t>각 항목끼리의 비율을 쉽게 비교할 수 있습니다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  <a:p>
            <a:r>
              <a:rPr lang="ko-KR" altLang="en-US" dirty="0">
                <a:solidFill>
                  <a:srgbClr val="208235"/>
                </a:solidFill>
              </a:rPr>
              <a:t>여러 개의 띠그래프를 사용하여 비율의 변화 상황을 </a:t>
            </a:r>
            <a:r>
              <a:rPr lang="ko-KR" altLang="en-US" dirty="0" smtClean="0">
                <a:solidFill>
                  <a:srgbClr val="208235"/>
                </a:solidFill>
              </a:rPr>
              <a:t>나타내는 데 </a:t>
            </a:r>
            <a:r>
              <a:rPr lang="ko-KR" altLang="en-US" dirty="0">
                <a:solidFill>
                  <a:srgbClr val="208235"/>
                </a:solidFill>
              </a:rPr>
              <a:t>편리합니다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138" y="496686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내용 개체 틀 5"/>
          <p:cNvSpPr txBox="1">
            <a:spLocks/>
          </p:cNvSpPr>
          <p:nvPr/>
        </p:nvSpPr>
        <p:spPr>
          <a:xfrm>
            <a:off x="694689" y="412069"/>
            <a:ext cx="4150361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그래프의 종류와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특징 </a:t>
            </a:r>
            <a:endParaRPr lang="en-US" altLang="ko-KR" sz="230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  <a:r>
              <a:rPr lang="en-US" altLang="ko-KR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7598941" y="145596"/>
            <a:ext cx="2242524" cy="763935"/>
            <a:chOff x="7598941" y="145596"/>
            <a:chExt cx="2242524" cy="763935"/>
          </a:xfrm>
        </p:grpSpPr>
        <p:grpSp>
          <p:nvGrpSpPr>
            <p:cNvPr id="31" name="그룹 30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33" name="그룹 32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35" name="그림 34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36" name="그림 35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34" name="그림 33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2" name="그림 3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8678950" y="145596"/>
              <a:ext cx="335504" cy="713981"/>
            </a:xfrm>
            <a:prstGeom prst="rect">
              <a:avLst/>
            </a:prstGeom>
          </p:spPr>
        </p:pic>
      </p:grpSp>
      <p:grpSp>
        <p:nvGrpSpPr>
          <p:cNvPr id="4" name="그룹 3"/>
          <p:cNvGrpSpPr/>
          <p:nvPr/>
        </p:nvGrpSpPr>
        <p:grpSpPr>
          <a:xfrm>
            <a:off x="2200670" y="1391702"/>
            <a:ext cx="4666282" cy="1275507"/>
            <a:chOff x="2200670" y="1391702"/>
            <a:chExt cx="4666282" cy="1275507"/>
          </a:xfrm>
        </p:grpSpPr>
        <p:pic>
          <p:nvPicPr>
            <p:cNvPr id="53" name="그림 52">
              <a:hlinkClick r:id="" action="ppaction://customshow?id=3&amp;return=true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0437" y="1664043"/>
              <a:ext cx="276515" cy="273955"/>
            </a:xfrm>
            <a:prstGeom prst="rect">
              <a:avLst/>
            </a:prstGeom>
          </p:spPr>
        </p:pic>
        <p:pic>
          <p:nvPicPr>
            <p:cNvPr id="37" name="그림 36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84" t="38550" r="11700" b="43742"/>
            <a:stretch/>
          </p:blipFill>
          <p:spPr>
            <a:xfrm>
              <a:off x="2200670" y="1391702"/>
              <a:ext cx="4285915" cy="1275507"/>
            </a:xfrm>
            <a:prstGeom prst="rect">
              <a:avLst/>
            </a:prstGeom>
          </p:spPr>
        </p:pic>
      </p:grpSp>
      <p:sp>
        <p:nvSpPr>
          <p:cNvPr id="38" name="직사각형 37">
            <a:hlinkClick r:id="rId8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0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1" action="ppaction://hlinksldjump"/>
          </p:cNvPr>
          <p:cNvSpPr/>
          <p:nvPr/>
        </p:nvSpPr>
        <p:spPr>
          <a:xfrm>
            <a:off x="90675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2" action="ppaction://hlinksldjump"/>
          </p:cNvPr>
          <p:cNvSpPr/>
          <p:nvPr/>
        </p:nvSpPr>
        <p:spPr>
          <a:xfrm>
            <a:off x="76373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618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881062" y="3961145"/>
            <a:ext cx="8140389" cy="1261226"/>
            <a:chOff x="881062" y="3961145"/>
            <a:chExt cx="8140389" cy="1261226"/>
          </a:xfrm>
        </p:grpSpPr>
        <p:sp>
          <p:nvSpPr>
            <p:cNvPr id="49" name="모서리가 둥근 직사각형 48"/>
            <p:cNvSpPr/>
            <p:nvPr/>
          </p:nvSpPr>
          <p:spPr bwMode="auto">
            <a:xfrm>
              <a:off x="881062" y="4438035"/>
              <a:ext cx="8140389" cy="784336"/>
            </a:xfrm>
            <a:prstGeom prst="roundRect">
              <a:avLst>
                <a:gd name="adj" fmla="val 8045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952257" y="3961145"/>
              <a:ext cx="6838187" cy="380280"/>
              <a:chOff x="952257" y="1387738"/>
              <a:chExt cx="6838187" cy="380280"/>
            </a:xfrm>
          </p:grpSpPr>
          <p:sp>
            <p:nvSpPr>
              <p:cNvPr id="54" name="모서리가 둥근 직사각형 53"/>
              <p:cNvSpPr/>
              <p:nvPr/>
            </p:nvSpPr>
            <p:spPr>
              <a:xfrm>
                <a:off x="952257" y="1511397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6" name="내용 개체 틀 3"/>
              <p:cNvSpPr txBox="1">
                <a:spLocks/>
              </p:cNvSpPr>
              <p:nvPr/>
            </p:nvSpPr>
            <p:spPr>
              <a:xfrm>
                <a:off x="1088318" y="1387738"/>
                <a:ext cx="6702126" cy="3802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pc="-60" dirty="0"/>
                  <a:t>미세 먼지를 줄이기 위해 우리가 할 수 있는 일에는 어떤 것이 있나요</a:t>
                </a:r>
                <a:r>
                  <a:rPr lang="en-US" altLang="ko-KR" spc="-60" dirty="0"/>
                  <a:t>? </a:t>
                </a:r>
                <a:endParaRPr lang="ko-KR" altLang="en-US" spc="-60" dirty="0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7598941" y="145596"/>
            <a:ext cx="2242524" cy="763935"/>
            <a:chOff x="7598941" y="145596"/>
            <a:chExt cx="2242524" cy="763935"/>
          </a:xfrm>
        </p:grpSpPr>
        <p:grpSp>
          <p:nvGrpSpPr>
            <p:cNvPr id="34" name="그룹 33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35" name="그룹 34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37" name="그림 36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38" name="그림 37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36" name="그림 3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40" name="그림 3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8678950" y="145596"/>
              <a:ext cx="335504" cy="713981"/>
            </a:xfrm>
            <a:prstGeom prst="rect">
              <a:avLst/>
            </a:prstGeom>
          </p:spPr>
        </p:pic>
      </p:grpSp>
      <p:sp>
        <p:nvSpPr>
          <p:cNvPr id="50" name="내용 개체 틀 2"/>
          <p:cNvSpPr txBox="1">
            <a:spLocks/>
          </p:cNvSpPr>
          <p:nvPr/>
        </p:nvSpPr>
        <p:spPr>
          <a:xfrm>
            <a:off x="888382" y="4453014"/>
            <a:ext cx="8133069" cy="72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가까운 거리는 걸어 다닙니다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  <a:p>
            <a:r>
              <a:rPr lang="ko-KR" altLang="en-US" dirty="0" smtClean="0">
                <a:solidFill>
                  <a:srgbClr val="208235"/>
                </a:solidFill>
              </a:rPr>
              <a:t>공기 정화 식물을 심습니다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r>
              <a:rPr lang="ko-KR" altLang="en-US" dirty="0" smtClean="0">
                <a:solidFill>
                  <a:srgbClr val="208235"/>
                </a:solidFill>
              </a:rPr>
              <a:t> 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3138" y="462144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내용 개체 틀 5"/>
          <p:cNvSpPr txBox="1">
            <a:spLocks/>
          </p:cNvSpPr>
          <p:nvPr/>
        </p:nvSpPr>
        <p:spPr>
          <a:xfrm>
            <a:off x="694689" y="412069"/>
            <a:ext cx="4150361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그래프의 종류와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특징 </a:t>
            </a:r>
            <a:endParaRPr lang="en-US" altLang="ko-KR" sz="230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  <a:r>
              <a:rPr lang="en-US" altLang="ko-KR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3027875" y="1363314"/>
            <a:ext cx="3665646" cy="2305144"/>
            <a:chOff x="3027875" y="2218454"/>
            <a:chExt cx="3665646" cy="2305144"/>
          </a:xfrm>
        </p:grpSpPr>
        <p:pic>
          <p:nvPicPr>
            <p:cNvPr id="25" name="그림 24">
              <a:hlinkClick r:id="" action="ppaction://customshow?id=4&amp;return=true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7006" y="2357643"/>
              <a:ext cx="276515" cy="273955"/>
            </a:xfrm>
            <a:prstGeom prst="rect">
              <a:avLst/>
            </a:prstGeom>
          </p:spPr>
        </p:pic>
        <p:pic>
          <p:nvPicPr>
            <p:cNvPr id="26" name="그림 25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2" t="8570" r="5642" b="43908"/>
            <a:stretch/>
          </p:blipFill>
          <p:spPr>
            <a:xfrm>
              <a:off x="3027875" y="2218454"/>
              <a:ext cx="3346599" cy="2305144"/>
            </a:xfrm>
            <a:prstGeom prst="rect">
              <a:avLst/>
            </a:prstGeom>
          </p:spPr>
        </p:pic>
      </p:grpSp>
      <p:sp>
        <p:nvSpPr>
          <p:cNvPr id="28" name="직사각형 27">
            <a:hlinkClick r:id="rId8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0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1" action="ppaction://hlinksldjump"/>
          </p:cNvPr>
          <p:cNvSpPr/>
          <p:nvPr/>
        </p:nvSpPr>
        <p:spPr>
          <a:xfrm>
            <a:off x="90675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2" action="ppaction://hlinksldjump"/>
          </p:cNvPr>
          <p:cNvSpPr/>
          <p:nvPr/>
        </p:nvSpPr>
        <p:spPr>
          <a:xfrm>
            <a:off x="76373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4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458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23124" y="2792831"/>
            <a:ext cx="5534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여러 가지 그래프의 종류와 특징을 알아보아요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여러 가지 그래프를 비교해 볼까요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7598941" y="174406"/>
            <a:ext cx="2242524" cy="735125"/>
            <a:chOff x="7598941" y="174406"/>
            <a:chExt cx="2242524" cy="735125"/>
          </a:xfrm>
        </p:grpSpPr>
        <p:grpSp>
          <p:nvGrpSpPr>
            <p:cNvPr id="31" name="그룹 30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34" name="그림 33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5" name="그림 34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32" name="그림 31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7" t="15752" r="75234" b="79441"/>
            <a:stretch/>
          </p:blipFill>
          <p:spPr>
            <a:xfrm>
              <a:off x="7934445" y="174406"/>
              <a:ext cx="397436" cy="713981"/>
            </a:xfrm>
            <a:prstGeom prst="rect">
              <a:avLst/>
            </a:prstGeom>
          </p:spPr>
        </p:pic>
        <p:pic>
          <p:nvPicPr>
            <p:cNvPr id="33" name="그림 32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14" name="직사각형 13">
            <a:hlinkClick r:id="rId5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7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8" action="ppaction://hlinksldjump"/>
          </p:cNvPr>
          <p:cNvSpPr/>
          <p:nvPr/>
        </p:nvSpPr>
        <p:spPr>
          <a:xfrm>
            <a:off x="90675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9" action="ppaction://hlinksldjump"/>
          </p:cNvPr>
          <p:cNvSpPr/>
          <p:nvPr/>
        </p:nvSpPr>
        <p:spPr>
          <a:xfrm>
            <a:off x="76373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2" t="74046" r="9498" b="9147"/>
          <a:stretch/>
        </p:blipFill>
        <p:spPr>
          <a:xfrm>
            <a:off x="1083785" y="3124741"/>
            <a:ext cx="7898927" cy="2189900"/>
          </a:xfrm>
          <a:prstGeom prst="rect">
            <a:avLst/>
          </a:prstGeom>
        </p:spPr>
      </p:pic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34" name="그룹 33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6" name="그룹 35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39" name="그림 38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1" name="그림 40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38" name="그림 37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43" name="그림 42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0" t="39425" r="53996" b="55768"/>
          <a:stretch/>
        </p:blipFill>
        <p:spPr>
          <a:xfrm>
            <a:off x="9031810" y="130524"/>
            <a:ext cx="335504" cy="713981"/>
          </a:xfrm>
          <a:prstGeom prst="rect">
            <a:avLst/>
          </a:prstGeom>
        </p:spPr>
      </p:pic>
      <p:sp>
        <p:nvSpPr>
          <p:cNvPr id="44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주어진 자료를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나타내기에       알맞은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그래프 알아보기</a:t>
            </a:r>
          </a:p>
        </p:txBody>
      </p:sp>
      <p:sp>
        <p:nvSpPr>
          <p:cNvPr id="58" name="내용 개체 틀 2"/>
          <p:cNvSpPr txBox="1">
            <a:spLocks/>
          </p:cNvSpPr>
          <p:nvPr/>
        </p:nvSpPr>
        <p:spPr>
          <a:xfrm>
            <a:off x="4319624" y="3801394"/>
            <a:ext cx="366124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예</a:t>
            </a:r>
            <a:r>
              <a:rPr lang="en-US" altLang="ko-KR" dirty="0" smtClean="0">
                <a:solidFill>
                  <a:srgbClr val="208235"/>
                </a:solidFill>
              </a:rPr>
              <a:t>) </a:t>
            </a:r>
            <a:r>
              <a:rPr lang="ko-KR" altLang="en-US" dirty="0" smtClean="0">
                <a:solidFill>
                  <a:srgbClr val="208235"/>
                </a:solidFill>
              </a:rPr>
              <a:t>꺾은선그래프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25" name="내용 개체 틀 2"/>
          <p:cNvSpPr txBox="1">
            <a:spLocks/>
          </p:cNvSpPr>
          <p:nvPr/>
        </p:nvSpPr>
        <p:spPr>
          <a:xfrm>
            <a:off x="4319624" y="4222386"/>
            <a:ext cx="4445104" cy="372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예</a:t>
            </a:r>
            <a:r>
              <a:rPr lang="en-US" altLang="ko-KR" dirty="0" smtClean="0">
                <a:solidFill>
                  <a:srgbClr val="208235"/>
                </a:solidFill>
              </a:rPr>
              <a:t>) </a:t>
            </a:r>
            <a:r>
              <a:rPr lang="ko-KR" altLang="en-US" dirty="0" smtClean="0">
                <a:solidFill>
                  <a:srgbClr val="208235"/>
                </a:solidFill>
              </a:rPr>
              <a:t>그림그래프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31" name="내용 개체 틀 2"/>
          <p:cNvSpPr txBox="1">
            <a:spLocks/>
          </p:cNvSpPr>
          <p:nvPr/>
        </p:nvSpPr>
        <p:spPr>
          <a:xfrm>
            <a:off x="4319624" y="4679074"/>
            <a:ext cx="366124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예</a:t>
            </a:r>
            <a:r>
              <a:rPr lang="en-US" altLang="ko-KR" dirty="0" smtClean="0">
                <a:solidFill>
                  <a:srgbClr val="208235"/>
                </a:solidFill>
              </a:rPr>
              <a:t>) </a:t>
            </a:r>
            <a:r>
              <a:rPr lang="ko-KR" altLang="en-US" dirty="0" err="1" smtClean="0">
                <a:solidFill>
                  <a:srgbClr val="208235"/>
                </a:solidFill>
              </a:rPr>
              <a:t>원그래프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5301" y="37578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5301" y="41826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5301" y="461593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3" t="64312" r="9498" b="27284"/>
          <a:stretch/>
        </p:blipFill>
        <p:spPr>
          <a:xfrm>
            <a:off x="1123119" y="2000865"/>
            <a:ext cx="7696172" cy="1094950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902750" y="1485173"/>
            <a:ext cx="8550750" cy="422486"/>
            <a:chOff x="902750" y="1485173"/>
            <a:chExt cx="8550750" cy="422486"/>
          </a:xfrm>
        </p:grpSpPr>
        <p:grpSp>
          <p:nvGrpSpPr>
            <p:cNvPr id="3" name="그룹 2"/>
            <p:cNvGrpSpPr/>
            <p:nvPr/>
          </p:nvGrpSpPr>
          <p:grpSpPr>
            <a:xfrm>
              <a:off x="902750" y="1546662"/>
              <a:ext cx="8550750" cy="356754"/>
              <a:chOff x="902750" y="1452066"/>
              <a:chExt cx="8550750" cy="356754"/>
            </a:xfrm>
          </p:grpSpPr>
          <p:sp>
            <p:nvSpPr>
              <p:cNvPr id="40" name="내용 개체 틀 3"/>
              <p:cNvSpPr txBox="1">
                <a:spLocks/>
              </p:cNvSpPr>
              <p:nvPr/>
            </p:nvSpPr>
            <p:spPr>
              <a:xfrm>
                <a:off x="1178192" y="1452066"/>
                <a:ext cx="8275308" cy="3567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자료를 그래프로 나타낼 때 어떤 그래프가 좋을지          에서 찾아봅시다</a:t>
                </a:r>
                <a:r>
                  <a:rPr lang="en-US" altLang="ko-KR" dirty="0" smtClean="0"/>
                  <a:t>. </a:t>
                </a:r>
                <a:endParaRPr lang="ko-KR" altLang="en-US" dirty="0"/>
              </a:p>
            </p:txBody>
          </p:sp>
          <p:grpSp>
            <p:nvGrpSpPr>
              <p:cNvPr id="17" name="그룹 16"/>
              <p:cNvGrpSpPr/>
              <p:nvPr/>
            </p:nvGrpSpPr>
            <p:grpSpPr>
              <a:xfrm>
                <a:off x="902750" y="1483783"/>
                <a:ext cx="217025" cy="217025"/>
                <a:chOff x="4520952" y="3717032"/>
                <a:chExt cx="217025" cy="217025"/>
              </a:xfrm>
            </p:grpSpPr>
            <p:grpSp>
              <p:nvGrpSpPr>
                <p:cNvPr id="18" name="그룹 17"/>
                <p:cNvGrpSpPr/>
                <p:nvPr/>
              </p:nvGrpSpPr>
              <p:grpSpPr>
                <a:xfrm>
                  <a:off x="4520952" y="3717032"/>
                  <a:ext cx="217025" cy="217025"/>
                  <a:chOff x="1496616" y="995289"/>
                  <a:chExt cx="216024" cy="216024"/>
                </a:xfrm>
              </p:grpSpPr>
              <p:sp>
                <p:nvSpPr>
                  <p:cNvPr id="20" name="모서리가 둥근 직사각형 19"/>
                  <p:cNvSpPr/>
                  <p:nvPr/>
                </p:nvSpPr>
                <p:spPr>
                  <a:xfrm>
                    <a:off x="1496616" y="995289"/>
                    <a:ext cx="216024" cy="216024"/>
                  </a:xfrm>
                  <a:prstGeom prst="roundRect">
                    <a:avLst>
                      <a:gd name="adj" fmla="val 28425"/>
                    </a:avLst>
                  </a:prstGeom>
                  <a:solidFill>
                    <a:srgbClr val="FFC8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1" name="모서리가 둥근 직사각형 5"/>
                  <p:cNvSpPr/>
                  <p:nvPr/>
                </p:nvSpPr>
                <p:spPr>
                  <a:xfrm>
                    <a:off x="1496616" y="1103301"/>
                    <a:ext cx="216024" cy="1080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24" h="108012">
                        <a:moveTo>
                          <a:pt x="0" y="0"/>
                        </a:moveTo>
                        <a:lnTo>
                          <a:pt x="216024" y="0"/>
                        </a:lnTo>
                        <a:lnTo>
                          <a:pt x="216024" y="46607"/>
                        </a:lnTo>
                        <a:cubicBezTo>
                          <a:pt x="216024" y="80520"/>
                          <a:pt x="188532" y="108012"/>
                          <a:pt x="154619" y="108012"/>
                        </a:cubicBezTo>
                        <a:lnTo>
                          <a:pt x="61405" y="108012"/>
                        </a:lnTo>
                        <a:cubicBezTo>
                          <a:pt x="27492" y="108012"/>
                          <a:pt x="0" y="80520"/>
                          <a:pt x="0" y="46607"/>
                        </a:cubicBezTo>
                        <a:close/>
                      </a:path>
                    </a:pathLst>
                  </a:custGeom>
                  <a:solidFill>
                    <a:srgbClr val="F5A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9" name="모서리가 둥근 직사각형 18"/>
                <p:cNvSpPr/>
                <p:nvPr/>
              </p:nvSpPr>
              <p:spPr>
                <a:xfrm>
                  <a:off x="4588857" y="3784937"/>
                  <a:ext cx="81214" cy="81214"/>
                </a:xfrm>
                <a:prstGeom prst="roundRect">
                  <a:avLst>
                    <a:gd name="adj" fmla="val 2658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pic>
          <p:nvPicPr>
            <p:cNvPr id="33" name="그림 32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0" t="59478" r="76465" b="37280"/>
            <a:stretch/>
          </p:blipFill>
          <p:spPr>
            <a:xfrm>
              <a:off x="5935909" y="1485173"/>
              <a:ext cx="634842" cy="422486"/>
            </a:xfrm>
            <a:prstGeom prst="rect">
              <a:avLst/>
            </a:prstGeom>
          </p:spPr>
        </p:pic>
      </p:grpSp>
      <p:sp>
        <p:nvSpPr>
          <p:cNvPr id="42" name="직사각형 41">
            <a:hlinkClick r:id="rId7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0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1" action="ppaction://hlinksldjump"/>
          </p:cNvPr>
          <p:cNvSpPr/>
          <p:nvPr/>
        </p:nvSpPr>
        <p:spPr>
          <a:xfrm>
            <a:off x="76373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38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25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9" name="그림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168308"/>
              </p:ext>
            </p:extLst>
          </p:nvPr>
        </p:nvGraphicFramePr>
        <p:xfrm>
          <a:off x="1925190" y="4712677"/>
          <a:ext cx="6109272" cy="1159486"/>
        </p:xfrm>
        <a:graphic>
          <a:graphicData uri="http://schemas.openxmlformats.org/drawingml/2006/table">
            <a:tbl>
              <a:tblPr/>
              <a:tblGrid>
                <a:gridCol w="1106022"/>
                <a:gridCol w="1000650"/>
                <a:gridCol w="1000650"/>
                <a:gridCol w="1000650"/>
                <a:gridCol w="1000650"/>
                <a:gridCol w="1000650"/>
              </a:tblGrid>
              <a:tr h="371876">
                <a:tc>
                  <a:txBody>
                    <a:bodyPr/>
                    <a:lstStyle/>
                    <a:p>
                      <a:pPr marL="1024890" marR="0" indent="-102489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마을</a:t>
                      </a:r>
                      <a:endParaRPr lang="ko-KR" altLang="en-US" sz="14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24890" marR="0" indent="-102489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A</a:t>
                      </a:r>
                      <a:endParaRPr lang="en-US" sz="14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24890" marR="0" indent="-102489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B</a:t>
                      </a:r>
                      <a:endParaRPr lang="en-US" sz="14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24890" marR="0" indent="-102489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C</a:t>
                      </a:r>
                      <a:endParaRPr lang="en-US" sz="14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24890" marR="0" indent="-102489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D</a:t>
                      </a:r>
                      <a:endParaRPr lang="en-US" sz="14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24890" marR="0" indent="-102489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합계</a:t>
                      </a:r>
                      <a:endParaRPr lang="ko-KR" altLang="en-US" sz="14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3805">
                <a:tc>
                  <a:txBody>
                    <a:bodyPr/>
                    <a:lstStyle/>
                    <a:p>
                      <a:pPr marL="1024890" marR="0" indent="-102489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생산량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kg)</a:t>
                      </a:r>
                      <a:endParaRPr lang="en-US" sz="14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4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4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4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4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4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805">
                <a:tc>
                  <a:txBody>
                    <a:bodyPr/>
                    <a:lstStyle/>
                    <a:p>
                      <a:pPr marL="1024890" marR="0" indent="-102489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백분율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(%)</a:t>
                      </a:r>
                      <a:endParaRPr lang="ko-KR" altLang="en-US" sz="14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4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4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4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4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4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1" name="그룹 40"/>
          <p:cNvGrpSpPr/>
          <p:nvPr/>
        </p:nvGrpSpPr>
        <p:grpSpPr>
          <a:xfrm>
            <a:off x="882650" y="1449388"/>
            <a:ext cx="7908276" cy="369332"/>
            <a:chOff x="882650" y="1449388"/>
            <a:chExt cx="7908276" cy="369332"/>
          </a:xfrm>
        </p:grpSpPr>
        <p:sp>
          <p:nvSpPr>
            <p:cNvPr id="42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n-US" altLang="ko-KR" dirty="0" smtClean="0"/>
                <a:t>[1~2]</a:t>
              </a:r>
              <a:endParaRPr lang="ko-KR" altLang="en-US" dirty="0"/>
            </a:p>
          </p:txBody>
        </p:sp>
        <p:sp>
          <p:nvSpPr>
            <p:cNvPr id="43" name="내용 개체 틀 3"/>
            <p:cNvSpPr txBox="1">
              <a:spLocks/>
            </p:cNvSpPr>
            <p:nvPr/>
          </p:nvSpPr>
          <p:spPr>
            <a:xfrm>
              <a:off x="1796400" y="1449388"/>
              <a:ext cx="699452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마을별 옥수수 생산량을 </a:t>
              </a:r>
              <a:r>
                <a:rPr lang="ko-KR" altLang="en-US" spc="-60" dirty="0" smtClean="0"/>
                <a:t>나타낸 표입니다</a:t>
              </a:r>
              <a:r>
                <a:rPr lang="en-US" altLang="ko-KR" spc="-60" dirty="0"/>
                <a:t>. </a:t>
              </a:r>
              <a:r>
                <a:rPr lang="ko-KR" altLang="en-US" spc="-60" dirty="0"/>
                <a:t>물음에 답해 보세요</a:t>
              </a:r>
              <a:r>
                <a:rPr lang="en-US" altLang="ko-KR" spc="-60" dirty="0"/>
                <a:t>.</a:t>
              </a:r>
              <a:endParaRPr lang="ko-KR" altLang="en-US" spc="-60" dirty="0"/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882650" y="3941097"/>
            <a:ext cx="8143876" cy="369332"/>
            <a:chOff x="882650" y="1449388"/>
            <a:chExt cx="8143876" cy="369332"/>
          </a:xfrm>
        </p:grpSpPr>
        <p:sp>
          <p:nvSpPr>
            <p:cNvPr id="45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문제 </a:t>
              </a:r>
              <a:r>
                <a:rPr lang="en-US" altLang="ko-KR" dirty="0" smtClean="0"/>
                <a:t>1.</a:t>
              </a:r>
              <a:endParaRPr lang="ko-KR" altLang="en-US" dirty="0"/>
            </a:p>
          </p:txBody>
        </p:sp>
        <p:sp>
          <p:nvSpPr>
            <p:cNvPr id="46" name="내용 개체 틀 3"/>
            <p:cNvSpPr txBox="1">
              <a:spLocks/>
            </p:cNvSpPr>
            <p:nvPr/>
          </p:nvSpPr>
          <p:spPr>
            <a:xfrm>
              <a:off x="1797050" y="1449388"/>
              <a:ext cx="722947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err="1"/>
                <a:t>마을별</a:t>
              </a:r>
              <a:r>
                <a:rPr lang="ko-KR" altLang="en-US" dirty="0"/>
                <a:t> 옥수수 생산량을 나타낸 그림그래프를 보고 표를 완성해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2545645" y="1881759"/>
            <a:ext cx="5015739" cy="1991594"/>
            <a:chOff x="2545645" y="1881759"/>
            <a:chExt cx="5015739" cy="1991594"/>
          </a:xfrm>
        </p:grpSpPr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5645" y="2178082"/>
              <a:ext cx="5015739" cy="1695271"/>
            </a:xfrm>
            <a:prstGeom prst="rect">
              <a:avLst/>
            </a:prstGeom>
          </p:spPr>
        </p:pic>
        <p:sp>
          <p:nvSpPr>
            <p:cNvPr id="49" name="직사각형 48"/>
            <p:cNvSpPr/>
            <p:nvPr/>
          </p:nvSpPr>
          <p:spPr>
            <a:xfrm>
              <a:off x="3673231" y="1881759"/>
              <a:ext cx="20313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0"/>
              <a:r>
                <a:rPr lang="ko-KR" altLang="en-US" sz="16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마을별</a:t>
              </a:r>
              <a:r>
                <a:rPr lang="ko-KR" altLang="en-US" sz="16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옥수수 생산량</a:t>
              </a:r>
            </a:p>
          </p:txBody>
        </p:sp>
      </p:grpSp>
      <p:sp>
        <p:nvSpPr>
          <p:cNvPr id="50" name="직사각형 49"/>
          <p:cNvSpPr/>
          <p:nvPr/>
        </p:nvSpPr>
        <p:spPr>
          <a:xfrm>
            <a:off x="4047037" y="4363388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ko-KR" altLang="en-US" sz="16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마을별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옥수수 생산량</a:t>
            </a:r>
          </a:p>
        </p:txBody>
      </p:sp>
      <p:sp>
        <p:nvSpPr>
          <p:cNvPr id="51" name="내용 개체 틀 2"/>
          <p:cNvSpPr txBox="1">
            <a:spLocks/>
          </p:cNvSpPr>
          <p:nvPr/>
        </p:nvSpPr>
        <p:spPr>
          <a:xfrm>
            <a:off x="3081807" y="5085184"/>
            <a:ext cx="88620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/>
              <a:t>3100</a:t>
            </a:r>
            <a:endParaRPr lang="en-US" altLang="ko-KR" kern="0" spc="-40" dirty="0"/>
          </a:p>
        </p:txBody>
      </p:sp>
      <p:sp>
        <p:nvSpPr>
          <p:cNvPr id="52" name="내용 개체 틀 2"/>
          <p:cNvSpPr txBox="1">
            <a:spLocks/>
          </p:cNvSpPr>
          <p:nvPr/>
        </p:nvSpPr>
        <p:spPr>
          <a:xfrm>
            <a:off x="4066792" y="5085184"/>
            <a:ext cx="88620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/>
              <a:t>1200</a:t>
            </a:r>
            <a:endParaRPr lang="en-US" altLang="ko-KR" kern="0" spc="-40" dirty="0"/>
          </a:p>
        </p:txBody>
      </p:sp>
      <p:sp>
        <p:nvSpPr>
          <p:cNvPr id="53" name="내용 개체 틀 2"/>
          <p:cNvSpPr txBox="1">
            <a:spLocks/>
          </p:cNvSpPr>
          <p:nvPr/>
        </p:nvSpPr>
        <p:spPr>
          <a:xfrm>
            <a:off x="5117136" y="5085184"/>
            <a:ext cx="88620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/>
              <a:t>3300</a:t>
            </a:r>
            <a:endParaRPr lang="en-US" altLang="ko-KR" kern="0" spc="-40" dirty="0"/>
          </a:p>
        </p:txBody>
      </p:sp>
      <p:sp>
        <p:nvSpPr>
          <p:cNvPr id="54" name="내용 개체 틀 2"/>
          <p:cNvSpPr txBox="1">
            <a:spLocks/>
          </p:cNvSpPr>
          <p:nvPr/>
        </p:nvSpPr>
        <p:spPr>
          <a:xfrm>
            <a:off x="6112229" y="5085184"/>
            <a:ext cx="88620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/>
              <a:t>2400</a:t>
            </a:r>
            <a:endParaRPr lang="en-US" altLang="ko-KR" kern="0" spc="-40" dirty="0"/>
          </a:p>
        </p:txBody>
      </p:sp>
      <p:sp>
        <p:nvSpPr>
          <p:cNvPr id="55" name="내용 개체 틀 2"/>
          <p:cNvSpPr txBox="1">
            <a:spLocks/>
          </p:cNvSpPr>
          <p:nvPr/>
        </p:nvSpPr>
        <p:spPr>
          <a:xfrm>
            <a:off x="7118280" y="5085184"/>
            <a:ext cx="88620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/>
              <a:t>10000</a:t>
            </a:r>
            <a:endParaRPr lang="en-US" altLang="ko-KR" kern="0" spc="-40" dirty="0"/>
          </a:p>
        </p:txBody>
      </p:sp>
      <p:sp>
        <p:nvSpPr>
          <p:cNvPr id="56" name="내용 개체 틀 2"/>
          <p:cNvSpPr txBox="1">
            <a:spLocks/>
          </p:cNvSpPr>
          <p:nvPr/>
        </p:nvSpPr>
        <p:spPr>
          <a:xfrm>
            <a:off x="3081807" y="5487344"/>
            <a:ext cx="88620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/>
              <a:t>31</a:t>
            </a:r>
            <a:endParaRPr lang="en-US" altLang="ko-KR" kern="0" spc="-40" dirty="0"/>
          </a:p>
        </p:txBody>
      </p:sp>
      <p:sp>
        <p:nvSpPr>
          <p:cNvPr id="57" name="내용 개체 틀 2"/>
          <p:cNvSpPr txBox="1">
            <a:spLocks/>
          </p:cNvSpPr>
          <p:nvPr/>
        </p:nvSpPr>
        <p:spPr>
          <a:xfrm>
            <a:off x="4066792" y="5487344"/>
            <a:ext cx="88620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/>
              <a:t>12</a:t>
            </a:r>
            <a:endParaRPr lang="en-US" altLang="ko-KR" kern="0" spc="-40" dirty="0"/>
          </a:p>
        </p:txBody>
      </p:sp>
      <p:sp>
        <p:nvSpPr>
          <p:cNvPr id="58" name="내용 개체 틀 2"/>
          <p:cNvSpPr txBox="1">
            <a:spLocks/>
          </p:cNvSpPr>
          <p:nvPr/>
        </p:nvSpPr>
        <p:spPr>
          <a:xfrm>
            <a:off x="5117136" y="5487344"/>
            <a:ext cx="88620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/>
              <a:t>33</a:t>
            </a:r>
            <a:endParaRPr lang="en-US" altLang="ko-KR" kern="0" spc="-40" dirty="0"/>
          </a:p>
        </p:txBody>
      </p:sp>
      <p:sp>
        <p:nvSpPr>
          <p:cNvPr id="59" name="내용 개체 틀 2"/>
          <p:cNvSpPr txBox="1">
            <a:spLocks/>
          </p:cNvSpPr>
          <p:nvPr/>
        </p:nvSpPr>
        <p:spPr>
          <a:xfrm>
            <a:off x="6112229" y="5487344"/>
            <a:ext cx="88620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/>
              <a:t>24</a:t>
            </a:r>
            <a:endParaRPr lang="en-US" altLang="ko-KR" kern="0" spc="-40" dirty="0"/>
          </a:p>
        </p:txBody>
      </p:sp>
      <p:sp>
        <p:nvSpPr>
          <p:cNvPr id="60" name="내용 개체 틀 2"/>
          <p:cNvSpPr txBox="1">
            <a:spLocks/>
          </p:cNvSpPr>
          <p:nvPr/>
        </p:nvSpPr>
        <p:spPr>
          <a:xfrm>
            <a:off x="7118280" y="5487344"/>
            <a:ext cx="88620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/>
              <a:t>100</a:t>
            </a:r>
            <a:endParaRPr lang="en-US" altLang="ko-KR" kern="0" spc="-40" dirty="0"/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2121" y="531574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grpSp>
        <p:nvGrpSpPr>
          <p:cNvPr id="34" name="그룹 33"/>
          <p:cNvGrpSpPr/>
          <p:nvPr/>
        </p:nvGrpSpPr>
        <p:grpSpPr>
          <a:xfrm>
            <a:off x="7598941" y="178154"/>
            <a:ext cx="2242524" cy="731377"/>
            <a:chOff x="7598941" y="178154"/>
            <a:chExt cx="2242524" cy="731377"/>
          </a:xfrm>
        </p:grpSpPr>
        <p:grpSp>
          <p:nvGrpSpPr>
            <p:cNvPr id="35" name="그룹 34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37" name="그룹 36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39" name="그림 38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62" name="그림 61"/>
                <p:cNvPicPr preferRelativeResize="0"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38" name="그림 37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6" name="그림 3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sp>
        <p:nvSpPr>
          <p:cNvPr id="64" name="직사각형 63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>
            <a:hlinkClick r:id="rId10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>
            <a:hlinkClick r:id="rId11" action="ppaction://hlinksldjump"/>
          </p:cNvPr>
          <p:cNvSpPr/>
          <p:nvPr/>
        </p:nvSpPr>
        <p:spPr>
          <a:xfrm>
            <a:off x="90675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>
            <a:hlinkClick r:id="rId12" action="ppaction://hlinksldjump"/>
          </p:cNvPr>
          <p:cNvSpPr/>
          <p:nvPr/>
        </p:nvSpPr>
        <p:spPr>
          <a:xfrm>
            <a:off x="76373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224806" y="2154342"/>
            <a:ext cx="3208667" cy="3530371"/>
            <a:chOff x="3224806" y="2154342"/>
            <a:chExt cx="3208667" cy="3530371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4806" y="2563422"/>
              <a:ext cx="3208667" cy="3121291"/>
            </a:xfrm>
            <a:prstGeom prst="rect">
              <a:avLst/>
            </a:prstGeom>
          </p:spPr>
        </p:pic>
        <p:sp>
          <p:nvSpPr>
            <p:cNvPr id="66" name="직사각형 65"/>
            <p:cNvSpPr/>
            <p:nvPr/>
          </p:nvSpPr>
          <p:spPr>
            <a:xfrm>
              <a:off x="3813476" y="2154342"/>
              <a:ext cx="20313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0"/>
              <a:r>
                <a:rPr lang="ko-KR" altLang="en-US" sz="16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마을별</a:t>
              </a:r>
              <a:r>
                <a:rPr lang="ko-KR" altLang="en-US" sz="16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옥수수 생산량</a:t>
              </a:r>
            </a:p>
          </p:txBody>
        </p:sp>
      </p:grp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9" name="그림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24" name="그룹 23"/>
          <p:cNvGrpSpPr/>
          <p:nvPr/>
        </p:nvGrpSpPr>
        <p:grpSpPr>
          <a:xfrm>
            <a:off x="882650" y="1449388"/>
            <a:ext cx="8143876" cy="369332"/>
            <a:chOff x="882650" y="1449388"/>
            <a:chExt cx="8143876" cy="369332"/>
          </a:xfrm>
        </p:grpSpPr>
        <p:sp>
          <p:nvSpPr>
            <p:cNvPr id="25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문제 </a:t>
              </a:r>
              <a:r>
                <a:rPr lang="en-US" altLang="ko-KR" dirty="0" smtClean="0"/>
                <a:t>2.</a:t>
              </a:r>
              <a:endParaRPr lang="ko-KR" altLang="en-US" dirty="0"/>
            </a:p>
          </p:txBody>
        </p:sp>
        <p:sp>
          <p:nvSpPr>
            <p:cNvPr id="26" name="내용 개체 틀 3"/>
            <p:cNvSpPr txBox="1">
              <a:spLocks/>
            </p:cNvSpPr>
            <p:nvPr/>
          </p:nvSpPr>
          <p:spPr>
            <a:xfrm>
              <a:off x="1797050" y="1449388"/>
              <a:ext cx="722947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err="1"/>
                <a:t>마을별</a:t>
              </a:r>
              <a:r>
                <a:rPr lang="ko-KR" altLang="en-US" dirty="0"/>
                <a:t> 옥수수 생산량을 </a:t>
              </a:r>
              <a:r>
                <a:rPr lang="ko-KR" altLang="en-US" dirty="0" err="1"/>
                <a:t>원그래프로</a:t>
              </a:r>
              <a:r>
                <a:rPr lang="ko-KR" altLang="en-US" dirty="0"/>
                <a:t> </a:t>
              </a:r>
              <a:r>
                <a:rPr lang="ko-KR" altLang="en-US" dirty="0" smtClean="0"/>
                <a:t>나타내어 </a:t>
              </a:r>
              <a:r>
                <a:rPr lang="ko-KR" altLang="en-US" dirty="0"/>
                <a:t>보세요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8" t="28013" r="20732" b="54002"/>
          <a:stretch/>
        </p:blipFill>
        <p:spPr>
          <a:xfrm>
            <a:off x="5079378" y="3517513"/>
            <a:ext cx="701714" cy="559559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8" t="59257" r="23005" b="22758"/>
          <a:stretch/>
        </p:blipFill>
        <p:spPr>
          <a:xfrm>
            <a:off x="5149790" y="4405736"/>
            <a:ext cx="526673" cy="559559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2" t="59175" r="52311" b="22840"/>
          <a:stretch/>
        </p:blipFill>
        <p:spPr>
          <a:xfrm>
            <a:off x="4209347" y="4401108"/>
            <a:ext cx="526673" cy="559559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9" t="23021" r="56081" b="58994"/>
          <a:stretch/>
        </p:blipFill>
        <p:spPr>
          <a:xfrm>
            <a:off x="4124325" y="3363502"/>
            <a:ext cx="574403" cy="559559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4829139" y="4093947"/>
            <a:ext cx="519905" cy="1133771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>
            <a:off x="4829139" y="4093947"/>
            <a:ext cx="1167977" cy="478005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3620852" y="4030762"/>
            <a:ext cx="1208287" cy="63185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림 2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4694" y="39154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grpSp>
        <p:nvGrpSpPr>
          <p:cNvPr id="29" name="그룹 28"/>
          <p:cNvGrpSpPr/>
          <p:nvPr/>
        </p:nvGrpSpPr>
        <p:grpSpPr>
          <a:xfrm>
            <a:off x="7598941" y="178154"/>
            <a:ext cx="2242524" cy="731377"/>
            <a:chOff x="7598941" y="178154"/>
            <a:chExt cx="2242524" cy="731377"/>
          </a:xfrm>
        </p:grpSpPr>
        <p:grpSp>
          <p:nvGrpSpPr>
            <p:cNvPr id="33" name="그룹 32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35" name="그룹 34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37" name="그림 36"/>
                <p:cNvPicPr preferRelativeResize="0"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38" name="그림 37"/>
                <p:cNvPicPr preferRelativeResize="0"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36" name="그림 35"/>
              <p:cNvPicPr preferRelativeResize="0"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sp>
        <p:nvSpPr>
          <p:cNvPr id="40" name="직사각형 39">
            <a:hlinkClick r:id="rId9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0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1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2" action="ppaction://hlinksldjump"/>
          </p:cNvPr>
          <p:cNvSpPr/>
          <p:nvPr/>
        </p:nvSpPr>
        <p:spPr>
          <a:xfrm>
            <a:off x="90675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3" action="ppaction://hlinksldjump"/>
          </p:cNvPr>
          <p:cNvSpPr/>
          <p:nvPr/>
        </p:nvSpPr>
        <p:spPr>
          <a:xfrm>
            <a:off x="76373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391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9" name="그림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882650" y="1449388"/>
            <a:ext cx="8030790" cy="1283667"/>
            <a:chOff x="882650" y="1449388"/>
            <a:chExt cx="8030790" cy="1283667"/>
          </a:xfrm>
        </p:grpSpPr>
        <p:grpSp>
          <p:nvGrpSpPr>
            <p:cNvPr id="2" name="그룹 1"/>
            <p:cNvGrpSpPr/>
            <p:nvPr/>
          </p:nvGrpSpPr>
          <p:grpSpPr>
            <a:xfrm>
              <a:off x="882650" y="1449388"/>
              <a:ext cx="8030790" cy="646331"/>
              <a:chOff x="882650" y="1449388"/>
              <a:chExt cx="8030790" cy="646331"/>
            </a:xfrm>
          </p:grpSpPr>
          <p:sp>
            <p:nvSpPr>
              <p:cNvPr id="27" name="내용 개체 틀 3"/>
              <p:cNvSpPr txBox="1">
                <a:spLocks/>
              </p:cNvSpPr>
              <p:nvPr/>
            </p:nvSpPr>
            <p:spPr>
              <a:xfrm>
                <a:off x="882650" y="1449388"/>
                <a:ext cx="91440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 smtClean="0"/>
                  <a:t>문제 </a:t>
                </a:r>
                <a:r>
                  <a:rPr lang="en-US" altLang="ko-KR" dirty="0" smtClean="0"/>
                  <a:t>3.</a:t>
                </a:r>
                <a:endParaRPr lang="ko-KR" altLang="en-US" dirty="0"/>
              </a:p>
            </p:txBody>
          </p:sp>
          <p:sp>
            <p:nvSpPr>
              <p:cNvPr id="28" name="내용 개체 틀 3"/>
              <p:cNvSpPr txBox="1">
                <a:spLocks/>
              </p:cNvSpPr>
              <p:nvPr/>
            </p:nvSpPr>
            <p:spPr>
              <a:xfrm>
                <a:off x="1797049" y="1449388"/>
                <a:ext cx="7116391" cy="6463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 smtClean="0"/>
                  <a:t>우리 반 </a:t>
                </a:r>
                <a:r>
                  <a:rPr lang="ko-KR" altLang="en-US" dirty="0"/>
                  <a:t>친구들이 좋아하는 가수를 조사하여 나타낸다면 어떤 그래프가 좋을까요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</p:grpSp>
        <p:sp>
          <p:nvSpPr>
            <p:cNvPr id="26" name="모서리가 둥근 직사각형 25"/>
            <p:cNvSpPr/>
            <p:nvPr/>
          </p:nvSpPr>
          <p:spPr bwMode="auto">
            <a:xfrm>
              <a:off x="1896533" y="2278060"/>
              <a:ext cx="6772497" cy="45499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9" name="내용 개체 틀 2"/>
          <p:cNvSpPr txBox="1">
            <a:spLocks/>
          </p:cNvSpPr>
          <p:nvPr/>
        </p:nvSpPr>
        <p:spPr>
          <a:xfrm>
            <a:off x="1943831" y="2322301"/>
            <a:ext cx="7016907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 smtClean="0"/>
              <a:t>예</a:t>
            </a:r>
            <a:r>
              <a:rPr lang="en-US" altLang="ko-KR" dirty="0" smtClean="0"/>
              <a:t>) </a:t>
            </a:r>
            <a:r>
              <a:rPr lang="ko-KR" altLang="en-US" dirty="0" smtClean="0"/>
              <a:t>막대그래프</a:t>
            </a:r>
            <a:r>
              <a:rPr lang="en-US" altLang="ko-KR" dirty="0"/>
              <a:t>, </a:t>
            </a:r>
            <a:r>
              <a:rPr lang="ko-KR" altLang="en-US" dirty="0"/>
              <a:t>띠그래프</a:t>
            </a:r>
            <a:r>
              <a:rPr lang="en-US" altLang="ko-KR" dirty="0"/>
              <a:t>, </a:t>
            </a:r>
            <a:r>
              <a:rPr lang="ko-KR" altLang="en-US" dirty="0" smtClean="0"/>
              <a:t>원그래프입니다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18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3411" y="23086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그룹 18"/>
          <p:cNvGrpSpPr/>
          <p:nvPr/>
        </p:nvGrpSpPr>
        <p:grpSpPr>
          <a:xfrm>
            <a:off x="7598941" y="178154"/>
            <a:ext cx="2242524" cy="731377"/>
            <a:chOff x="7598941" y="178154"/>
            <a:chExt cx="2242524" cy="731377"/>
          </a:xfrm>
        </p:grpSpPr>
        <p:grpSp>
          <p:nvGrpSpPr>
            <p:cNvPr id="20" name="그룹 19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23" name="그룹 22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32" name="그림 31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33" name="그림 32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31" name="그림 30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sp>
        <p:nvSpPr>
          <p:cNvPr id="24" name="직사각형 23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9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10" action="ppaction://hlinksldjump"/>
          </p:cNvPr>
          <p:cNvSpPr/>
          <p:nvPr/>
        </p:nvSpPr>
        <p:spPr>
          <a:xfrm>
            <a:off x="90675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1" action="ppaction://hlinksldjump"/>
          </p:cNvPr>
          <p:cNvSpPr/>
          <p:nvPr/>
        </p:nvSpPr>
        <p:spPr>
          <a:xfrm>
            <a:off x="76373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57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9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여러 가지 그래프를 비교해 볼까요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4301" y="3043118"/>
            <a:ext cx="535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도전 수학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 txBox="1">
            <a:spLocks/>
          </p:cNvSpPr>
          <p:nvPr/>
        </p:nvSpPr>
        <p:spPr>
          <a:xfrm>
            <a:off x="694689" y="412069"/>
            <a:ext cx="4150361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그래프의 종류와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특징 </a:t>
            </a:r>
            <a:endParaRPr lang="en-US" altLang="ko-KR" sz="230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  <a:r>
              <a:rPr lang="en-US" altLang="ko-KR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(1)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017477" y="1098633"/>
            <a:ext cx="7953092" cy="5284759"/>
            <a:chOff x="1017477" y="1098633"/>
            <a:chExt cx="7953092" cy="5284759"/>
          </a:xfrm>
        </p:grpSpPr>
        <p:pic>
          <p:nvPicPr>
            <p:cNvPr id="10" name="그림 9"/>
            <p:cNvPicPr preferRelativeResize="0"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477" y="1220356"/>
              <a:ext cx="3909237" cy="4941753"/>
            </a:xfrm>
            <a:prstGeom prst="hexagon">
              <a:avLst>
                <a:gd name="adj" fmla="val 1221"/>
                <a:gd name="vf" fmla="val 115470"/>
              </a:avLst>
            </a:prstGeom>
          </p:spPr>
        </p:pic>
        <p:pic>
          <p:nvPicPr>
            <p:cNvPr id="9" name="그림 8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88" t="3958" r="4705" b="68498"/>
            <a:stretch/>
          </p:blipFill>
          <p:spPr>
            <a:xfrm>
              <a:off x="4916081" y="1098633"/>
              <a:ext cx="4043855" cy="3588990"/>
            </a:xfrm>
            <a:prstGeom prst="rect">
              <a:avLst/>
            </a:prstGeom>
          </p:spPr>
        </p:pic>
        <p:pic>
          <p:nvPicPr>
            <p:cNvPr id="2" name="그림 1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70" t="83455" r="6890" b="3449"/>
            <a:stretch/>
          </p:blipFill>
          <p:spPr>
            <a:xfrm>
              <a:off x="3829050" y="4676990"/>
              <a:ext cx="5141519" cy="170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76301" y="4673352"/>
            <a:ext cx="8154988" cy="947097"/>
            <a:chOff x="876301" y="4887102"/>
            <a:chExt cx="8154988" cy="947097"/>
          </a:xfrm>
        </p:grpSpPr>
        <p:sp>
          <p:nvSpPr>
            <p:cNvPr id="46" name="모서리가 둥근 직사각형 45"/>
            <p:cNvSpPr/>
            <p:nvPr/>
          </p:nvSpPr>
          <p:spPr bwMode="auto">
            <a:xfrm>
              <a:off x="876301" y="5381071"/>
              <a:ext cx="8154988" cy="45312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" name="내용 개체 틀 3"/>
            <p:cNvSpPr txBox="1">
              <a:spLocks/>
            </p:cNvSpPr>
            <p:nvPr/>
          </p:nvSpPr>
          <p:spPr>
            <a:xfrm>
              <a:off x="1036737" y="4887102"/>
              <a:ext cx="7550272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지역별 </a:t>
              </a:r>
              <a:r>
                <a:rPr lang="en-US" altLang="ko-KR" dirty="0" smtClean="0"/>
                <a:t>3</a:t>
              </a:r>
              <a:r>
                <a:rPr lang="ko-KR" altLang="en-US" dirty="0" smtClean="0"/>
                <a:t>월 평균 </a:t>
              </a:r>
              <a:r>
                <a:rPr lang="ko-KR" altLang="en-US" dirty="0" err="1" smtClean="0"/>
                <a:t>초미세</a:t>
              </a:r>
              <a:r>
                <a:rPr lang="ko-KR" altLang="en-US" dirty="0" smtClean="0"/>
                <a:t> 먼지 농도</a:t>
              </a:r>
              <a:r>
                <a:rPr lang="ko-KR" altLang="en-US" dirty="0"/>
                <a:t>는</a:t>
              </a:r>
              <a:r>
                <a:rPr lang="ko-KR" altLang="en-US" dirty="0" smtClean="0"/>
                <a:t> 어떤 그래프로 나타냈나요</a:t>
              </a:r>
              <a:r>
                <a:rPr lang="en-US" altLang="ko-KR" dirty="0" smtClean="0"/>
                <a:t>? </a:t>
              </a:r>
              <a:endParaRPr lang="ko-KR" altLang="en-US" dirty="0"/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10749" y="502131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0" name="내용 개체 틀 2"/>
          <p:cNvSpPr txBox="1">
            <a:spLocks/>
          </p:cNvSpPr>
          <p:nvPr/>
        </p:nvSpPr>
        <p:spPr>
          <a:xfrm>
            <a:off x="881988" y="5202035"/>
            <a:ext cx="8103460" cy="406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 smtClean="0">
                <a:solidFill>
                  <a:srgbClr val="208235"/>
                </a:solidFill>
              </a:rPr>
              <a:t>그림그래프로 나타냈습니다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02750" y="1412776"/>
            <a:ext cx="8154706" cy="972108"/>
            <a:chOff x="902750" y="1412776"/>
            <a:chExt cx="8154706" cy="972108"/>
          </a:xfrm>
        </p:grpSpPr>
        <p:sp>
          <p:nvSpPr>
            <p:cNvPr id="38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9721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 smtClean="0"/>
                <a:t>지역별 </a:t>
              </a:r>
              <a:r>
                <a:rPr lang="en-US" altLang="ko-KR" dirty="0" smtClean="0"/>
                <a:t>3</a:t>
              </a:r>
              <a:r>
                <a:rPr lang="ko-KR" altLang="en-US" dirty="0" smtClean="0"/>
                <a:t>월 평균 </a:t>
              </a:r>
              <a:r>
                <a:rPr lang="ko-KR" altLang="en-US" dirty="0" err="1" smtClean="0"/>
                <a:t>초미세</a:t>
              </a:r>
              <a:r>
                <a:rPr lang="ko-KR" altLang="en-US" dirty="0" smtClean="0"/>
                <a:t> 먼지 농도와 </a:t>
              </a:r>
              <a:r>
                <a:rPr lang="ko-KR" altLang="en-US" dirty="0" err="1" smtClean="0"/>
                <a:t>초미세</a:t>
              </a:r>
              <a:r>
                <a:rPr lang="ko-KR" altLang="en-US" dirty="0" smtClean="0"/>
                <a:t> 먼지 성분을 나타낸 그래프입니다</a:t>
              </a:r>
              <a:r>
                <a:rPr lang="en-US" altLang="ko-KR" dirty="0" smtClean="0"/>
                <a:t>. </a:t>
              </a:r>
              <a:r>
                <a:rPr lang="ko-KR" altLang="en-US" dirty="0" smtClean="0"/>
                <a:t>여러 가지 그래프를 비교해 봅시다</a:t>
              </a:r>
              <a:r>
                <a:rPr lang="en-US" altLang="ko-KR" dirty="0" smtClean="0"/>
                <a:t>. </a:t>
              </a:r>
              <a:endParaRPr lang="ko-KR" altLang="en-US" dirty="0"/>
            </a:p>
          </p:txBody>
        </p:sp>
        <p:grpSp>
          <p:nvGrpSpPr>
            <p:cNvPr id="16" name="그룹 15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18" name="그룹 17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0" name="모서리가 둥근 직사각형 19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9" name="모서리가 둥근 직사각형 18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677" y="518791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그룹 58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60" name="그룹 59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62" name="그룹 61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64" name="그림 63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65" name="그림 64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63" name="그림 62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61" name="그림 6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66" name="내용 개체 틀 5"/>
          <p:cNvSpPr txBox="1">
            <a:spLocks/>
          </p:cNvSpPr>
          <p:nvPr/>
        </p:nvSpPr>
        <p:spPr>
          <a:xfrm>
            <a:off x="694689" y="412069"/>
            <a:ext cx="4150361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그래프의 종류와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특징 </a:t>
            </a:r>
            <a:endParaRPr lang="en-US" altLang="ko-KR" sz="230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  <a:r>
              <a:rPr lang="en-US" altLang="ko-KR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(1)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7" name="직사각형 36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8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9" action="ppaction://hlinksldjump"/>
          </p:cNvPr>
          <p:cNvSpPr/>
          <p:nvPr/>
        </p:nvSpPr>
        <p:spPr>
          <a:xfrm>
            <a:off x="90675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0" action="ppaction://hlinksldjump"/>
          </p:cNvPr>
          <p:cNvSpPr/>
          <p:nvPr/>
        </p:nvSpPr>
        <p:spPr>
          <a:xfrm>
            <a:off x="76373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3147237" y="2238012"/>
            <a:ext cx="3408350" cy="2264819"/>
            <a:chOff x="3147237" y="2238012"/>
            <a:chExt cx="3408350" cy="2264819"/>
          </a:xfrm>
        </p:grpSpPr>
        <p:pic>
          <p:nvPicPr>
            <p:cNvPr id="33" name="그림 32"/>
            <p:cNvPicPr preferRelativeResize="0"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7237" y="2290177"/>
              <a:ext cx="1675329" cy="2117821"/>
            </a:xfrm>
            <a:prstGeom prst="hexagon">
              <a:avLst>
                <a:gd name="adj" fmla="val 1221"/>
                <a:gd name="vf" fmla="val 115470"/>
              </a:avLst>
            </a:prstGeom>
          </p:spPr>
        </p:pic>
        <p:pic>
          <p:nvPicPr>
            <p:cNvPr id="34" name="그림 33"/>
            <p:cNvPicPr preferRelativeResize="0"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88" t="3958" r="4705" b="68498"/>
            <a:stretch/>
          </p:blipFill>
          <p:spPr>
            <a:xfrm>
              <a:off x="4818009" y="2238012"/>
              <a:ext cx="1733021" cy="1538086"/>
            </a:xfrm>
            <a:prstGeom prst="rect">
              <a:avLst/>
            </a:prstGeom>
          </p:spPr>
        </p:pic>
        <p:pic>
          <p:nvPicPr>
            <p:cNvPr id="35" name="그림 34"/>
            <p:cNvPicPr preferRelativeResize="0"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70" t="83455" r="6890" b="3449"/>
            <a:stretch/>
          </p:blipFill>
          <p:spPr>
            <a:xfrm>
              <a:off x="4352155" y="3771541"/>
              <a:ext cx="2203432" cy="731290"/>
            </a:xfrm>
            <a:prstGeom prst="rect">
              <a:avLst/>
            </a:prstGeom>
          </p:spPr>
        </p:pic>
      </p:grpSp>
      <p:pic>
        <p:nvPicPr>
          <p:cNvPr id="26" name="그림 25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48" y="2453402"/>
            <a:ext cx="276515" cy="27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0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31" name="그룹 30"/>
          <p:cNvGrpSpPr/>
          <p:nvPr/>
        </p:nvGrpSpPr>
        <p:grpSpPr>
          <a:xfrm>
            <a:off x="876301" y="4026152"/>
            <a:ext cx="8154988" cy="973829"/>
            <a:chOff x="877255" y="4568912"/>
            <a:chExt cx="8154988" cy="973829"/>
          </a:xfrm>
        </p:grpSpPr>
        <p:sp>
          <p:nvSpPr>
            <p:cNvPr id="32" name="모서리가 둥근 직사각형 31"/>
            <p:cNvSpPr/>
            <p:nvPr/>
          </p:nvSpPr>
          <p:spPr bwMode="auto">
            <a:xfrm>
              <a:off x="877255" y="5038816"/>
              <a:ext cx="8154988" cy="50392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내용 개체 틀 3"/>
            <p:cNvSpPr txBox="1">
              <a:spLocks/>
            </p:cNvSpPr>
            <p:nvPr/>
          </p:nvSpPr>
          <p:spPr>
            <a:xfrm>
              <a:off x="1036737" y="4568912"/>
              <a:ext cx="7550272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err="1" smtClean="0"/>
                <a:t>초미세</a:t>
              </a:r>
              <a:r>
                <a:rPr lang="ko-KR" altLang="en-US" dirty="0" smtClean="0"/>
                <a:t> 먼지 성분은 어떤 그래프로 나타냈나요</a:t>
              </a:r>
              <a:r>
                <a:rPr lang="en-US" altLang="ko-KR" dirty="0" smtClean="0"/>
                <a:t>? </a:t>
              </a:r>
              <a:endParaRPr lang="ko-KR" altLang="en-US" dirty="0"/>
            </a:p>
          </p:txBody>
        </p:sp>
        <p:sp>
          <p:nvSpPr>
            <p:cNvPr id="34" name="모서리가 둥근 직사각형 33"/>
            <p:cNvSpPr/>
            <p:nvPr/>
          </p:nvSpPr>
          <p:spPr>
            <a:xfrm>
              <a:off x="910749" y="470312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6" name="내용 개체 틀 2"/>
          <p:cNvSpPr txBox="1">
            <a:spLocks/>
          </p:cNvSpPr>
          <p:nvPr/>
        </p:nvSpPr>
        <p:spPr>
          <a:xfrm>
            <a:off x="905098" y="4566396"/>
            <a:ext cx="8103460" cy="406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 err="1" smtClean="0">
                <a:solidFill>
                  <a:srgbClr val="208235"/>
                </a:solidFill>
              </a:rPr>
              <a:t>원그래프로</a:t>
            </a:r>
            <a:r>
              <a:rPr lang="ko-KR" altLang="en-US" dirty="0" smtClean="0">
                <a:solidFill>
                  <a:srgbClr val="208235"/>
                </a:solidFill>
              </a:rPr>
              <a:t> 나타냈습니다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0038" y="454413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그룹 58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60" name="그룹 59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62" name="그룹 61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64" name="그림 63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65" name="그림 64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63" name="그림 62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61" name="그림 6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23" name="내용 개체 틀 5"/>
          <p:cNvSpPr txBox="1">
            <a:spLocks/>
          </p:cNvSpPr>
          <p:nvPr/>
        </p:nvSpPr>
        <p:spPr>
          <a:xfrm>
            <a:off x="694689" y="412069"/>
            <a:ext cx="4150361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그래프의 종류와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특징 </a:t>
            </a:r>
            <a:endParaRPr lang="en-US" altLang="ko-KR" sz="230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  <a:r>
              <a:rPr lang="en-US" altLang="ko-KR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(1)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9" name="직사각형 48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8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9" action="ppaction://hlinksldjump"/>
          </p:cNvPr>
          <p:cNvSpPr/>
          <p:nvPr/>
        </p:nvSpPr>
        <p:spPr>
          <a:xfrm>
            <a:off x="90675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0" action="ppaction://hlinksldjump"/>
          </p:cNvPr>
          <p:cNvSpPr/>
          <p:nvPr/>
        </p:nvSpPr>
        <p:spPr>
          <a:xfrm>
            <a:off x="76373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그룹 29"/>
          <p:cNvGrpSpPr/>
          <p:nvPr/>
        </p:nvGrpSpPr>
        <p:grpSpPr>
          <a:xfrm>
            <a:off x="3147237" y="1525512"/>
            <a:ext cx="3408350" cy="2264819"/>
            <a:chOff x="3147237" y="2238012"/>
            <a:chExt cx="3408350" cy="2264819"/>
          </a:xfrm>
        </p:grpSpPr>
        <p:pic>
          <p:nvPicPr>
            <p:cNvPr id="35" name="그림 34"/>
            <p:cNvPicPr preferRelativeResize="0"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7237" y="2290177"/>
              <a:ext cx="1675329" cy="2117821"/>
            </a:xfrm>
            <a:prstGeom prst="hexagon">
              <a:avLst>
                <a:gd name="adj" fmla="val 1221"/>
                <a:gd name="vf" fmla="val 115470"/>
              </a:avLst>
            </a:prstGeom>
          </p:spPr>
        </p:pic>
        <p:pic>
          <p:nvPicPr>
            <p:cNvPr id="38" name="그림 37"/>
            <p:cNvPicPr preferRelativeResize="0"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88" t="3958" r="4705" b="68498"/>
            <a:stretch/>
          </p:blipFill>
          <p:spPr>
            <a:xfrm>
              <a:off x="4818009" y="2238012"/>
              <a:ext cx="1733021" cy="1538086"/>
            </a:xfrm>
            <a:prstGeom prst="rect">
              <a:avLst/>
            </a:prstGeom>
          </p:spPr>
        </p:pic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70" t="83455" r="6890" b="3449"/>
            <a:stretch/>
          </p:blipFill>
          <p:spPr>
            <a:xfrm>
              <a:off x="4352155" y="3771541"/>
              <a:ext cx="2203432" cy="731290"/>
            </a:xfrm>
            <a:prstGeom prst="rect">
              <a:avLst/>
            </a:prstGeom>
          </p:spPr>
        </p:pic>
      </p:grpSp>
      <p:pic>
        <p:nvPicPr>
          <p:cNvPr id="40" name="그림 39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48" y="1740902"/>
            <a:ext cx="276515" cy="27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6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6301" y="3763438"/>
            <a:ext cx="8154988" cy="1292546"/>
            <a:chOff x="876301" y="3609063"/>
            <a:chExt cx="8154988" cy="1292546"/>
          </a:xfrm>
        </p:grpSpPr>
        <p:sp>
          <p:nvSpPr>
            <p:cNvPr id="46" name="모서리가 둥근 직사각형 45"/>
            <p:cNvSpPr/>
            <p:nvPr/>
          </p:nvSpPr>
          <p:spPr bwMode="auto">
            <a:xfrm>
              <a:off x="876301" y="4093599"/>
              <a:ext cx="8154988" cy="808010"/>
            </a:xfrm>
            <a:prstGeom prst="roundRect">
              <a:avLst>
                <a:gd name="adj" fmla="val 13411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" name="내용 개체 틀 3"/>
            <p:cNvSpPr txBox="1">
              <a:spLocks/>
            </p:cNvSpPr>
            <p:nvPr/>
          </p:nvSpPr>
          <p:spPr>
            <a:xfrm>
              <a:off x="1073808" y="3609063"/>
              <a:ext cx="7550272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각 그래프를 보고 알 수 있는 내용을 말해 보세요</a:t>
              </a:r>
              <a:r>
                <a:rPr lang="en-US" altLang="ko-KR" dirty="0" smtClean="0"/>
                <a:t>. </a:t>
              </a:r>
              <a:endParaRPr lang="ko-KR" altLang="en-US" dirty="0"/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60177" y="3743276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0" name="내용 개체 틀 2"/>
          <p:cNvSpPr txBox="1">
            <a:spLocks/>
          </p:cNvSpPr>
          <p:nvPr/>
        </p:nvSpPr>
        <p:spPr>
          <a:xfrm>
            <a:off x="881987" y="4287496"/>
            <a:ext cx="8319485" cy="736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 smtClean="0">
                <a:solidFill>
                  <a:srgbClr val="208235"/>
                </a:solidFill>
              </a:rPr>
              <a:t>경기만 </a:t>
            </a:r>
            <a:r>
              <a:rPr lang="ko-KR" altLang="en-US" dirty="0" err="1" smtClean="0">
                <a:solidFill>
                  <a:srgbClr val="208235"/>
                </a:solidFill>
              </a:rPr>
              <a:t>초미세</a:t>
            </a:r>
            <a:r>
              <a:rPr lang="ko-KR" altLang="en-US" dirty="0" smtClean="0">
                <a:solidFill>
                  <a:srgbClr val="208235"/>
                </a:solidFill>
              </a:rPr>
              <a:t> 먼지 농도가 나</a:t>
            </a:r>
            <a:r>
              <a:rPr lang="ko-KR" altLang="en-US" dirty="0">
                <a:solidFill>
                  <a:srgbClr val="208235"/>
                </a:solidFill>
              </a:rPr>
              <a:t>쁨</a:t>
            </a:r>
            <a:r>
              <a:rPr lang="ko-KR" altLang="en-US" dirty="0" smtClean="0">
                <a:solidFill>
                  <a:srgbClr val="208235"/>
                </a:solidFill>
              </a:rPr>
              <a:t>입니다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</a:p>
          <a:p>
            <a:pPr marL="179388" indent="-179388"/>
            <a:r>
              <a:rPr lang="ko-KR" altLang="en-US" dirty="0" err="1" smtClean="0">
                <a:solidFill>
                  <a:srgbClr val="208235"/>
                </a:solidFill>
              </a:rPr>
              <a:t>초미세</a:t>
            </a:r>
            <a:r>
              <a:rPr lang="ko-KR" altLang="en-US" dirty="0" smtClean="0">
                <a:solidFill>
                  <a:srgbClr val="208235"/>
                </a:solidFill>
              </a:rPr>
              <a:t> 먼지 성분 중 황산염</a:t>
            </a:r>
            <a:r>
              <a:rPr lang="ko-KR" altLang="en-US" spc="-50" dirty="0"/>
              <a:t> </a:t>
            </a:r>
            <a:r>
              <a:rPr lang="en-US" altLang="ko-KR" spc="-50" dirty="0"/>
              <a:t>· </a:t>
            </a:r>
            <a:r>
              <a:rPr lang="ko-KR" altLang="en-US" dirty="0" smtClean="0">
                <a:solidFill>
                  <a:srgbClr val="208235"/>
                </a:solidFill>
              </a:rPr>
              <a:t>질산염 등이 가장 많습니다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677" y="444703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그룹 31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3" name="그룹 32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36" name="그룹 35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38" name="그림 37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39" name="그림 38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37" name="그림 36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4" name="그림 33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35" name="내용 개체 틀 5"/>
          <p:cNvSpPr txBox="1">
            <a:spLocks/>
          </p:cNvSpPr>
          <p:nvPr/>
        </p:nvSpPr>
        <p:spPr>
          <a:xfrm>
            <a:off x="694689" y="412069"/>
            <a:ext cx="4150361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그래프의 종류와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특징 </a:t>
            </a:r>
            <a:endParaRPr lang="en-US" altLang="ko-KR" sz="230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  <a:r>
              <a:rPr lang="en-US" altLang="ko-KR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(1)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4" name="직사각형 53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8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9" action="ppaction://hlinksldjump"/>
          </p:cNvPr>
          <p:cNvSpPr/>
          <p:nvPr/>
        </p:nvSpPr>
        <p:spPr>
          <a:xfrm>
            <a:off x="90675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10" action="ppaction://hlinksldjump"/>
          </p:cNvPr>
          <p:cNvSpPr/>
          <p:nvPr/>
        </p:nvSpPr>
        <p:spPr>
          <a:xfrm>
            <a:off x="76373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3147237" y="1525512"/>
            <a:ext cx="3408350" cy="2264819"/>
            <a:chOff x="3147237" y="2238012"/>
            <a:chExt cx="3408350" cy="2264819"/>
          </a:xfrm>
        </p:grpSpPr>
        <p:pic>
          <p:nvPicPr>
            <p:cNvPr id="40" name="그림 39"/>
            <p:cNvPicPr preferRelativeResize="0"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7237" y="2290177"/>
              <a:ext cx="1675329" cy="2117821"/>
            </a:xfrm>
            <a:prstGeom prst="hexagon">
              <a:avLst>
                <a:gd name="adj" fmla="val 1221"/>
                <a:gd name="vf" fmla="val 115470"/>
              </a:avLst>
            </a:prstGeom>
          </p:spPr>
        </p:pic>
        <p:pic>
          <p:nvPicPr>
            <p:cNvPr id="41" name="그림 40"/>
            <p:cNvPicPr preferRelativeResize="0"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88" t="3958" r="4705" b="68498"/>
            <a:stretch/>
          </p:blipFill>
          <p:spPr>
            <a:xfrm>
              <a:off x="4818009" y="2238012"/>
              <a:ext cx="1733021" cy="1538086"/>
            </a:xfrm>
            <a:prstGeom prst="rect">
              <a:avLst/>
            </a:prstGeom>
          </p:spPr>
        </p:pic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70" t="83455" r="6890" b="3449"/>
            <a:stretch/>
          </p:blipFill>
          <p:spPr>
            <a:xfrm>
              <a:off x="4352155" y="3771541"/>
              <a:ext cx="2203432" cy="731290"/>
            </a:xfrm>
            <a:prstGeom prst="rect">
              <a:avLst/>
            </a:prstGeom>
          </p:spPr>
        </p:pic>
      </p:grpSp>
      <p:pic>
        <p:nvPicPr>
          <p:cNvPr id="43" name="그림 42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48" y="1740902"/>
            <a:ext cx="276515" cy="27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0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876301" y="3901682"/>
            <a:ext cx="8144252" cy="1202614"/>
            <a:chOff x="876301" y="3838618"/>
            <a:chExt cx="8144252" cy="1202614"/>
          </a:xfrm>
        </p:grpSpPr>
        <p:sp>
          <p:nvSpPr>
            <p:cNvPr id="45" name="모서리가 둥근 직사각형 44"/>
            <p:cNvSpPr/>
            <p:nvPr/>
          </p:nvSpPr>
          <p:spPr bwMode="auto">
            <a:xfrm>
              <a:off x="876301" y="4294039"/>
              <a:ext cx="8144252" cy="747193"/>
            </a:xfrm>
            <a:prstGeom prst="roundRect">
              <a:avLst>
                <a:gd name="adj" fmla="val 10226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20552" y="3838618"/>
              <a:ext cx="7704856" cy="417992"/>
              <a:chOff x="920552" y="3814554"/>
              <a:chExt cx="7704856" cy="417992"/>
            </a:xfrm>
          </p:grpSpPr>
          <p:sp>
            <p:nvSpPr>
              <p:cNvPr id="41" name="내용 개체 틀 3"/>
              <p:cNvSpPr txBox="1">
                <a:spLocks/>
              </p:cNvSpPr>
              <p:nvPr/>
            </p:nvSpPr>
            <p:spPr>
              <a:xfrm>
                <a:off x="1075136" y="3814554"/>
                <a:ext cx="7550272" cy="417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그림그래프는 어떤 특징이 있는지 말해 보세요</a:t>
                </a:r>
                <a:r>
                  <a:rPr lang="en-US" altLang="ko-KR" dirty="0" smtClean="0"/>
                  <a:t>.  </a:t>
                </a:r>
                <a:endParaRPr lang="ko-KR" altLang="en-US" dirty="0"/>
              </a:p>
            </p:txBody>
          </p:sp>
          <p:sp>
            <p:nvSpPr>
              <p:cNvPr id="28" name="모서리가 둥근 직사각형 27"/>
              <p:cNvSpPr/>
              <p:nvPr/>
            </p:nvSpPr>
            <p:spPr>
              <a:xfrm>
                <a:off x="920552" y="3946630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7" name="내용 개체 틀 2"/>
          <p:cNvSpPr txBox="1">
            <a:spLocks/>
          </p:cNvSpPr>
          <p:nvPr/>
        </p:nvSpPr>
        <p:spPr>
          <a:xfrm>
            <a:off x="922355" y="4387794"/>
            <a:ext cx="8531239" cy="68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그림의 크기로 수량의 많고 적음을 쉽게 알 수 있습니다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</a:p>
          <a:p>
            <a:r>
              <a:rPr lang="ko-KR" altLang="en-US" dirty="0" smtClean="0">
                <a:solidFill>
                  <a:srgbClr val="208235"/>
                </a:solidFill>
              </a:rPr>
              <a:t>자료에 따라 상징적인 그림을 사용할 수 있어서 재미있게 나타낼 수 있습니다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0309" y="452194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그룹 49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51" name="그룹 50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53" name="그룹 52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55" name="그림 54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56" name="그림 55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54" name="그림 53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52" name="그림 5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32" name="내용 개체 틀 5"/>
          <p:cNvSpPr txBox="1">
            <a:spLocks/>
          </p:cNvSpPr>
          <p:nvPr/>
        </p:nvSpPr>
        <p:spPr>
          <a:xfrm>
            <a:off x="694689" y="412069"/>
            <a:ext cx="4150361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그래프의 종류와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특징 </a:t>
            </a:r>
            <a:endParaRPr lang="en-US" altLang="ko-KR" sz="230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  <a:r>
              <a:rPr lang="en-US" altLang="ko-KR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(1)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9" name="직사각형 38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8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9" action="ppaction://hlinksldjump"/>
          </p:cNvPr>
          <p:cNvSpPr/>
          <p:nvPr/>
        </p:nvSpPr>
        <p:spPr>
          <a:xfrm>
            <a:off x="90675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0" action="ppaction://hlinksldjump"/>
          </p:cNvPr>
          <p:cNvSpPr/>
          <p:nvPr/>
        </p:nvSpPr>
        <p:spPr>
          <a:xfrm>
            <a:off x="76373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그룹 29"/>
          <p:cNvGrpSpPr/>
          <p:nvPr/>
        </p:nvGrpSpPr>
        <p:grpSpPr>
          <a:xfrm>
            <a:off x="3147237" y="1525512"/>
            <a:ext cx="3408350" cy="2264819"/>
            <a:chOff x="3147237" y="2238012"/>
            <a:chExt cx="3408350" cy="2264819"/>
          </a:xfrm>
        </p:grpSpPr>
        <p:pic>
          <p:nvPicPr>
            <p:cNvPr id="31" name="그림 30"/>
            <p:cNvPicPr preferRelativeResize="0"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7237" y="2290177"/>
              <a:ext cx="1675329" cy="2117821"/>
            </a:xfrm>
            <a:prstGeom prst="hexagon">
              <a:avLst>
                <a:gd name="adj" fmla="val 1221"/>
                <a:gd name="vf" fmla="val 115470"/>
              </a:avLst>
            </a:prstGeom>
          </p:spPr>
        </p:pic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88" t="3958" r="4705" b="68498"/>
            <a:stretch/>
          </p:blipFill>
          <p:spPr>
            <a:xfrm>
              <a:off x="4818009" y="2238012"/>
              <a:ext cx="1733021" cy="1538086"/>
            </a:xfrm>
            <a:prstGeom prst="rect">
              <a:avLst/>
            </a:prstGeom>
          </p:spPr>
        </p:pic>
        <p:pic>
          <p:nvPicPr>
            <p:cNvPr id="48" name="그림 47"/>
            <p:cNvPicPr preferRelativeResize="0"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70" t="83455" r="6890" b="3449"/>
            <a:stretch/>
          </p:blipFill>
          <p:spPr>
            <a:xfrm>
              <a:off x="4352155" y="3771541"/>
              <a:ext cx="2203432" cy="731290"/>
            </a:xfrm>
            <a:prstGeom prst="rect">
              <a:avLst/>
            </a:prstGeom>
          </p:spPr>
        </p:pic>
      </p:grpSp>
      <p:pic>
        <p:nvPicPr>
          <p:cNvPr id="49" name="그림 48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48" y="1740902"/>
            <a:ext cx="276515" cy="27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2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76301" y="3867568"/>
            <a:ext cx="8144252" cy="1628236"/>
            <a:chOff x="876301" y="2975166"/>
            <a:chExt cx="8144252" cy="1628236"/>
          </a:xfrm>
        </p:grpSpPr>
        <p:sp>
          <p:nvSpPr>
            <p:cNvPr id="30" name="모서리가 둥근 직사각형 29"/>
            <p:cNvSpPr/>
            <p:nvPr/>
          </p:nvSpPr>
          <p:spPr bwMode="auto">
            <a:xfrm>
              <a:off x="876301" y="3446353"/>
              <a:ext cx="8144252" cy="1157049"/>
            </a:xfrm>
            <a:prstGeom prst="roundRect">
              <a:avLst>
                <a:gd name="adj" fmla="val 10226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920552" y="2975166"/>
              <a:ext cx="7704856" cy="417992"/>
              <a:chOff x="920552" y="3798788"/>
              <a:chExt cx="7704856" cy="417992"/>
            </a:xfrm>
          </p:grpSpPr>
          <p:sp>
            <p:nvSpPr>
              <p:cNvPr id="33" name="내용 개체 틀 3"/>
              <p:cNvSpPr txBox="1">
                <a:spLocks/>
              </p:cNvSpPr>
              <p:nvPr/>
            </p:nvSpPr>
            <p:spPr>
              <a:xfrm>
                <a:off x="1075136" y="3798788"/>
                <a:ext cx="7550272" cy="417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err="1"/>
                  <a:t>원그래프는</a:t>
                </a:r>
                <a:r>
                  <a:rPr lang="ko-KR" altLang="en-US" dirty="0"/>
                  <a:t> 어떤 특징이 있는지 말해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42" name="모서리가 둥근 직사각형 41"/>
              <p:cNvSpPr/>
              <p:nvPr/>
            </p:nvSpPr>
            <p:spPr>
              <a:xfrm>
                <a:off x="920552" y="393086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9" name="내용 개체 틀 2"/>
          <p:cNvSpPr txBox="1">
            <a:spLocks/>
          </p:cNvSpPr>
          <p:nvPr/>
        </p:nvSpPr>
        <p:spPr>
          <a:xfrm>
            <a:off x="902750" y="4346411"/>
            <a:ext cx="8135101" cy="1149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전체에 대한 각 부분의 비율을 한눈에 알아보기 쉽습니다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</a:p>
          <a:p>
            <a:r>
              <a:rPr lang="ko-KR" altLang="en-US" dirty="0" smtClean="0">
                <a:solidFill>
                  <a:srgbClr val="208235"/>
                </a:solidFill>
              </a:rPr>
              <a:t>각 항목끼리의 비율도 쉽게 비교할 수 있습니다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</a:p>
          <a:p>
            <a:r>
              <a:rPr lang="ko-KR" altLang="en-US" dirty="0" smtClean="0">
                <a:solidFill>
                  <a:srgbClr val="208235"/>
                </a:solidFill>
              </a:rPr>
              <a:t>작은 비율까지 비교적 쉽게 나타낼 수 있습니다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50" name="그룹 49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51" name="그룹 50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53" name="그룹 52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55" name="그림 54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56" name="그림 55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54" name="그림 53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52" name="그림 51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43" name="그림 4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0309" y="470852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내용 개체 틀 5"/>
          <p:cNvSpPr txBox="1">
            <a:spLocks/>
          </p:cNvSpPr>
          <p:nvPr/>
        </p:nvSpPr>
        <p:spPr>
          <a:xfrm>
            <a:off x="694689" y="412069"/>
            <a:ext cx="4150361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그래프의 종류와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특징 </a:t>
            </a:r>
            <a:endParaRPr lang="en-US" altLang="ko-KR" sz="230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  <a:r>
              <a:rPr lang="en-US" altLang="ko-KR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(1)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4" name="직사각형 43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8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9" action="ppaction://hlinksldjump"/>
          </p:cNvPr>
          <p:cNvSpPr/>
          <p:nvPr/>
        </p:nvSpPr>
        <p:spPr>
          <a:xfrm>
            <a:off x="90675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0" action="ppaction://hlinksldjump"/>
          </p:cNvPr>
          <p:cNvSpPr/>
          <p:nvPr/>
        </p:nvSpPr>
        <p:spPr>
          <a:xfrm>
            <a:off x="76373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3147237" y="1525512"/>
            <a:ext cx="3408350" cy="2264819"/>
            <a:chOff x="3147237" y="2238012"/>
            <a:chExt cx="3408350" cy="2264819"/>
          </a:xfrm>
        </p:grpSpPr>
        <p:pic>
          <p:nvPicPr>
            <p:cNvPr id="46" name="그림 45"/>
            <p:cNvPicPr preferRelativeResize="0"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7237" y="2290177"/>
              <a:ext cx="1675329" cy="2117821"/>
            </a:xfrm>
            <a:prstGeom prst="hexagon">
              <a:avLst>
                <a:gd name="adj" fmla="val 1221"/>
                <a:gd name="vf" fmla="val 115470"/>
              </a:avLst>
            </a:prstGeom>
          </p:spPr>
        </p:pic>
        <p:pic>
          <p:nvPicPr>
            <p:cNvPr id="57" name="그림 56"/>
            <p:cNvPicPr preferRelativeResize="0"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88" t="3958" r="4705" b="68498"/>
            <a:stretch/>
          </p:blipFill>
          <p:spPr>
            <a:xfrm>
              <a:off x="4818009" y="2238012"/>
              <a:ext cx="1733021" cy="1538086"/>
            </a:xfrm>
            <a:prstGeom prst="rect">
              <a:avLst/>
            </a:prstGeom>
          </p:spPr>
        </p:pic>
        <p:pic>
          <p:nvPicPr>
            <p:cNvPr id="58" name="그림 57"/>
            <p:cNvPicPr preferRelativeResize="0"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70" t="83455" r="6890" b="3449"/>
            <a:stretch/>
          </p:blipFill>
          <p:spPr>
            <a:xfrm>
              <a:off x="4352155" y="3771541"/>
              <a:ext cx="2203432" cy="731290"/>
            </a:xfrm>
            <a:prstGeom prst="rect">
              <a:avLst/>
            </a:prstGeom>
          </p:spPr>
        </p:pic>
      </p:grpSp>
      <p:pic>
        <p:nvPicPr>
          <p:cNvPr id="59" name="그림 58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48" y="1740902"/>
            <a:ext cx="276515" cy="27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38" name="그룹 37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9" name="그룹 38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41" name="그룹 40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43" name="그림 42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44" name="그림 43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42" name="그림 41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40" name="그림 3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grpSp>
        <p:nvGrpSpPr>
          <p:cNvPr id="47" name="그룹 46"/>
          <p:cNvGrpSpPr/>
          <p:nvPr/>
        </p:nvGrpSpPr>
        <p:grpSpPr>
          <a:xfrm>
            <a:off x="876301" y="3762222"/>
            <a:ext cx="8154988" cy="973829"/>
            <a:chOff x="877255" y="4568912"/>
            <a:chExt cx="8154988" cy="973829"/>
          </a:xfrm>
        </p:grpSpPr>
        <p:sp>
          <p:nvSpPr>
            <p:cNvPr id="54" name="모서리가 둥근 직사각형 53"/>
            <p:cNvSpPr/>
            <p:nvPr/>
          </p:nvSpPr>
          <p:spPr bwMode="auto">
            <a:xfrm>
              <a:off x="877255" y="5038816"/>
              <a:ext cx="8154988" cy="50392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5" name="내용 개체 틀 3"/>
            <p:cNvSpPr txBox="1">
              <a:spLocks/>
            </p:cNvSpPr>
            <p:nvPr/>
          </p:nvSpPr>
          <p:spPr>
            <a:xfrm>
              <a:off x="1036737" y="4568912"/>
              <a:ext cx="7550272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지역별 </a:t>
              </a:r>
              <a:r>
                <a:rPr lang="en-US" altLang="ko-KR" dirty="0" smtClean="0"/>
                <a:t>3</a:t>
              </a:r>
              <a:r>
                <a:rPr lang="ko-KR" altLang="en-US" dirty="0" smtClean="0"/>
                <a:t>월 평균 </a:t>
              </a:r>
              <a:r>
                <a:rPr lang="ko-KR" altLang="en-US" dirty="0" err="1" smtClean="0"/>
                <a:t>초미세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먼지 농도는 또 어떤 그래프로 나타낼 수 있나요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  <p:sp>
          <p:nvSpPr>
            <p:cNvPr id="56" name="모서리가 둥근 직사각형 55"/>
            <p:cNvSpPr/>
            <p:nvPr/>
          </p:nvSpPr>
          <p:spPr>
            <a:xfrm>
              <a:off x="910749" y="470312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7" name="내용 개체 틀 2"/>
          <p:cNvSpPr txBox="1">
            <a:spLocks/>
          </p:cNvSpPr>
          <p:nvPr/>
        </p:nvSpPr>
        <p:spPr>
          <a:xfrm>
            <a:off x="905098" y="4302466"/>
            <a:ext cx="8103460" cy="406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막대그래프로 </a:t>
            </a:r>
            <a:r>
              <a:rPr lang="ko-KR" altLang="en-US" dirty="0">
                <a:solidFill>
                  <a:srgbClr val="208235"/>
                </a:solidFill>
              </a:rPr>
              <a:t>나타낼 수 있을 것 같습니다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5677" y="426443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그룹 58"/>
          <p:cNvGrpSpPr/>
          <p:nvPr/>
        </p:nvGrpSpPr>
        <p:grpSpPr>
          <a:xfrm>
            <a:off x="876301" y="4932224"/>
            <a:ext cx="8154988" cy="973829"/>
            <a:chOff x="877255" y="4568912"/>
            <a:chExt cx="8154988" cy="973829"/>
          </a:xfrm>
        </p:grpSpPr>
        <p:sp>
          <p:nvSpPr>
            <p:cNvPr id="60" name="모서리가 둥근 직사각형 59"/>
            <p:cNvSpPr/>
            <p:nvPr/>
          </p:nvSpPr>
          <p:spPr bwMode="auto">
            <a:xfrm>
              <a:off x="877255" y="5038816"/>
              <a:ext cx="8154988" cy="50392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내용 개체 틀 3"/>
            <p:cNvSpPr txBox="1">
              <a:spLocks/>
            </p:cNvSpPr>
            <p:nvPr/>
          </p:nvSpPr>
          <p:spPr>
            <a:xfrm>
              <a:off x="1036737" y="4568912"/>
              <a:ext cx="7550272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err="1" smtClean="0"/>
                <a:t>초미세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먼지 </a:t>
              </a:r>
              <a:r>
                <a:rPr lang="ko-KR" altLang="en-US" dirty="0" smtClean="0"/>
                <a:t>성분은 </a:t>
              </a:r>
              <a:r>
                <a:rPr lang="ko-KR" altLang="en-US" dirty="0"/>
                <a:t>또 어떤 그래프로 나타낼 수 있나요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  <p:sp>
          <p:nvSpPr>
            <p:cNvPr id="62" name="모서리가 둥근 직사각형 61"/>
            <p:cNvSpPr/>
            <p:nvPr/>
          </p:nvSpPr>
          <p:spPr>
            <a:xfrm>
              <a:off x="910749" y="470312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3" name="내용 개체 틀 2"/>
          <p:cNvSpPr txBox="1">
            <a:spLocks/>
          </p:cNvSpPr>
          <p:nvPr/>
        </p:nvSpPr>
        <p:spPr>
          <a:xfrm>
            <a:off x="905098" y="5472468"/>
            <a:ext cx="8103460" cy="406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띠그래프로 나타낼 수 있을 것 같습니다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5677" y="54502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내용 개체 틀 5"/>
          <p:cNvSpPr txBox="1">
            <a:spLocks/>
          </p:cNvSpPr>
          <p:nvPr/>
        </p:nvSpPr>
        <p:spPr>
          <a:xfrm>
            <a:off x="694689" y="412069"/>
            <a:ext cx="4150361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그래프의 종류와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특징 </a:t>
            </a:r>
            <a:endParaRPr lang="en-US" altLang="ko-KR" sz="230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  <a:r>
              <a:rPr lang="en-US" altLang="ko-KR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(1)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0" name="직사각형 49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8" action="ppaction://hlinksldjump"/>
          </p:cNvPr>
          <p:cNvSpPr/>
          <p:nvPr/>
        </p:nvSpPr>
        <p:spPr>
          <a:xfrm>
            <a:off x="799323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hlinkClick r:id="rId9" action="ppaction://hlinksldjump"/>
          </p:cNvPr>
          <p:cNvSpPr/>
          <p:nvPr/>
        </p:nvSpPr>
        <p:spPr>
          <a:xfrm>
            <a:off x="90675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>
            <a:hlinkClick r:id="rId10" action="ppaction://hlinksldjump"/>
          </p:cNvPr>
          <p:cNvSpPr/>
          <p:nvPr/>
        </p:nvSpPr>
        <p:spPr>
          <a:xfrm>
            <a:off x="76373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2" name="그룹 51"/>
          <p:cNvGrpSpPr/>
          <p:nvPr/>
        </p:nvGrpSpPr>
        <p:grpSpPr>
          <a:xfrm>
            <a:off x="3147237" y="1525512"/>
            <a:ext cx="3408350" cy="2264819"/>
            <a:chOff x="3147237" y="2238012"/>
            <a:chExt cx="3408350" cy="2264819"/>
          </a:xfrm>
        </p:grpSpPr>
        <p:pic>
          <p:nvPicPr>
            <p:cNvPr id="67" name="그림 66"/>
            <p:cNvPicPr preferRelativeResize="0"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7237" y="2290177"/>
              <a:ext cx="1675329" cy="2117821"/>
            </a:xfrm>
            <a:prstGeom prst="hexagon">
              <a:avLst>
                <a:gd name="adj" fmla="val 1221"/>
                <a:gd name="vf" fmla="val 115470"/>
              </a:avLst>
            </a:prstGeom>
          </p:spPr>
        </p:pic>
        <p:pic>
          <p:nvPicPr>
            <p:cNvPr id="68" name="그림 67"/>
            <p:cNvPicPr preferRelativeResize="0"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88" t="3958" r="4705" b="68498"/>
            <a:stretch/>
          </p:blipFill>
          <p:spPr>
            <a:xfrm>
              <a:off x="4818009" y="2238012"/>
              <a:ext cx="1733021" cy="1538086"/>
            </a:xfrm>
            <a:prstGeom prst="rect">
              <a:avLst/>
            </a:prstGeom>
          </p:spPr>
        </p:pic>
        <p:pic>
          <p:nvPicPr>
            <p:cNvPr id="69" name="그림 68"/>
            <p:cNvPicPr preferRelativeResize="0"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70" t="83455" r="6890" b="3449"/>
            <a:stretch/>
          </p:blipFill>
          <p:spPr>
            <a:xfrm>
              <a:off x="4352155" y="3771541"/>
              <a:ext cx="2203432" cy="731290"/>
            </a:xfrm>
            <a:prstGeom prst="rect">
              <a:avLst/>
            </a:prstGeom>
          </p:spPr>
        </p:pic>
      </p:grpSp>
      <p:pic>
        <p:nvPicPr>
          <p:cNvPr id="70" name="그림 69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48" y="1740902"/>
            <a:ext cx="276515" cy="27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7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3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3559</TotalTime>
  <Words>709</Words>
  <Application>Microsoft Office PowerPoint</Application>
  <PresentationFormat>A4 용지(210x297mm)</PresentationFormat>
  <Paragraphs>138</Paragraphs>
  <Slides>24</Slides>
  <Notes>1</Notes>
  <HiddenSlides>5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  <vt:variant>
        <vt:lpstr>재구성한 쇼</vt:lpstr>
      </vt:variant>
      <vt:variant>
        <vt:i4>5</vt:i4>
      </vt:variant>
    </vt:vector>
  </HeadingPairs>
  <TitlesOfParts>
    <vt:vector size="30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4</vt:lpstr>
      <vt:lpstr>재구성한 쇼 5</vt:lpstr>
      <vt:lpstr>재구성한 쇼 6</vt:lpstr>
      <vt:lpstr>재구성한 쇼 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진선미</cp:lastModifiedBy>
  <cp:revision>402</cp:revision>
  <cp:lastPrinted>2017-09-25T02:44:09Z</cp:lastPrinted>
  <dcterms:created xsi:type="dcterms:W3CDTF">2017-09-24T23:31:15Z</dcterms:created>
  <dcterms:modified xsi:type="dcterms:W3CDTF">2019-01-03T02:13:37Z</dcterms:modified>
</cp:coreProperties>
</file>