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8" r:id="rId2"/>
    <p:sldId id="260" r:id="rId3"/>
    <p:sldId id="261" r:id="rId4"/>
    <p:sldId id="282" r:id="rId5"/>
    <p:sldId id="278" r:id="rId6"/>
    <p:sldId id="284" r:id="rId7"/>
    <p:sldId id="273" r:id="rId8"/>
    <p:sldId id="280" r:id="rId9"/>
    <p:sldId id="281" r:id="rId10"/>
    <p:sldId id="283" r:id="rId11"/>
    <p:sldId id="288" r:id="rId12"/>
    <p:sldId id="287" r:id="rId13"/>
    <p:sldId id="285" r:id="rId14"/>
    <p:sldId id="286" r:id="rId15"/>
    <p:sldId id="263" r:id="rId1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235"/>
    <a:srgbClr val="FFFFFF"/>
    <a:srgbClr val="695A35"/>
    <a:srgbClr val="F5A200"/>
    <a:srgbClr val="4F81BD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974" y="-390"/>
      </p:cViewPr>
      <p:guideLst>
        <p:guide orient="horz" pos="537"/>
        <p:guide orient="horz" pos="889"/>
        <p:guide orient="horz" pos="3712"/>
        <p:guide pos="6016"/>
        <p:guide pos="5694"/>
        <p:guide pos="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띠그래프로 나타내어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 userDrawn="1"/>
        </p:nvSpPr>
        <p:spPr>
          <a:xfrm>
            <a:off x="776537" y="413354"/>
            <a:ext cx="313605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띠그래프로 나타내어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4888" y="2804735"/>
            <a:ext cx="53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띠그래프로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나타내어 볼까요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536" y="404664"/>
            <a:ext cx="4073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98~99</a:t>
            </a:r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66~67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34" name="그룹 33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30915" r="38264" b="54259"/>
          <a:stretch/>
        </p:blipFill>
        <p:spPr>
          <a:xfrm>
            <a:off x="995184" y="3724633"/>
            <a:ext cx="7869778" cy="1565824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315" y="42207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14" name="그룹 13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17" name="그림 16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18" name="그림 17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16" name="그림 1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20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띠그래프로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250623" y="1610729"/>
            <a:ext cx="7468054" cy="2066404"/>
            <a:chOff x="1250623" y="1610729"/>
            <a:chExt cx="7468054" cy="2066404"/>
          </a:xfrm>
        </p:grpSpPr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47960" r="7756" b="35300"/>
            <a:stretch/>
          </p:blipFill>
          <p:spPr>
            <a:xfrm>
              <a:off x="1250623" y="1610729"/>
              <a:ext cx="7468054" cy="2066404"/>
            </a:xfrm>
            <a:prstGeom prst="rect">
              <a:avLst/>
            </a:prstGeom>
          </p:spPr>
        </p:pic>
        <p:sp>
          <p:nvSpPr>
            <p:cNvPr id="29" name="내용 개체 틀 2"/>
            <p:cNvSpPr txBox="1">
              <a:spLocks/>
            </p:cNvSpPr>
            <p:nvPr/>
          </p:nvSpPr>
          <p:spPr>
            <a:xfrm>
              <a:off x="2617083" y="3091761"/>
              <a:ext cx="944984" cy="405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40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0" name="내용 개체 틀 2"/>
            <p:cNvSpPr txBox="1">
              <a:spLocks/>
            </p:cNvSpPr>
            <p:nvPr/>
          </p:nvSpPr>
          <p:spPr>
            <a:xfrm>
              <a:off x="3656856" y="3091761"/>
              <a:ext cx="944984" cy="405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24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4705912" y="3091761"/>
              <a:ext cx="944984" cy="405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16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2" name="내용 개체 틀 2"/>
            <p:cNvSpPr txBox="1">
              <a:spLocks/>
            </p:cNvSpPr>
            <p:nvPr/>
          </p:nvSpPr>
          <p:spPr>
            <a:xfrm>
              <a:off x="5745685" y="3091761"/>
              <a:ext cx="944984" cy="405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14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3" name="내용 개체 틀 2"/>
            <p:cNvSpPr txBox="1">
              <a:spLocks/>
            </p:cNvSpPr>
            <p:nvPr/>
          </p:nvSpPr>
          <p:spPr>
            <a:xfrm>
              <a:off x="6780496" y="3091761"/>
              <a:ext cx="944984" cy="405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6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4" name="내용 개체 틀 2"/>
            <p:cNvSpPr txBox="1">
              <a:spLocks/>
            </p:cNvSpPr>
            <p:nvPr/>
          </p:nvSpPr>
          <p:spPr>
            <a:xfrm>
              <a:off x="7752776" y="3091761"/>
              <a:ext cx="667894" cy="405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7252988" y="5140702"/>
            <a:ext cx="1362190" cy="29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120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 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(6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3969416" y="4263775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내용 개체 틀 2"/>
          <p:cNvSpPr txBox="1">
            <a:spLocks/>
          </p:cNvSpPr>
          <p:nvPr/>
        </p:nvSpPr>
        <p:spPr>
          <a:xfrm>
            <a:off x="4163030" y="4331245"/>
            <a:ext cx="1310039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30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60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(24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492340" y="4331245"/>
            <a:ext cx="2112760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30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</a:t>
            </a:r>
            <a:r>
              <a:rPr lang="en-US" altLang="ko-KR" sz="1400" dirty="0" smtClean="0">
                <a:solidFill>
                  <a:srgbClr val="208235"/>
                </a:solidFill>
              </a:rPr>
              <a:t>(40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5574820" y="4331245"/>
            <a:ext cx="1310039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60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90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(16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5035152" y="5140702"/>
            <a:ext cx="2153788" cy="29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90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 </a:t>
            </a:r>
            <a:r>
              <a:rPr lang="en-US" altLang="ko-KR" sz="1400" dirty="0" smtClean="0">
                <a:solidFill>
                  <a:srgbClr val="208235"/>
                </a:solidFill>
              </a:rPr>
              <a:t>120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 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(14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5670080" y="4263775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6790704" y="4263775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7778564" y="4263775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7014756" y="4720277"/>
            <a:ext cx="309355" cy="430473"/>
            <a:chOff x="7014756" y="4735349"/>
            <a:chExt cx="309355" cy="430473"/>
          </a:xfrm>
        </p:grpSpPr>
        <p:cxnSp>
          <p:nvCxnSpPr>
            <p:cNvPr id="41" name="직선 연결선 40"/>
            <p:cNvCxnSpPr/>
            <p:nvPr/>
          </p:nvCxnSpPr>
          <p:spPr>
            <a:xfrm flipH="1">
              <a:off x="7014756" y="5155774"/>
              <a:ext cx="302408" cy="0"/>
            </a:xfrm>
            <a:prstGeom prst="line">
              <a:avLst/>
            </a:prstGeom>
            <a:ln w="25400">
              <a:solidFill>
                <a:srgbClr val="20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 flipV="1">
              <a:off x="7324111" y="4735349"/>
              <a:ext cx="0" cy="430473"/>
            </a:xfrm>
            <a:prstGeom prst="straightConnector1">
              <a:avLst/>
            </a:prstGeom>
            <a:ln w="25400">
              <a:solidFill>
                <a:srgbClr val="2082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화살표 연결선 41"/>
          <p:cNvCxnSpPr/>
          <p:nvPr/>
        </p:nvCxnSpPr>
        <p:spPr>
          <a:xfrm flipV="1">
            <a:off x="7994002" y="4721178"/>
            <a:ext cx="0" cy="399428"/>
          </a:xfrm>
          <a:prstGeom prst="straightConnector1">
            <a:avLst/>
          </a:prstGeom>
          <a:ln w="25400">
            <a:solidFill>
              <a:srgbClr val="2082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2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9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81062" y="3811573"/>
            <a:ext cx="8140389" cy="1864694"/>
            <a:chOff x="881062" y="3811573"/>
            <a:chExt cx="8140389" cy="1864694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81062" y="4298728"/>
              <a:ext cx="8140389" cy="1377539"/>
            </a:xfrm>
            <a:prstGeom prst="roundRect">
              <a:avLst>
                <a:gd name="adj" fmla="val 80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52257" y="3811573"/>
              <a:ext cx="6838187" cy="380280"/>
              <a:chOff x="952257" y="1424770"/>
              <a:chExt cx="6838187" cy="380280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띠그래프를 보고 알게 된 점을 자신의 생활과 </a:t>
                </a:r>
                <a:r>
                  <a:rPr lang="ko-KR" altLang="en-US" dirty="0" err="1"/>
                  <a:t>관련지어</a:t>
                </a:r>
                <a:r>
                  <a:rPr lang="ko-KR" altLang="en-US" dirty="0"/>
                  <a:t> 말해 보세요</a:t>
                </a:r>
                <a:r>
                  <a:rPr lang="en-US" altLang="ko-KR" dirty="0"/>
                  <a:t>. </a:t>
                </a:r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888382" y="4344914"/>
            <a:ext cx="8133069" cy="124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>
                <a:solidFill>
                  <a:srgbClr val="208235"/>
                </a:solidFill>
              </a:rPr>
              <a:t>저는 </a:t>
            </a:r>
            <a:r>
              <a:rPr lang="en-US" altLang="ko-KR" dirty="0">
                <a:solidFill>
                  <a:srgbClr val="208235"/>
                </a:solidFill>
              </a:rPr>
              <a:t>60</a:t>
            </a:r>
            <a:r>
              <a:rPr lang="ko-KR" altLang="en-US" dirty="0">
                <a:solidFill>
                  <a:srgbClr val="208235"/>
                </a:solidFill>
              </a:rPr>
              <a:t>분 이상 </a:t>
            </a:r>
            <a:r>
              <a:rPr lang="en-US" altLang="ko-KR" dirty="0">
                <a:solidFill>
                  <a:srgbClr val="208235"/>
                </a:solidFill>
              </a:rPr>
              <a:t>90</a:t>
            </a:r>
            <a:r>
              <a:rPr lang="ko-KR" altLang="en-US" dirty="0">
                <a:solidFill>
                  <a:srgbClr val="208235"/>
                </a:solidFill>
              </a:rPr>
              <a:t>분 미만으로 게임을 하는데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띠그래프에서는 </a:t>
            </a:r>
            <a:r>
              <a:rPr lang="en-US" altLang="ko-KR" dirty="0">
                <a:solidFill>
                  <a:srgbClr val="208235"/>
                </a:solidFill>
              </a:rPr>
              <a:t>30</a:t>
            </a:r>
            <a:r>
              <a:rPr lang="ko-KR" altLang="en-US" dirty="0">
                <a:solidFill>
                  <a:srgbClr val="208235"/>
                </a:solidFill>
              </a:rPr>
              <a:t>분 미만으로 </a:t>
            </a:r>
            <a:r>
              <a:rPr lang="ko-KR" altLang="en-US" dirty="0" smtClean="0">
                <a:solidFill>
                  <a:srgbClr val="208235"/>
                </a:solidFill>
              </a:rPr>
              <a:t> 게임을 </a:t>
            </a:r>
            <a:r>
              <a:rPr lang="ko-KR" altLang="en-US" dirty="0">
                <a:solidFill>
                  <a:srgbClr val="208235"/>
                </a:solidFill>
              </a:rPr>
              <a:t>하는 학생의 비율이 가장 높습니다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pPr marL="179388" indent="-179388" algn="just"/>
            <a:r>
              <a:rPr lang="en-US" altLang="ko-KR" spc="-50" dirty="0">
                <a:solidFill>
                  <a:srgbClr val="208235"/>
                </a:solidFill>
              </a:rPr>
              <a:t>30</a:t>
            </a:r>
            <a:r>
              <a:rPr lang="ko-KR" altLang="en-US" spc="-50" dirty="0">
                <a:solidFill>
                  <a:srgbClr val="208235"/>
                </a:solidFill>
              </a:rPr>
              <a:t>분 미만이 </a:t>
            </a:r>
            <a:r>
              <a:rPr lang="en-US" altLang="ko-KR" spc="-50" dirty="0" smtClean="0">
                <a:solidFill>
                  <a:srgbClr val="208235"/>
                </a:solidFill>
              </a:rPr>
              <a:t>40</a:t>
            </a:r>
            <a:r>
              <a:rPr lang="en-US" altLang="ko-KR" sz="1000" spc="-50" dirty="0" smtClean="0">
                <a:solidFill>
                  <a:srgbClr val="208235"/>
                </a:solidFill>
              </a:rPr>
              <a:t> </a:t>
            </a:r>
            <a:r>
              <a:rPr lang="en-US" altLang="ko-KR" spc="-50" dirty="0" smtClean="0">
                <a:solidFill>
                  <a:srgbClr val="208235"/>
                </a:solidFill>
              </a:rPr>
              <a:t>%, </a:t>
            </a:r>
            <a:r>
              <a:rPr lang="en-US" altLang="ko-KR" spc="-50" dirty="0">
                <a:solidFill>
                  <a:srgbClr val="208235"/>
                </a:solidFill>
              </a:rPr>
              <a:t>30</a:t>
            </a:r>
            <a:r>
              <a:rPr lang="ko-KR" altLang="en-US" spc="-50" dirty="0">
                <a:solidFill>
                  <a:srgbClr val="208235"/>
                </a:solidFill>
              </a:rPr>
              <a:t>분 이상 </a:t>
            </a:r>
            <a:r>
              <a:rPr lang="en-US" altLang="ko-KR" spc="-50" dirty="0">
                <a:solidFill>
                  <a:srgbClr val="208235"/>
                </a:solidFill>
              </a:rPr>
              <a:t>60</a:t>
            </a:r>
            <a:r>
              <a:rPr lang="ko-KR" altLang="en-US" spc="-50" dirty="0">
                <a:solidFill>
                  <a:srgbClr val="208235"/>
                </a:solidFill>
              </a:rPr>
              <a:t>분 미만이 </a:t>
            </a:r>
            <a:r>
              <a:rPr lang="en-US" altLang="ko-KR" spc="-50" dirty="0" smtClean="0">
                <a:solidFill>
                  <a:srgbClr val="208235"/>
                </a:solidFill>
              </a:rPr>
              <a:t>24</a:t>
            </a:r>
            <a:r>
              <a:rPr lang="en-US" altLang="ko-KR" sz="1000" spc="-50" dirty="0" smtClean="0">
                <a:solidFill>
                  <a:srgbClr val="208235"/>
                </a:solidFill>
              </a:rPr>
              <a:t> </a:t>
            </a:r>
            <a:r>
              <a:rPr lang="en-US" altLang="ko-KR" spc="-50" dirty="0" smtClean="0">
                <a:solidFill>
                  <a:srgbClr val="208235"/>
                </a:solidFill>
              </a:rPr>
              <a:t>%</a:t>
            </a:r>
            <a:r>
              <a:rPr lang="ko-KR" altLang="en-US" spc="-50" dirty="0">
                <a:solidFill>
                  <a:srgbClr val="208235"/>
                </a:solidFill>
              </a:rPr>
              <a:t>로 모두 </a:t>
            </a:r>
            <a:r>
              <a:rPr lang="en-US" altLang="ko-KR" spc="-50" dirty="0" smtClean="0">
                <a:solidFill>
                  <a:srgbClr val="208235"/>
                </a:solidFill>
              </a:rPr>
              <a:t>64</a:t>
            </a:r>
            <a:r>
              <a:rPr lang="en-US" altLang="ko-KR" sz="1000" spc="-50" dirty="0" smtClean="0">
                <a:solidFill>
                  <a:srgbClr val="208235"/>
                </a:solidFill>
              </a:rPr>
              <a:t> </a:t>
            </a:r>
            <a:r>
              <a:rPr lang="en-US" altLang="ko-KR" spc="-50" dirty="0" smtClean="0">
                <a:solidFill>
                  <a:srgbClr val="208235"/>
                </a:solidFill>
              </a:rPr>
              <a:t>%</a:t>
            </a:r>
            <a:r>
              <a:rPr lang="ko-KR" altLang="en-US" spc="-50" dirty="0">
                <a:solidFill>
                  <a:srgbClr val="208235"/>
                </a:solidFill>
              </a:rPr>
              <a:t>의 학생들이 </a:t>
            </a:r>
            <a:r>
              <a:rPr lang="en-US" altLang="ko-KR" spc="-50" dirty="0">
                <a:solidFill>
                  <a:srgbClr val="208235"/>
                </a:solidFill>
              </a:rPr>
              <a:t>60</a:t>
            </a:r>
            <a:r>
              <a:rPr lang="ko-KR" altLang="en-US" spc="-50" dirty="0">
                <a:solidFill>
                  <a:srgbClr val="208235"/>
                </a:solidFill>
              </a:rPr>
              <a:t>분 </a:t>
            </a:r>
            <a:r>
              <a:rPr lang="ko-KR" altLang="en-US" dirty="0">
                <a:solidFill>
                  <a:srgbClr val="208235"/>
                </a:solidFill>
              </a:rPr>
              <a:t>미만으로 게임을 하는 것을 보니 저도 게임 시간을 줄여야 할 것 같습니다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17" name="그룹 16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0" name="그림 19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1" name="그림 20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24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띠그래프로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138" y="47787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95184" y="1611162"/>
            <a:ext cx="7869778" cy="1715579"/>
            <a:chOff x="995184" y="1611162"/>
            <a:chExt cx="7869778" cy="1715579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" t="30915" r="38264" b="54259"/>
            <a:stretch/>
          </p:blipFill>
          <p:spPr>
            <a:xfrm>
              <a:off x="995184" y="1611162"/>
              <a:ext cx="7869778" cy="1565824"/>
            </a:xfrm>
            <a:prstGeom prst="rect">
              <a:avLst/>
            </a:prstGeom>
          </p:spPr>
        </p:pic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7252988" y="3027231"/>
              <a:ext cx="1362190" cy="299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sz="1400" dirty="0" smtClean="0">
                  <a:solidFill>
                    <a:srgbClr val="208235"/>
                  </a:solidFill>
                </a:rPr>
                <a:t>120</a:t>
              </a:r>
              <a:r>
                <a:rPr lang="ko-KR" altLang="en-US" sz="1400" dirty="0" smtClean="0">
                  <a:solidFill>
                    <a:srgbClr val="208235"/>
                  </a:solidFill>
                </a:rPr>
                <a:t>분 이상 </a:t>
              </a:r>
              <a:endParaRPr lang="en-US" altLang="ko-KR" sz="1400" dirty="0" smtClean="0">
                <a:solidFill>
                  <a:srgbClr val="208235"/>
                </a:solidFill>
              </a:endParaRPr>
            </a:p>
            <a:p>
              <a:pPr indent="0" algn="ctr">
                <a:buNone/>
              </a:pPr>
              <a:r>
                <a:rPr lang="en-US" altLang="ko-KR" sz="1400" dirty="0" smtClean="0">
                  <a:solidFill>
                    <a:srgbClr val="208235"/>
                  </a:solidFill>
                </a:rPr>
                <a:t>(6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sz="1400" dirty="0" smtClean="0">
                  <a:solidFill>
                    <a:srgbClr val="208235"/>
                  </a:solidFill>
                </a:rPr>
                <a:t>%)</a:t>
              </a:r>
              <a:endParaRPr lang="ko-KR" altLang="en-US" sz="1400" dirty="0">
                <a:solidFill>
                  <a:srgbClr val="208235"/>
                </a:solidFill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1492340" y="2150304"/>
              <a:ext cx="6501662" cy="1176437"/>
              <a:chOff x="1492340" y="4263775"/>
              <a:chExt cx="6501662" cy="1176437"/>
            </a:xfrm>
          </p:grpSpPr>
          <p:cxnSp>
            <p:nvCxnSpPr>
              <p:cNvPr id="51" name="직선 연결선 50"/>
              <p:cNvCxnSpPr/>
              <p:nvPr/>
            </p:nvCxnSpPr>
            <p:spPr>
              <a:xfrm>
                <a:off x="3969416" y="4263775"/>
                <a:ext cx="0" cy="745429"/>
              </a:xfrm>
              <a:prstGeom prst="line">
                <a:avLst/>
              </a:prstGeom>
              <a:ln w="2540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내용 개체 틀 2"/>
              <p:cNvSpPr txBox="1">
                <a:spLocks/>
              </p:cNvSpPr>
              <p:nvPr/>
            </p:nvSpPr>
            <p:spPr>
              <a:xfrm>
                <a:off x="4163030" y="4331245"/>
                <a:ext cx="1310039" cy="5990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30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이상</a:t>
                </a:r>
                <a:endParaRPr lang="en-US" altLang="ko-KR" sz="1400" dirty="0" smtClean="0">
                  <a:solidFill>
                    <a:srgbClr val="208235"/>
                  </a:solidFill>
                </a:endParaRPr>
              </a:p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60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미만</a:t>
                </a:r>
                <a:endParaRPr lang="en-US" altLang="ko-KR" sz="1400" dirty="0" smtClean="0">
                  <a:solidFill>
                    <a:srgbClr val="208235"/>
                  </a:solidFill>
                </a:endParaRPr>
              </a:p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(24</a:t>
                </a:r>
                <a:r>
                  <a:rPr lang="en-US" altLang="ko-KR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%)</a:t>
                </a:r>
                <a:endParaRPr lang="ko-KR" altLang="en-US" sz="1400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53" name="내용 개체 틀 2"/>
              <p:cNvSpPr txBox="1">
                <a:spLocks/>
              </p:cNvSpPr>
              <p:nvPr/>
            </p:nvSpPr>
            <p:spPr>
              <a:xfrm>
                <a:off x="1492340" y="4331245"/>
                <a:ext cx="2112760" cy="5990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30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미만</a:t>
                </a: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(40</a:t>
                </a:r>
                <a:r>
                  <a:rPr lang="en-US" altLang="ko-KR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%)</a:t>
                </a:r>
                <a:endParaRPr lang="ko-KR" altLang="en-US" sz="1400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54" name="내용 개체 틀 2"/>
              <p:cNvSpPr txBox="1">
                <a:spLocks/>
              </p:cNvSpPr>
              <p:nvPr/>
            </p:nvSpPr>
            <p:spPr>
              <a:xfrm>
                <a:off x="5574820" y="4331245"/>
                <a:ext cx="1310039" cy="5990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60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이상</a:t>
                </a:r>
                <a:endParaRPr lang="en-US" altLang="ko-KR" sz="1400" dirty="0" smtClean="0">
                  <a:solidFill>
                    <a:srgbClr val="208235"/>
                  </a:solidFill>
                </a:endParaRPr>
              </a:p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90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미만</a:t>
                </a:r>
                <a:endParaRPr lang="en-US" altLang="ko-KR" sz="1400" dirty="0" smtClean="0">
                  <a:solidFill>
                    <a:srgbClr val="208235"/>
                  </a:solidFill>
                </a:endParaRPr>
              </a:p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(16</a:t>
                </a:r>
                <a:r>
                  <a:rPr lang="en-US" altLang="ko-KR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%)</a:t>
                </a:r>
                <a:endParaRPr lang="ko-KR" altLang="en-US" sz="1400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55" name="내용 개체 틀 2"/>
              <p:cNvSpPr txBox="1">
                <a:spLocks/>
              </p:cNvSpPr>
              <p:nvPr/>
            </p:nvSpPr>
            <p:spPr>
              <a:xfrm>
                <a:off x="5035152" y="5140702"/>
                <a:ext cx="2153788" cy="2995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90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이상 </a:t>
                </a: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120</a:t>
                </a:r>
                <a:r>
                  <a:rPr lang="ko-KR" altLang="en-US" sz="1400" dirty="0" smtClean="0">
                    <a:solidFill>
                      <a:srgbClr val="208235"/>
                    </a:solidFill>
                  </a:rPr>
                  <a:t>분 미만 </a:t>
                </a:r>
                <a:endParaRPr lang="en-US" altLang="ko-KR" sz="1400" dirty="0" smtClean="0">
                  <a:solidFill>
                    <a:srgbClr val="208235"/>
                  </a:solidFill>
                </a:endParaRPr>
              </a:p>
              <a:p>
                <a:pPr indent="0" algn="ctr">
                  <a:buNone/>
                </a:pP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(14</a:t>
                </a:r>
                <a:r>
                  <a:rPr lang="en-US" altLang="ko-KR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208235"/>
                    </a:solidFill>
                  </a:rPr>
                  <a:t>%)</a:t>
                </a:r>
                <a:endParaRPr lang="ko-KR" altLang="en-US" sz="1400" dirty="0">
                  <a:solidFill>
                    <a:srgbClr val="208235"/>
                  </a:solidFill>
                </a:endParaRPr>
              </a:p>
            </p:txBody>
          </p:sp>
          <p:cxnSp>
            <p:nvCxnSpPr>
              <p:cNvPr id="56" name="직선 연결선 55"/>
              <p:cNvCxnSpPr/>
              <p:nvPr/>
            </p:nvCxnSpPr>
            <p:spPr>
              <a:xfrm>
                <a:off x="5670080" y="4263775"/>
                <a:ext cx="0" cy="745429"/>
              </a:xfrm>
              <a:prstGeom prst="line">
                <a:avLst/>
              </a:prstGeom>
              <a:ln w="2540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/>
              <p:cNvCxnSpPr/>
              <p:nvPr/>
            </p:nvCxnSpPr>
            <p:spPr>
              <a:xfrm>
                <a:off x="6790704" y="4263775"/>
                <a:ext cx="0" cy="745429"/>
              </a:xfrm>
              <a:prstGeom prst="line">
                <a:avLst/>
              </a:prstGeom>
              <a:ln w="2540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7778564" y="4263775"/>
                <a:ext cx="0" cy="745429"/>
              </a:xfrm>
              <a:prstGeom prst="line">
                <a:avLst/>
              </a:prstGeom>
              <a:ln w="2540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그룹 58"/>
              <p:cNvGrpSpPr/>
              <p:nvPr/>
            </p:nvGrpSpPr>
            <p:grpSpPr>
              <a:xfrm>
                <a:off x="7014756" y="4720277"/>
                <a:ext cx="309355" cy="430473"/>
                <a:chOff x="7014756" y="4735349"/>
                <a:chExt cx="309355" cy="430473"/>
              </a:xfrm>
            </p:grpSpPr>
            <p:cxnSp>
              <p:nvCxnSpPr>
                <p:cNvPr id="61" name="직선 연결선 60"/>
                <p:cNvCxnSpPr/>
                <p:nvPr/>
              </p:nvCxnSpPr>
              <p:spPr>
                <a:xfrm flipH="1">
                  <a:off x="7014756" y="5155774"/>
                  <a:ext cx="302408" cy="0"/>
                </a:xfrm>
                <a:prstGeom prst="line">
                  <a:avLst/>
                </a:prstGeom>
                <a:ln w="25400">
                  <a:solidFill>
                    <a:srgbClr val="20823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직선 화살표 연결선 61"/>
                <p:cNvCxnSpPr/>
                <p:nvPr/>
              </p:nvCxnSpPr>
              <p:spPr>
                <a:xfrm flipV="1">
                  <a:off x="7324111" y="4735349"/>
                  <a:ext cx="0" cy="430473"/>
                </a:xfrm>
                <a:prstGeom prst="straightConnector1">
                  <a:avLst/>
                </a:prstGeom>
                <a:ln w="25400">
                  <a:solidFill>
                    <a:srgbClr val="208235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직선 화살표 연결선 59"/>
              <p:cNvCxnSpPr/>
              <p:nvPr/>
            </p:nvCxnSpPr>
            <p:spPr>
              <a:xfrm flipV="1">
                <a:off x="7994002" y="4721178"/>
                <a:ext cx="0" cy="399428"/>
              </a:xfrm>
              <a:prstGeom prst="straightConnector1">
                <a:avLst/>
              </a:prstGeom>
              <a:ln w="25400">
                <a:solidFill>
                  <a:srgbClr val="20823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직사각형 62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5" name="내용 개체 틀 3"/>
          <p:cNvSpPr txBox="1">
            <a:spLocks/>
          </p:cNvSpPr>
          <p:nvPr/>
        </p:nvSpPr>
        <p:spPr>
          <a:xfrm>
            <a:off x="882649" y="1449388"/>
            <a:ext cx="8143875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 smtClean="0"/>
              <a:t>[1~3]     </a:t>
            </a:r>
            <a:r>
              <a:rPr lang="ko-KR" altLang="en-US" spc="50" dirty="0" smtClean="0"/>
              <a:t>연수네 </a:t>
            </a:r>
            <a:r>
              <a:rPr lang="ko-KR" altLang="en-US" spc="50" dirty="0"/>
              <a:t>반</a:t>
            </a:r>
            <a:r>
              <a:rPr lang="ko-KR" altLang="en-US" spc="50" dirty="0" smtClean="0"/>
              <a:t> </a:t>
            </a:r>
            <a:r>
              <a:rPr lang="ko-KR" altLang="en-US" spc="50" dirty="0"/>
              <a:t>학생들이 좋아하는 동물을 조사하여 나타낸 표입니다</a:t>
            </a:r>
            <a:r>
              <a:rPr lang="en-US" altLang="ko-KR" spc="50" dirty="0"/>
              <a:t>. </a:t>
            </a:r>
            <a:endParaRPr lang="en-US" altLang="ko-KR" spc="50" dirty="0" smtClean="0"/>
          </a:p>
          <a:p>
            <a:pPr fontAlgn="base"/>
            <a:r>
              <a:rPr lang="ko-KR" altLang="en-US" spc="50" dirty="0" smtClean="0"/>
              <a:t>             물음에 </a:t>
            </a:r>
            <a:r>
              <a:rPr lang="ko-KR" altLang="en-US" dirty="0" smtClean="0"/>
              <a:t>답해 </a:t>
            </a:r>
            <a:r>
              <a:rPr lang="ko-KR" altLang="en-US" dirty="0"/>
              <a:t>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882649" y="3668441"/>
            <a:ext cx="8258272" cy="646331"/>
            <a:chOff x="882650" y="1449388"/>
            <a:chExt cx="8258272" cy="646331"/>
          </a:xfrm>
        </p:grpSpPr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797049" y="1449388"/>
              <a:ext cx="734387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spc="-20" dirty="0"/>
                <a:t>전체 학생 수에 대한 좋아하는 </a:t>
              </a:r>
              <a:r>
                <a:rPr lang="ko-KR" altLang="en-US" spc="-20" dirty="0" err="1"/>
                <a:t>동물별</a:t>
              </a:r>
              <a:r>
                <a:rPr lang="ko-KR" altLang="en-US" spc="-20" dirty="0"/>
                <a:t> 학생 수의 백분율을 구해 표를 완성해 보세요</a:t>
              </a:r>
              <a:r>
                <a:rPr lang="en-US" altLang="ko-KR" spc="-20" dirty="0"/>
                <a:t>.</a:t>
              </a:r>
              <a:endParaRPr lang="ko-KR" altLang="en-US" spc="-20" dirty="0"/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69882"/>
              </p:ext>
            </p:extLst>
          </p:nvPr>
        </p:nvGraphicFramePr>
        <p:xfrm>
          <a:off x="1937290" y="2391192"/>
          <a:ext cx="6280585" cy="9872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46675"/>
                <a:gridCol w="1006782"/>
                <a:gridCol w="1006782"/>
                <a:gridCol w="1006782"/>
                <a:gridCol w="1006782"/>
                <a:gridCol w="1006782"/>
              </a:tblGrid>
              <a:tr h="493614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동물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고양이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뱀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호랑이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합계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3614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학생 수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명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20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15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42100"/>
              </p:ext>
            </p:extLst>
          </p:nvPr>
        </p:nvGraphicFramePr>
        <p:xfrm>
          <a:off x="1964475" y="4486346"/>
          <a:ext cx="6218231" cy="15878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81099"/>
                <a:gridCol w="953824"/>
                <a:gridCol w="953824"/>
                <a:gridCol w="953824"/>
                <a:gridCol w="953824"/>
                <a:gridCol w="1221836"/>
              </a:tblGrid>
              <a:tr h="52928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동물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고양이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뱀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호랑이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합계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928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학생 수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명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20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15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928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백분율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(%)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3931119" y="4093509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</a:t>
            </a:r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동물별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학생 수</a:t>
            </a: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3225987" y="5632513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40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4183427" y="5632513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5142952" y="5632513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30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6081889" y="5621880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7185248" y="5632513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100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396" y="56363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3931119" y="2010106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동물별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학생 수 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32" name="그룹 3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7" name="그림 36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41" name="직사각형 40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8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00" y="4719742"/>
            <a:ext cx="6308839" cy="10667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12670" y="5076972"/>
            <a:ext cx="11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dirty="0" smtClean="0">
                <a:solidFill>
                  <a:srgbClr val="10A8EB"/>
                </a:solidFill>
              </a:rPr>
              <a:t>고양이</a:t>
            </a:r>
          </a:p>
          <a:p>
            <a:pPr algn="ctr" fontAlgn="base" latinLnBrk="0"/>
            <a:r>
              <a:rPr lang="en-US" altLang="ko-KR" dirty="0" smtClean="0">
                <a:solidFill>
                  <a:srgbClr val="10A8EB"/>
                </a:solidFill>
              </a:rPr>
              <a:t>(</a:t>
            </a:r>
            <a:r>
              <a:rPr lang="en-US" altLang="ko-KR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20</a:t>
            </a:r>
            <a:r>
              <a:rPr lang="en-US" altLang="ko-KR" sz="1000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%</a:t>
            </a:r>
            <a:r>
              <a:rPr lang="en-US" altLang="ko-KR" dirty="0" smtClean="0">
                <a:solidFill>
                  <a:srgbClr val="10A8EB"/>
                </a:solidFill>
              </a:rPr>
              <a:t>)</a:t>
            </a:r>
            <a:endParaRPr lang="ko-KR" altLang="en-US" dirty="0">
              <a:solidFill>
                <a:srgbClr val="10A8EB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82649" y="3631172"/>
            <a:ext cx="8258272" cy="369332"/>
            <a:chOff x="882650" y="1449388"/>
            <a:chExt cx="8258272" cy="369332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1797049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표를 보고 띠그래프로 나타내어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005" y="52023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3931119" y="4287694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동물별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학생 수 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_x189852816"/>
          <p:cNvSpPr>
            <a:spLocks noChangeShapeType="1"/>
          </p:cNvSpPr>
          <p:nvPr/>
        </p:nvSpPr>
        <p:spPr bwMode="auto">
          <a:xfrm>
            <a:off x="4304928" y="5094104"/>
            <a:ext cx="0" cy="612068"/>
          </a:xfrm>
          <a:prstGeom prst="line">
            <a:avLst/>
          </a:prstGeom>
          <a:noFill/>
          <a:ln w="12573">
            <a:solidFill>
              <a:srgbClr val="10A8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4" name="_x189852816"/>
          <p:cNvSpPr>
            <a:spLocks noChangeShapeType="1"/>
          </p:cNvSpPr>
          <p:nvPr/>
        </p:nvSpPr>
        <p:spPr bwMode="auto">
          <a:xfrm>
            <a:off x="5482800" y="5079782"/>
            <a:ext cx="0" cy="612068"/>
          </a:xfrm>
          <a:prstGeom prst="line">
            <a:avLst/>
          </a:prstGeom>
          <a:noFill/>
          <a:ln w="12573">
            <a:solidFill>
              <a:srgbClr val="10A8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5" name="_x189852816"/>
          <p:cNvSpPr>
            <a:spLocks noChangeShapeType="1"/>
          </p:cNvSpPr>
          <p:nvPr/>
        </p:nvSpPr>
        <p:spPr bwMode="auto">
          <a:xfrm>
            <a:off x="7236000" y="5079782"/>
            <a:ext cx="0" cy="612068"/>
          </a:xfrm>
          <a:prstGeom prst="line">
            <a:avLst/>
          </a:prstGeom>
          <a:noFill/>
          <a:ln w="12573">
            <a:solidFill>
              <a:srgbClr val="10A8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72410" y="5079782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dirty="0" smtClean="0">
                <a:solidFill>
                  <a:srgbClr val="10A8EB"/>
                </a:solidFill>
              </a:rPr>
              <a:t>개</a:t>
            </a:r>
          </a:p>
          <a:p>
            <a:pPr algn="ctr" fontAlgn="base" latinLnBrk="0"/>
            <a:r>
              <a:rPr lang="en-US" altLang="ko-KR" dirty="0" smtClean="0">
                <a:solidFill>
                  <a:srgbClr val="10A8EB"/>
                </a:solidFill>
              </a:rPr>
              <a:t>(</a:t>
            </a:r>
            <a:r>
              <a:rPr lang="en-US" altLang="ko-KR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40</a:t>
            </a:r>
            <a:r>
              <a:rPr lang="en-US" altLang="ko-KR" sz="1000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%</a:t>
            </a:r>
            <a:r>
              <a:rPr lang="en-US" altLang="ko-KR" dirty="0" smtClean="0">
                <a:solidFill>
                  <a:srgbClr val="10A8EB"/>
                </a:solidFill>
              </a:rPr>
              <a:t>)</a:t>
            </a:r>
            <a:endParaRPr lang="ko-KR" altLang="en-US" dirty="0">
              <a:solidFill>
                <a:srgbClr val="10A8E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5641" y="5079781"/>
            <a:ext cx="77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pc="-300" dirty="0" smtClean="0">
                <a:solidFill>
                  <a:srgbClr val="10A8EB"/>
                </a:solidFill>
              </a:rPr>
              <a:t>호랑이</a:t>
            </a:r>
            <a:r>
              <a:rPr lang="en-US" altLang="ko-KR" spc="-300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( 1 0  % </a:t>
            </a:r>
            <a:r>
              <a:rPr lang="en-US" altLang="ko-KR" spc="-300" dirty="0" smtClean="0">
                <a:solidFill>
                  <a:srgbClr val="10A8EB"/>
                </a:solidFill>
              </a:rPr>
              <a:t>)</a:t>
            </a:r>
            <a:endParaRPr lang="ko-KR" altLang="en-US" spc="-300" dirty="0">
              <a:solidFill>
                <a:srgbClr val="10A8E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2800" y="5076971"/>
            <a:ext cx="17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dirty="0" smtClean="0">
                <a:solidFill>
                  <a:srgbClr val="10A8EB"/>
                </a:solidFill>
              </a:rPr>
              <a:t>뱀</a:t>
            </a:r>
          </a:p>
          <a:p>
            <a:pPr algn="ctr" fontAlgn="base" latinLnBrk="0"/>
            <a:r>
              <a:rPr lang="en-US" altLang="ko-KR" dirty="0" smtClean="0">
                <a:solidFill>
                  <a:srgbClr val="10A8EB"/>
                </a:solidFill>
              </a:rPr>
              <a:t>(</a:t>
            </a:r>
            <a:r>
              <a:rPr lang="en-US" altLang="ko-KR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30</a:t>
            </a:r>
            <a:r>
              <a:rPr lang="en-US" altLang="ko-KR" sz="1000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dirty="0" smtClean="0">
                <a:solidFill>
                  <a:srgbClr val="10A8EB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%</a:t>
            </a:r>
            <a:r>
              <a:rPr lang="en-US" altLang="ko-KR" dirty="0" smtClean="0">
                <a:solidFill>
                  <a:srgbClr val="10A8EB"/>
                </a:solidFill>
              </a:rPr>
              <a:t>)</a:t>
            </a:r>
            <a:endParaRPr lang="ko-KR" altLang="en-US" dirty="0">
              <a:solidFill>
                <a:srgbClr val="10A8EB"/>
              </a:solidFill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22938"/>
              </p:ext>
            </p:extLst>
          </p:nvPr>
        </p:nvGraphicFramePr>
        <p:xfrm>
          <a:off x="1964475" y="1575360"/>
          <a:ext cx="6218231" cy="15878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81099"/>
                <a:gridCol w="953824"/>
                <a:gridCol w="953824"/>
                <a:gridCol w="953824"/>
                <a:gridCol w="953824"/>
                <a:gridCol w="1221836"/>
              </a:tblGrid>
              <a:tr h="52928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동물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고양이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뱀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호랑이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합계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928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학생 수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명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20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15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928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백분율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(%)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3931119" y="1214422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</a:t>
            </a:r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동물별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학생 수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225987" y="2700261"/>
            <a:ext cx="4766387" cy="369332"/>
            <a:chOff x="3225987" y="2700261"/>
            <a:chExt cx="4766387" cy="369332"/>
          </a:xfrm>
        </p:grpSpPr>
        <p:sp>
          <p:nvSpPr>
            <p:cNvPr id="34" name="내용 개체 틀 2"/>
            <p:cNvSpPr txBox="1">
              <a:spLocks/>
            </p:cNvSpPr>
            <p:nvPr/>
          </p:nvSpPr>
          <p:spPr>
            <a:xfrm>
              <a:off x="3225987" y="2700261"/>
              <a:ext cx="80712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40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5" name="내용 개체 틀 2"/>
            <p:cNvSpPr txBox="1">
              <a:spLocks/>
            </p:cNvSpPr>
            <p:nvPr/>
          </p:nvSpPr>
          <p:spPr>
            <a:xfrm>
              <a:off x="4183427" y="2700261"/>
              <a:ext cx="80712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20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6" name="내용 개체 틀 2"/>
            <p:cNvSpPr txBox="1">
              <a:spLocks/>
            </p:cNvSpPr>
            <p:nvPr/>
          </p:nvSpPr>
          <p:spPr>
            <a:xfrm>
              <a:off x="5142952" y="2700261"/>
              <a:ext cx="80712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30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8" name="내용 개체 틀 2"/>
            <p:cNvSpPr txBox="1">
              <a:spLocks/>
            </p:cNvSpPr>
            <p:nvPr/>
          </p:nvSpPr>
          <p:spPr>
            <a:xfrm>
              <a:off x="6092522" y="2700261"/>
              <a:ext cx="80712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10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9" name="내용 개체 틀 2"/>
            <p:cNvSpPr txBox="1">
              <a:spLocks/>
            </p:cNvSpPr>
            <p:nvPr/>
          </p:nvSpPr>
          <p:spPr>
            <a:xfrm>
              <a:off x="7185248" y="2700261"/>
              <a:ext cx="80712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100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41" name="그룹 4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5" name="그림 44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1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2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2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23" grpId="0" animBg="1"/>
      <p:bldP spid="24" grpId="0" animBg="1"/>
      <p:bldP spid="25" grpId="0" animBg="1"/>
      <p:bldP spid="26" grpId="0"/>
      <p:bldP spid="28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82649" y="3502475"/>
            <a:ext cx="8323352" cy="1029451"/>
            <a:chOff x="882649" y="3502475"/>
            <a:chExt cx="8323352" cy="1029451"/>
          </a:xfrm>
        </p:grpSpPr>
        <p:grpSp>
          <p:nvGrpSpPr>
            <p:cNvPr id="3" name="그룹 2"/>
            <p:cNvGrpSpPr/>
            <p:nvPr/>
          </p:nvGrpSpPr>
          <p:grpSpPr>
            <a:xfrm>
              <a:off x="882649" y="3502475"/>
              <a:ext cx="8258272" cy="369332"/>
              <a:chOff x="882649" y="3502475"/>
              <a:chExt cx="8258272" cy="369332"/>
            </a:xfrm>
          </p:grpSpPr>
          <p:sp>
            <p:nvSpPr>
              <p:cNvPr id="31" name="내용 개체 틀 3"/>
              <p:cNvSpPr txBox="1">
                <a:spLocks/>
              </p:cNvSpPr>
              <p:nvPr/>
            </p:nvSpPr>
            <p:spPr>
              <a:xfrm>
                <a:off x="882649" y="3502475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3.</a:t>
                </a:r>
                <a:endParaRPr lang="ko-KR" altLang="en-US" dirty="0"/>
              </a:p>
            </p:txBody>
          </p:sp>
          <p:sp>
            <p:nvSpPr>
              <p:cNvPr id="37" name="내용 개체 틀 3"/>
              <p:cNvSpPr txBox="1">
                <a:spLocks/>
              </p:cNvSpPr>
              <p:nvPr/>
            </p:nvSpPr>
            <p:spPr>
              <a:xfrm>
                <a:off x="1797048" y="3502475"/>
                <a:ext cx="734387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각 항목의 백분율을 모두 더하면 얼마인가요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</p:grpSp>
        <p:sp>
          <p:nvSpPr>
            <p:cNvPr id="21" name="모서리가 둥근 직사각형 20"/>
            <p:cNvSpPr/>
            <p:nvPr/>
          </p:nvSpPr>
          <p:spPr bwMode="auto">
            <a:xfrm>
              <a:off x="8276282" y="4063926"/>
              <a:ext cx="92971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5" name="내용 개체 틀 2"/>
          <p:cNvSpPr txBox="1">
            <a:spLocks/>
          </p:cNvSpPr>
          <p:nvPr/>
        </p:nvSpPr>
        <p:spPr>
          <a:xfrm>
            <a:off x="8330826" y="4136144"/>
            <a:ext cx="93897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r>
              <a:rPr lang="en-US" altLang="ko-KR" sz="1000" dirty="0" smtClean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%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0" name="그룹 1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6476" y="41380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911600" y="1533588"/>
            <a:ext cx="6308839" cy="1498760"/>
            <a:chOff x="1911600" y="1533588"/>
            <a:chExt cx="6308839" cy="149876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600" y="1965636"/>
              <a:ext cx="6308839" cy="106671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312670" y="2322866"/>
              <a:ext cx="117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dirty="0" smtClean="0">
                  <a:solidFill>
                    <a:srgbClr val="10A8EB"/>
                  </a:solidFill>
                </a:rPr>
                <a:t>고양이</a:t>
              </a:r>
            </a:p>
            <a:p>
              <a:pPr algn="ctr" fontAlgn="base" latinLnBrk="0"/>
              <a:r>
                <a:rPr lang="en-US" altLang="ko-KR" dirty="0" smtClean="0">
                  <a:solidFill>
                    <a:srgbClr val="10A8EB"/>
                  </a:solidFill>
                </a:rPr>
                <a:t>(</a:t>
              </a:r>
              <a:r>
                <a:rPr lang="en-US" altLang="ko-KR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20</a:t>
              </a:r>
              <a:r>
                <a:rPr lang="en-US" altLang="ko-KR" sz="1000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 </a:t>
              </a:r>
              <a:r>
                <a:rPr lang="en-US" altLang="ko-KR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%</a:t>
              </a:r>
              <a:r>
                <a:rPr lang="en-US" altLang="ko-KR" dirty="0" smtClean="0">
                  <a:solidFill>
                    <a:srgbClr val="10A8EB"/>
                  </a:solidFill>
                </a:rPr>
                <a:t>)</a:t>
              </a:r>
              <a:endParaRPr lang="ko-KR" altLang="en-US" dirty="0">
                <a:solidFill>
                  <a:srgbClr val="10A8EB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931119" y="1533588"/>
              <a:ext cx="23391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ko-KR" altLang="en-US" sz="16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좋아하는 </a:t>
              </a:r>
              <a:r>
                <a:rPr lang="ko-KR" altLang="en-US" sz="16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동물별</a:t>
              </a:r>
              <a:r>
                <a:rPr lang="ko-KR" altLang="en-US" sz="16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학생 수 </a:t>
              </a:r>
              <a:endPara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_x189852816"/>
            <p:cNvSpPr>
              <a:spLocks noChangeShapeType="1"/>
            </p:cNvSpPr>
            <p:nvPr/>
          </p:nvSpPr>
          <p:spPr bwMode="auto">
            <a:xfrm>
              <a:off x="4304928" y="2339998"/>
              <a:ext cx="0" cy="612068"/>
            </a:xfrm>
            <a:prstGeom prst="line">
              <a:avLst/>
            </a:prstGeom>
            <a:noFill/>
            <a:ln w="12573">
              <a:solidFill>
                <a:srgbClr val="10A8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5" name="_x189852816"/>
            <p:cNvSpPr>
              <a:spLocks noChangeShapeType="1"/>
            </p:cNvSpPr>
            <p:nvPr/>
          </p:nvSpPr>
          <p:spPr bwMode="auto">
            <a:xfrm>
              <a:off x="5482800" y="2325676"/>
              <a:ext cx="0" cy="612068"/>
            </a:xfrm>
            <a:prstGeom prst="line">
              <a:avLst/>
            </a:prstGeom>
            <a:noFill/>
            <a:ln w="12573">
              <a:solidFill>
                <a:srgbClr val="10A8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6" name="_x189852816"/>
            <p:cNvSpPr>
              <a:spLocks noChangeShapeType="1"/>
            </p:cNvSpPr>
            <p:nvPr/>
          </p:nvSpPr>
          <p:spPr bwMode="auto">
            <a:xfrm>
              <a:off x="7236000" y="2325676"/>
              <a:ext cx="0" cy="612068"/>
            </a:xfrm>
            <a:prstGeom prst="line">
              <a:avLst/>
            </a:prstGeom>
            <a:noFill/>
            <a:ln w="12573">
              <a:solidFill>
                <a:srgbClr val="10A8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2410" y="2325676"/>
              <a:ext cx="2340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dirty="0" smtClean="0">
                  <a:solidFill>
                    <a:srgbClr val="10A8EB"/>
                  </a:solidFill>
                </a:rPr>
                <a:t>개</a:t>
              </a:r>
            </a:p>
            <a:p>
              <a:pPr algn="ctr" fontAlgn="base" latinLnBrk="0"/>
              <a:r>
                <a:rPr lang="en-US" altLang="ko-KR" dirty="0" smtClean="0">
                  <a:solidFill>
                    <a:srgbClr val="10A8EB"/>
                  </a:solidFill>
                </a:rPr>
                <a:t>(</a:t>
              </a:r>
              <a:r>
                <a:rPr lang="en-US" altLang="ko-KR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40</a:t>
              </a:r>
              <a:r>
                <a:rPr lang="en-US" altLang="ko-KR" sz="1000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 </a:t>
              </a:r>
              <a:r>
                <a:rPr lang="en-US" altLang="ko-KR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%</a:t>
              </a:r>
              <a:r>
                <a:rPr lang="en-US" altLang="ko-KR" dirty="0" smtClean="0">
                  <a:solidFill>
                    <a:srgbClr val="10A8EB"/>
                  </a:solidFill>
                </a:rPr>
                <a:t>)</a:t>
              </a:r>
              <a:endParaRPr lang="ko-KR" altLang="en-US" dirty="0">
                <a:solidFill>
                  <a:srgbClr val="10A8EB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25641" y="2325675"/>
              <a:ext cx="779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spc="-300" dirty="0" smtClean="0">
                  <a:solidFill>
                    <a:srgbClr val="10A8EB"/>
                  </a:solidFill>
                </a:rPr>
                <a:t>호랑이</a:t>
              </a:r>
            </a:p>
            <a:p>
              <a:pPr algn="ctr" fontAlgn="base" latinLnBrk="0"/>
              <a:r>
                <a:rPr lang="en-US" altLang="ko-KR" spc="-300" dirty="0" smtClean="0">
                  <a:solidFill>
                    <a:srgbClr val="10A8EB"/>
                  </a:solidFill>
                </a:rPr>
                <a:t>( </a:t>
              </a:r>
              <a:r>
                <a:rPr lang="en-US" altLang="ko-KR" spc="-300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1 0  % </a:t>
              </a:r>
              <a:r>
                <a:rPr lang="en-US" altLang="ko-KR" spc="-300" dirty="0" smtClean="0">
                  <a:solidFill>
                    <a:srgbClr val="10A8EB"/>
                  </a:solidFill>
                </a:rPr>
                <a:t>)</a:t>
              </a:r>
              <a:endParaRPr lang="ko-KR" altLang="en-US" spc="-300" dirty="0">
                <a:solidFill>
                  <a:srgbClr val="10A8EB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2800" y="2322865"/>
              <a:ext cx="17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dirty="0" smtClean="0">
                  <a:solidFill>
                    <a:srgbClr val="10A8EB"/>
                  </a:solidFill>
                </a:rPr>
                <a:t>뱀</a:t>
              </a:r>
            </a:p>
            <a:p>
              <a:pPr algn="ctr" fontAlgn="base" latinLnBrk="0"/>
              <a:r>
                <a:rPr lang="en-US" altLang="ko-KR" dirty="0" smtClean="0">
                  <a:solidFill>
                    <a:srgbClr val="10A8EB"/>
                  </a:solidFill>
                </a:rPr>
                <a:t>(</a:t>
              </a:r>
              <a:r>
                <a:rPr lang="en-US" altLang="ko-KR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30</a:t>
              </a:r>
              <a:r>
                <a:rPr lang="en-US" altLang="ko-KR" sz="1000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 </a:t>
              </a:r>
              <a:r>
                <a:rPr lang="en-US" altLang="ko-KR" dirty="0" smtClean="0">
                  <a:solidFill>
                    <a:srgbClr val="10A8EB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%</a:t>
              </a:r>
              <a:r>
                <a:rPr lang="en-US" altLang="ko-KR" dirty="0" smtClean="0">
                  <a:solidFill>
                    <a:srgbClr val="10A8EB"/>
                  </a:solidFill>
                </a:rPr>
                <a:t>)</a:t>
              </a:r>
              <a:endParaRPr lang="ko-KR" altLang="en-US" dirty="0">
                <a:solidFill>
                  <a:srgbClr val="10A8EB"/>
                </a:solidFill>
              </a:endParaRPr>
            </a:p>
          </p:txBody>
        </p:sp>
      </p:grp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80892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원그래프를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띠그래프로 나타내어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315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4848" y="2792831"/>
            <a:ext cx="492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표를 보고 띠그래프로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나타내어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띠그래프로 나타내어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18" name="그룹 1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71885" y="4509120"/>
            <a:ext cx="8178453" cy="1169682"/>
            <a:chOff x="871885" y="4509120"/>
            <a:chExt cx="8178453" cy="1169682"/>
          </a:xfrm>
        </p:grpSpPr>
        <p:sp>
          <p:nvSpPr>
            <p:cNvPr id="26" name="모서리가 둥근 직사각형 25"/>
            <p:cNvSpPr/>
            <p:nvPr/>
          </p:nvSpPr>
          <p:spPr bwMode="auto">
            <a:xfrm>
              <a:off x="871885" y="4965272"/>
              <a:ext cx="8149877" cy="71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61827" y="4509120"/>
              <a:ext cx="8088511" cy="369332"/>
              <a:chOff x="961827" y="4509120"/>
              <a:chExt cx="8088511" cy="369332"/>
            </a:xfrm>
          </p:grpSpPr>
          <p:sp>
            <p:nvSpPr>
              <p:cNvPr id="34" name="내용 개체 틀 3"/>
              <p:cNvSpPr txBox="1">
                <a:spLocks/>
              </p:cNvSpPr>
              <p:nvPr/>
            </p:nvSpPr>
            <p:spPr>
              <a:xfrm>
                <a:off x="1086104" y="4509120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무엇을 나타낸 표인가요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961827" y="464122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19551" y="1417716"/>
            <a:ext cx="8187149" cy="623468"/>
            <a:chOff x="919551" y="1390420"/>
            <a:chExt cx="8187149" cy="623468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72580" y="1390420"/>
              <a:ext cx="7934120" cy="6234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연수네 학교 전체 학생들이 일주일에 독서를 얼마나 하는지 조사하여 나타낸 표입니다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물음에 답해 봅시다</a:t>
              </a:r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    </a:t>
              </a:r>
              <a:endParaRPr lang="ko-KR" altLang="en-US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19551" y="1448780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8" name="모서리가 둥근 직사각형 1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17" name="모서리가 둥근 직사각형 1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2" name="내용 개체 틀 2"/>
          <p:cNvSpPr txBox="1">
            <a:spLocks/>
          </p:cNvSpPr>
          <p:nvPr/>
        </p:nvSpPr>
        <p:spPr>
          <a:xfrm>
            <a:off x="889048" y="5000572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>
                <a:solidFill>
                  <a:srgbClr val="208235"/>
                </a:solidFill>
              </a:rPr>
              <a:t>연수네 학교 전체 </a:t>
            </a:r>
            <a:r>
              <a:rPr lang="ko-KR" altLang="en-US" dirty="0" smtClean="0">
                <a:solidFill>
                  <a:srgbClr val="208235"/>
                </a:solidFill>
              </a:rPr>
              <a:t>학생들이 일주일에 독서를 얼마나 하는지 조사하여 나타낸 </a:t>
            </a:r>
            <a:r>
              <a:rPr lang="ko-KR" altLang="en-US" dirty="0">
                <a:solidFill>
                  <a:srgbClr val="208235"/>
                </a:solidFill>
              </a:rPr>
              <a:t>표입니다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0964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5" name="그림 4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띠그래프로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22707" r="8268" b="59403"/>
          <a:stretch/>
        </p:blipFill>
        <p:spPr>
          <a:xfrm>
            <a:off x="1015793" y="2171120"/>
            <a:ext cx="8295927" cy="2429165"/>
          </a:xfrm>
          <a:prstGeom prst="rect">
            <a:avLst/>
          </a:prstGeom>
        </p:spPr>
      </p:pic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3519317"/>
            <a:ext cx="8100900" cy="916571"/>
            <a:chOff x="920552" y="3628501"/>
            <a:chExt cx="8100900" cy="916571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070434" y="3628501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조사한 내용을 띠그래프로 나타내려고 합니다</a:t>
              </a:r>
              <a:r>
                <a:rPr lang="en-US" altLang="ko-KR" dirty="0" smtClean="0"/>
                <a:t>.</a:t>
              </a:r>
              <a:r>
                <a:rPr lang="ko-KR" altLang="en-US" dirty="0" smtClean="0"/>
                <a:t> 먼저 무엇을 구해야 하나요</a:t>
              </a:r>
              <a:r>
                <a:rPr lang="en-US" altLang="ko-KR" dirty="0" smtClean="0"/>
                <a:t>? </a:t>
              </a:r>
              <a:endParaRPr lang="ko-KR" altLang="en-US" dirty="0"/>
            </a:p>
          </p:txBody>
        </p:sp>
        <p:sp>
          <p:nvSpPr>
            <p:cNvPr id="35" name="모서리가 둥근 직사각형 34"/>
            <p:cNvSpPr/>
            <p:nvPr/>
          </p:nvSpPr>
          <p:spPr bwMode="auto">
            <a:xfrm>
              <a:off x="920552" y="4077072"/>
              <a:ext cx="810090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20552" y="373004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4563847"/>
            <a:ext cx="8348225" cy="417992"/>
            <a:chOff x="920552" y="4563847"/>
            <a:chExt cx="8348225" cy="417992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074213" y="4563847"/>
              <a:ext cx="8194564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전체 학생 수에 대한 독서 시간이 </a:t>
              </a:r>
              <a:r>
                <a:rPr lang="en-US" altLang="ko-KR" dirty="0" smtClean="0"/>
                <a:t>60</a:t>
              </a:r>
              <a:r>
                <a:rPr lang="ko-KR" altLang="en-US" dirty="0" smtClean="0"/>
                <a:t>분 미만인 학생 수의 백분율을 구해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20552" y="467933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2"/>
          <p:cNvSpPr txBox="1">
            <a:spLocks/>
          </p:cNvSpPr>
          <p:nvPr/>
        </p:nvSpPr>
        <p:spPr>
          <a:xfrm>
            <a:off x="920174" y="4039896"/>
            <a:ext cx="447083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ko-KR" altLang="en-US" dirty="0" smtClean="0">
                <a:solidFill>
                  <a:srgbClr val="208235"/>
                </a:solidFill>
              </a:rPr>
              <a:t>각 항목의 백분율을 구해야 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451" y="39931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1" name="그룹 3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띠그래프로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22707" r="8268" b="61197"/>
          <a:stretch/>
        </p:blipFill>
        <p:spPr>
          <a:xfrm>
            <a:off x="858644" y="1345603"/>
            <a:ext cx="8295927" cy="2185590"/>
          </a:xfrm>
          <a:prstGeom prst="rect">
            <a:avLst/>
          </a:prstGeom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47616" r="28271" b="45792"/>
          <a:stretch/>
        </p:blipFill>
        <p:spPr>
          <a:xfrm>
            <a:off x="2769869" y="4981528"/>
            <a:ext cx="3821373" cy="895089"/>
          </a:xfrm>
          <a:prstGeom prst="rect">
            <a:avLst/>
          </a:prstGeom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5407113" y="5258221"/>
            <a:ext cx="572894" cy="38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793" y="52855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9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40319" y="1317484"/>
            <a:ext cx="8194010" cy="4559788"/>
            <a:chOff x="881063" y="1337255"/>
            <a:chExt cx="8194010" cy="4559788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881063" y="3703330"/>
              <a:ext cx="8140389" cy="2193713"/>
            </a:xfrm>
            <a:prstGeom prst="roundRect">
              <a:avLst>
                <a:gd name="adj" fmla="val 53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10749" y="1337255"/>
              <a:ext cx="8164324" cy="504056"/>
              <a:chOff x="910749" y="1390420"/>
              <a:chExt cx="8164324" cy="504056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1065648" y="1390420"/>
                <a:ext cx="800942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전체 학생 수에 대한 독서 </a:t>
                </a:r>
                <a:r>
                  <a:rPr lang="ko-KR" altLang="en-US" dirty="0" err="1" smtClean="0"/>
                  <a:t>시간별</a:t>
                </a:r>
                <a:r>
                  <a:rPr lang="ko-KR" altLang="en-US" dirty="0" smtClean="0"/>
                  <a:t> 학생 수의 백분율을 구하여 표를 완성해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910749" y="149733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61" name="그룹 6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3" name="그룹 6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5" name="그림 64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6" name="그림 6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67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띠그래프로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39395" y="3100510"/>
            <a:ext cx="6840175" cy="1775178"/>
            <a:chOff x="843859" y="3100510"/>
            <a:chExt cx="6840175" cy="1775178"/>
          </a:xfrm>
        </p:grpSpPr>
        <p:grpSp>
          <p:nvGrpSpPr>
            <p:cNvPr id="5" name="그룹 4"/>
            <p:cNvGrpSpPr/>
            <p:nvPr/>
          </p:nvGrpSpPr>
          <p:grpSpPr>
            <a:xfrm>
              <a:off x="843859" y="4218324"/>
              <a:ext cx="6840175" cy="657364"/>
              <a:chOff x="932001" y="4509120"/>
              <a:chExt cx="6840175" cy="657364"/>
            </a:xfrm>
          </p:grpSpPr>
          <p:sp>
            <p:nvSpPr>
              <p:cNvPr id="135" name="내용 개체 틀 2"/>
              <p:cNvSpPr txBox="1">
                <a:spLocks/>
              </p:cNvSpPr>
              <p:nvPr/>
            </p:nvSpPr>
            <p:spPr>
              <a:xfrm>
                <a:off x="932001" y="4548439"/>
                <a:ext cx="6840175" cy="618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90</a:t>
                </a:r>
                <a:r>
                  <a:rPr lang="ko-KR" altLang="en-US" dirty="0">
                    <a:solidFill>
                      <a:srgbClr val="208235"/>
                    </a:solidFill>
                  </a:rPr>
                  <a:t>분 이상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120</a:t>
                </a:r>
                <a:r>
                  <a:rPr lang="ko-KR" altLang="en-US" dirty="0">
                    <a:solidFill>
                      <a:srgbClr val="208235"/>
                    </a:solidFill>
                  </a:rPr>
                  <a:t>분 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미만</a:t>
                </a:r>
                <a:r>
                  <a:rPr lang="ko-KR" altLang="en-US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:             </a:t>
                </a:r>
                <a:r>
                  <a:rPr lang="en-US" altLang="ko-KR" spc="-150" dirty="0" smtClean="0">
                    <a:solidFill>
                      <a:srgbClr val="208235"/>
                    </a:solidFill>
                  </a:rPr>
                  <a:t>×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100=30</a:t>
                </a:r>
                <a:r>
                  <a:rPr lang="en-US" altLang="ko-KR" sz="10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(%) </a:t>
                </a:r>
              </a:p>
              <a:p>
                <a:pPr>
                  <a:lnSpc>
                    <a:spcPct val="150000"/>
                  </a:lnSpc>
                </a:pP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grpSp>
            <p:nvGrpSpPr>
              <p:cNvPr id="139" name="그룹 138"/>
              <p:cNvGrpSpPr/>
              <p:nvPr/>
            </p:nvGrpSpPr>
            <p:grpSpPr>
              <a:xfrm>
                <a:off x="3488747" y="4509120"/>
                <a:ext cx="824176" cy="657364"/>
                <a:chOff x="8409901" y="2213204"/>
                <a:chExt cx="791343" cy="657364"/>
              </a:xfrm>
            </p:grpSpPr>
            <p:cxnSp>
              <p:nvCxnSpPr>
                <p:cNvPr id="145" name="직선 연결선 144"/>
                <p:cNvCxnSpPr/>
                <p:nvPr/>
              </p:nvCxnSpPr>
              <p:spPr>
                <a:xfrm>
                  <a:off x="8481682" y="2539187"/>
                  <a:ext cx="622185" cy="0"/>
                </a:xfrm>
                <a:prstGeom prst="line">
                  <a:avLst/>
                </a:prstGeom>
                <a:ln w="19050">
                  <a:solidFill>
                    <a:srgbClr val="20823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" name="그룹 145"/>
                <p:cNvGrpSpPr/>
                <p:nvPr/>
              </p:nvGrpSpPr>
              <p:grpSpPr>
                <a:xfrm>
                  <a:off x="8409901" y="2213204"/>
                  <a:ext cx="791343" cy="657364"/>
                  <a:chOff x="8409901" y="2213204"/>
                  <a:chExt cx="791343" cy="657364"/>
                </a:xfrm>
              </p:grpSpPr>
              <p:sp>
                <p:nvSpPr>
                  <p:cNvPr id="14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5610" y="2213204"/>
                    <a:ext cx="615495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450</a:t>
                    </a:r>
                    <a:endParaRPr kumimoji="0" lang="ko-KR" altLang="en-US" sz="1800" b="1" dirty="0">
                      <a:solidFill>
                        <a:srgbClr val="208235"/>
                      </a:solidFill>
                      <a:latin typeface="나눔고딕" pitchFamily="50" charset="-127"/>
                    </a:endParaRPr>
                  </a:p>
                </p:txBody>
              </p:sp>
              <p:sp>
                <p:nvSpPr>
                  <p:cNvPr id="14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9901" y="2501236"/>
                    <a:ext cx="7913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150</a:t>
                    </a:r>
                    <a:r>
                      <a:rPr kumimoji="0"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0</a:t>
                    </a:r>
                    <a:endParaRPr kumimoji="0" lang="ko-KR" altLang="en-US" sz="1800" b="1" dirty="0">
                      <a:solidFill>
                        <a:srgbClr val="208235"/>
                      </a:solidFill>
                      <a:latin typeface="나눔고딕" pitchFamily="50" charset="-127"/>
                    </a:endParaRPr>
                  </a:p>
                </p:txBody>
              </p:sp>
            </p:grpSp>
          </p:grpSp>
        </p:grpSp>
        <p:sp>
          <p:nvSpPr>
            <p:cNvPr id="91" name="내용 개체 틀 2"/>
            <p:cNvSpPr txBox="1">
              <a:spLocks/>
            </p:cNvSpPr>
            <p:nvPr/>
          </p:nvSpPr>
          <p:spPr>
            <a:xfrm>
              <a:off x="4210365" y="3100510"/>
              <a:ext cx="856283" cy="4511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39980" y="3085688"/>
            <a:ext cx="6840175" cy="2329092"/>
            <a:chOff x="871740" y="3085688"/>
            <a:chExt cx="6840175" cy="2329092"/>
          </a:xfrm>
        </p:grpSpPr>
        <p:grpSp>
          <p:nvGrpSpPr>
            <p:cNvPr id="6" name="그룹 5"/>
            <p:cNvGrpSpPr/>
            <p:nvPr/>
          </p:nvGrpSpPr>
          <p:grpSpPr>
            <a:xfrm>
              <a:off x="871740" y="4757416"/>
              <a:ext cx="6840175" cy="657364"/>
              <a:chOff x="1031881" y="5085184"/>
              <a:chExt cx="6840175" cy="657364"/>
            </a:xfrm>
          </p:grpSpPr>
          <p:sp>
            <p:nvSpPr>
              <p:cNvPr id="162" name="내용 개체 틀 2"/>
              <p:cNvSpPr txBox="1">
                <a:spLocks/>
              </p:cNvSpPr>
              <p:nvPr/>
            </p:nvSpPr>
            <p:spPr>
              <a:xfrm>
                <a:off x="1031881" y="5121750"/>
                <a:ext cx="6840175" cy="446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120</a:t>
                </a:r>
                <a:r>
                  <a:rPr lang="ko-KR" altLang="en-US" dirty="0">
                    <a:solidFill>
                      <a:srgbClr val="208235"/>
                    </a:solidFill>
                  </a:rPr>
                  <a:t>분 이상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150</a:t>
                </a:r>
                <a:r>
                  <a:rPr lang="ko-KR" altLang="en-US" dirty="0">
                    <a:solidFill>
                      <a:srgbClr val="208235"/>
                    </a:solidFill>
                  </a:rPr>
                  <a:t>분 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미만</a:t>
                </a:r>
                <a:r>
                  <a:rPr lang="ko-KR" altLang="en-US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:             </a:t>
                </a:r>
                <a:r>
                  <a:rPr lang="en-US" altLang="ko-KR" spc="-150" dirty="0" smtClean="0">
                    <a:solidFill>
                      <a:srgbClr val="208235"/>
                    </a:solidFill>
                  </a:rPr>
                  <a:t>×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100=25</a:t>
                </a:r>
                <a:r>
                  <a:rPr lang="en-US" altLang="ko-KR" sz="10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(%)               </a:t>
                </a:r>
              </a:p>
              <a:p>
                <a:pPr>
                  <a:lnSpc>
                    <a:spcPct val="150000"/>
                  </a:lnSpc>
                </a:pP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grpSp>
            <p:nvGrpSpPr>
              <p:cNvPr id="167" name="그룹 166"/>
              <p:cNvGrpSpPr/>
              <p:nvPr/>
            </p:nvGrpSpPr>
            <p:grpSpPr>
              <a:xfrm>
                <a:off x="3728206" y="5085184"/>
                <a:ext cx="824176" cy="657364"/>
                <a:chOff x="8461667" y="2213204"/>
                <a:chExt cx="791343" cy="657364"/>
              </a:xfrm>
            </p:grpSpPr>
            <p:cxnSp>
              <p:nvCxnSpPr>
                <p:cNvPr id="168" name="직선 연결선 167"/>
                <p:cNvCxnSpPr/>
                <p:nvPr/>
              </p:nvCxnSpPr>
              <p:spPr>
                <a:xfrm>
                  <a:off x="8520995" y="2539187"/>
                  <a:ext cx="622185" cy="0"/>
                </a:xfrm>
                <a:prstGeom prst="line">
                  <a:avLst/>
                </a:prstGeom>
                <a:ln w="19050">
                  <a:solidFill>
                    <a:srgbClr val="20823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그룹 168"/>
                <p:cNvGrpSpPr/>
                <p:nvPr/>
              </p:nvGrpSpPr>
              <p:grpSpPr>
                <a:xfrm>
                  <a:off x="8461667" y="2213204"/>
                  <a:ext cx="791343" cy="657364"/>
                  <a:chOff x="8461667" y="2213204"/>
                  <a:chExt cx="791343" cy="657364"/>
                </a:xfrm>
              </p:grpSpPr>
              <p:sp>
                <p:nvSpPr>
                  <p:cNvPr id="17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7374" y="2213204"/>
                    <a:ext cx="615495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375</a:t>
                    </a:r>
                    <a:endParaRPr kumimoji="0" lang="ko-KR" altLang="en-US" sz="1800" b="1" dirty="0">
                      <a:solidFill>
                        <a:srgbClr val="208235"/>
                      </a:solidFill>
                      <a:latin typeface="나눔고딕" pitchFamily="50" charset="-127"/>
                    </a:endParaRPr>
                  </a:p>
                </p:txBody>
              </p:sp>
              <p:sp>
                <p:nvSpPr>
                  <p:cNvPr id="171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61667" y="2501236"/>
                    <a:ext cx="7913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1500</a:t>
                    </a:r>
                    <a:endParaRPr kumimoji="0" lang="ko-KR" altLang="en-US" sz="1800" b="1" dirty="0">
                      <a:solidFill>
                        <a:srgbClr val="208235"/>
                      </a:solidFill>
                      <a:latin typeface="나눔고딕" pitchFamily="50" charset="-127"/>
                    </a:endParaRPr>
                  </a:p>
                </p:txBody>
              </p:sp>
            </p:grpSp>
          </p:grpSp>
        </p:grpSp>
        <p:sp>
          <p:nvSpPr>
            <p:cNvPr id="92" name="내용 개체 틀 2"/>
            <p:cNvSpPr txBox="1">
              <a:spLocks/>
            </p:cNvSpPr>
            <p:nvPr/>
          </p:nvSpPr>
          <p:spPr>
            <a:xfrm>
              <a:off x="5066648" y="3085688"/>
              <a:ext cx="807207" cy="4659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39980" y="3085688"/>
            <a:ext cx="6840175" cy="2791584"/>
            <a:chOff x="939980" y="3085688"/>
            <a:chExt cx="6840175" cy="2791584"/>
          </a:xfrm>
        </p:grpSpPr>
        <p:grpSp>
          <p:nvGrpSpPr>
            <p:cNvPr id="7" name="그룹 6"/>
            <p:cNvGrpSpPr/>
            <p:nvPr/>
          </p:nvGrpSpPr>
          <p:grpSpPr>
            <a:xfrm>
              <a:off x="939980" y="5219908"/>
              <a:ext cx="6840175" cy="657364"/>
              <a:chOff x="689913" y="5327920"/>
              <a:chExt cx="6840175" cy="657364"/>
            </a:xfrm>
          </p:grpSpPr>
          <p:sp>
            <p:nvSpPr>
              <p:cNvPr id="58" name="내용 개체 틀 2"/>
              <p:cNvSpPr txBox="1">
                <a:spLocks/>
              </p:cNvSpPr>
              <p:nvPr/>
            </p:nvSpPr>
            <p:spPr>
              <a:xfrm>
                <a:off x="689913" y="5352338"/>
                <a:ext cx="6840175" cy="541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150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분 이상</a:t>
                </a:r>
                <a:r>
                  <a:rPr lang="ko-KR" altLang="en-US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:           </a:t>
                </a:r>
                <a:r>
                  <a:rPr lang="en-US" altLang="ko-KR" spc="-150" dirty="0" smtClean="0">
                    <a:solidFill>
                      <a:srgbClr val="208235"/>
                    </a:solidFill>
                  </a:rPr>
                  <a:t>×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100=15</a:t>
                </a:r>
                <a:r>
                  <a:rPr lang="en-US" altLang="ko-KR" sz="10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(%) </a:t>
                </a:r>
              </a:p>
              <a:p>
                <a:pPr>
                  <a:lnSpc>
                    <a:spcPct val="150000"/>
                  </a:lnSpc>
                </a:pP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grpSp>
            <p:nvGrpSpPr>
              <p:cNvPr id="60" name="그룹 59"/>
              <p:cNvGrpSpPr/>
              <p:nvPr/>
            </p:nvGrpSpPr>
            <p:grpSpPr>
              <a:xfrm>
                <a:off x="2158874" y="5327920"/>
                <a:ext cx="824173" cy="657364"/>
                <a:chOff x="8372242" y="2213204"/>
                <a:chExt cx="791343" cy="657364"/>
              </a:xfrm>
            </p:grpSpPr>
            <p:cxnSp>
              <p:nvCxnSpPr>
                <p:cNvPr id="103" name="직선 연결선 102"/>
                <p:cNvCxnSpPr/>
                <p:nvPr/>
              </p:nvCxnSpPr>
              <p:spPr>
                <a:xfrm>
                  <a:off x="8476731" y="2539187"/>
                  <a:ext cx="519409" cy="0"/>
                </a:xfrm>
                <a:prstGeom prst="line">
                  <a:avLst/>
                </a:prstGeom>
                <a:ln w="19050">
                  <a:solidFill>
                    <a:srgbClr val="20823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그룹 103"/>
                <p:cNvGrpSpPr/>
                <p:nvPr/>
              </p:nvGrpSpPr>
              <p:grpSpPr>
                <a:xfrm>
                  <a:off x="8372242" y="2213204"/>
                  <a:ext cx="791343" cy="657364"/>
                  <a:chOff x="8372242" y="2213204"/>
                  <a:chExt cx="791343" cy="657364"/>
                </a:xfrm>
              </p:grpSpPr>
              <p:sp>
                <p:nvSpPr>
                  <p:cNvPr id="10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72242" y="2501236"/>
                    <a:ext cx="7913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1500</a:t>
                    </a:r>
                    <a:endParaRPr kumimoji="0" lang="ko-KR" altLang="en-US" sz="1800" b="1" dirty="0">
                      <a:solidFill>
                        <a:srgbClr val="208235"/>
                      </a:solidFill>
                      <a:latin typeface="나눔고딕" pitchFamily="50" charset="-127"/>
                    </a:endParaRPr>
                  </a:p>
                </p:txBody>
              </p:sp>
              <p:sp>
                <p:nvSpPr>
                  <p:cNvPr id="105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38902" y="2213204"/>
                    <a:ext cx="615495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lang="en-US" altLang="ko-KR" sz="1800" b="1" dirty="0" smtClean="0">
                        <a:solidFill>
                          <a:srgbClr val="208235"/>
                        </a:solidFill>
                        <a:latin typeface="나눔고딕" pitchFamily="50" charset="-127"/>
                      </a:rPr>
                      <a:t>225</a:t>
                    </a:r>
                    <a:endParaRPr kumimoji="0" lang="ko-KR" altLang="en-US" sz="1800" b="1" dirty="0">
                      <a:solidFill>
                        <a:srgbClr val="208235"/>
                      </a:solidFill>
                      <a:latin typeface="나눔고딕" pitchFamily="50" charset="-127"/>
                    </a:endParaRPr>
                  </a:p>
                </p:txBody>
              </p:sp>
            </p:grpSp>
          </p:grpSp>
        </p:grpSp>
        <p:sp>
          <p:nvSpPr>
            <p:cNvPr id="93" name="내용 개체 틀 2"/>
            <p:cNvSpPr txBox="1">
              <a:spLocks/>
            </p:cNvSpPr>
            <p:nvPr/>
          </p:nvSpPr>
          <p:spPr>
            <a:xfrm>
              <a:off x="6018482" y="3085688"/>
              <a:ext cx="807207" cy="4659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sp>
        <p:nvSpPr>
          <p:cNvPr id="94" name="내용 개체 틀 2"/>
          <p:cNvSpPr txBox="1">
            <a:spLocks/>
          </p:cNvSpPr>
          <p:nvPr/>
        </p:nvSpPr>
        <p:spPr>
          <a:xfrm>
            <a:off x="6858687" y="3085688"/>
            <a:ext cx="807207" cy="46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59023" y="1703400"/>
            <a:ext cx="5817621" cy="1999931"/>
            <a:chOff x="1849839" y="1703400"/>
            <a:chExt cx="5817621" cy="1999931"/>
          </a:xfrm>
        </p:grpSpPr>
        <p:pic>
          <p:nvPicPr>
            <p:cNvPr id="101" name="그림 10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3" t="61594" r="10511" b="18295"/>
            <a:stretch/>
          </p:blipFill>
          <p:spPr>
            <a:xfrm>
              <a:off x="1849839" y="1703400"/>
              <a:ext cx="5817621" cy="1999931"/>
            </a:xfrm>
            <a:prstGeom prst="rect">
              <a:avLst/>
            </a:prstGeom>
          </p:spPr>
        </p:pic>
        <p:grpSp>
          <p:nvGrpSpPr>
            <p:cNvPr id="102" name="그룹 101"/>
            <p:cNvGrpSpPr/>
            <p:nvPr/>
          </p:nvGrpSpPr>
          <p:grpSpPr>
            <a:xfrm>
              <a:off x="2608454" y="2703366"/>
              <a:ext cx="4767403" cy="250222"/>
              <a:chOff x="2509368" y="2697153"/>
              <a:chExt cx="4236955" cy="222381"/>
            </a:xfrm>
          </p:grpSpPr>
          <p:pic>
            <p:nvPicPr>
              <p:cNvPr id="107" name="그림 10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41" t="33454" r="68626" b="64030"/>
              <a:stretch/>
            </p:blipFill>
            <p:spPr>
              <a:xfrm>
                <a:off x="2509368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63" t="33454" r="57804" b="64030"/>
              <a:stretch/>
            </p:blipFill>
            <p:spPr>
              <a:xfrm>
                <a:off x="3262608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110" name="그림 10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42" t="33454" r="46725" b="64030"/>
              <a:stretch/>
            </p:blipFill>
            <p:spPr>
              <a:xfrm>
                <a:off x="4016896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112" name="그림 11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40" t="33454" r="36227" b="64030"/>
              <a:stretch/>
            </p:blipFill>
            <p:spPr>
              <a:xfrm>
                <a:off x="4736976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113" name="그림 11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41" t="33454" r="24726" b="64030"/>
              <a:stretch/>
            </p:blipFill>
            <p:spPr>
              <a:xfrm>
                <a:off x="5529064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114" name="그림 11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7" t="33454" r="14250" b="64030"/>
              <a:stretch/>
            </p:blipFill>
            <p:spPr>
              <a:xfrm>
                <a:off x="6249144" y="2697153"/>
                <a:ext cx="497179" cy="222381"/>
              </a:xfrm>
              <a:prstGeom prst="rect">
                <a:avLst/>
              </a:prstGeom>
            </p:spPr>
          </p:pic>
        </p:grpSp>
      </p:grpSp>
      <p:sp>
        <p:nvSpPr>
          <p:cNvPr id="95" name="내용 개체 틀 2"/>
          <p:cNvSpPr txBox="1">
            <a:spLocks/>
          </p:cNvSpPr>
          <p:nvPr/>
        </p:nvSpPr>
        <p:spPr>
          <a:xfrm>
            <a:off x="2660916" y="3100510"/>
            <a:ext cx="804660" cy="44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66" y="31340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3112" y="31204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8455" y="31204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4966" y="31204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직사각형 114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>
            <a:hlinkClick r:id="rId9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>
            <a:hlinkClick r:id="rId11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>
            <a:hlinkClick r:id="rId12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941993" y="3089412"/>
            <a:ext cx="6840175" cy="1314628"/>
            <a:chOff x="846457" y="3089412"/>
            <a:chExt cx="6840175" cy="1314628"/>
          </a:xfrm>
        </p:grpSpPr>
        <p:grpSp>
          <p:nvGrpSpPr>
            <p:cNvPr id="111" name="그룹 110"/>
            <p:cNvGrpSpPr/>
            <p:nvPr/>
          </p:nvGrpSpPr>
          <p:grpSpPr>
            <a:xfrm>
              <a:off x="3274254" y="3688897"/>
              <a:ext cx="824179" cy="657364"/>
              <a:chOff x="8426313" y="2213204"/>
              <a:chExt cx="791345" cy="657364"/>
            </a:xfrm>
          </p:grpSpPr>
          <p:cxnSp>
            <p:nvCxnSpPr>
              <p:cNvPr id="122" name="직선 연결선 121"/>
              <p:cNvCxnSpPr/>
              <p:nvPr/>
            </p:nvCxnSpPr>
            <p:spPr>
              <a:xfrm>
                <a:off x="8481677" y="2539187"/>
                <a:ext cx="62218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그룹 122"/>
              <p:cNvGrpSpPr/>
              <p:nvPr/>
            </p:nvGrpSpPr>
            <p:grpSpPr>
              <a:xfrm>
                <a:off x="8426313" y="2213204"/>
                <a:ext cx="791345" cy="657364"/>
                <a:chOff x="8426313" y="2213204"/>
                <a:chExt cx="791343" cy="657364"/>
              </a:xfrm>
            </p:grpSpPr>
            <p:sp>
              <p:nvSpPr>
                <p:cNvPr id="12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6916" y="2213204"/>
                  <a:ext cx="61549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300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12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26313" y="2501236"/>
                  <a:ext cx="79134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1500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  <p:grpSp>
          <p:nvGrpSpPr>
            <p:cNvPr id="13" name="그룹 12"/>
            <p:cNvGrpSpPr/>
            <p:nvPr/>
          </p:nvGrpSpPr>
          <p:grpSpPr>
            <a:xfrm>
              <a:off x="846457" y="3089412"/>
              <a:ext cx="6840175" cy="1314628"/>
              <a:chOff x="846457" y="3089412"/>
              <a:chExt cx="6840175" cy="1314628"/>
            </a:xfrm>
          </p:grpSpPr>
          <p:sp>
            <p:nvSpPr>
              <p:cNvPr id="108" name="내용 개체 틀 2"/>
              <p:cNvSpPr txBox="1">
                <a:spLocks/>
              </p:cNvSpPr>
              <p:nvPr/>
            </p:nvSpPr>
            <p:spPr>
              <a:xfrm>
                <a:off x="846457" y="3712418"/>
                <a:ext cx="6840175" cy="691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60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분 이상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90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분 미만</a:t>
                </a:r>
                <a:r>
                  <a:rPr lang="ko-KR" altLang="en-US" sz="8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:             </a:t>
                </a:r>
                <a:r>
                  <a:rPr lang="en-US" altLang="ko-KR" spc="-150" dirty="0" smtClean="0">
                    <a:solidFill>
                      <a:srgbClr val="208235"/>
                    </a:solidFill>
                  </a:rPr>
                  <a:t>×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100=20</a:t>
                </a:r>
                <a:r>
                  <a:rPr lang="en-US" altLang="ko-KR" sz="100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(%)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90" name="내용 개체 틀 2"/>
              <p:cNvSpPr txBox="1">
                <a:spLocks/>
              </p:cNvSpPr>
              <p:nvPr/>
            </p:nvSpPr>
            <p:spPr>
              <a:xfrm>
                <a:off x="3357007" y="3089412"/>
                <a:ext cx="863058" cy="462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20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</p:grpSp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5127" y="31098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8804" y="31230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2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>
            <a:grpSpLocks noChangeAspect="1"/>
          </p:cNvGrpSpPr>
          <p:nvPr/>
        </p:nvGrpSpPr>
        <p:grpSpPr>
          <a:xfrm>
            <a:off x="947711" y="1605622"/>
            <a:ext cx="5894165" cy="2026246"/>
            <a:chOff x="1828072" y="1808449"/>
            <a:chExt cx="5170320" cy="1777408"/>
          </a:xfrm>
        </p:grpSpPr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3" t="61594" r="10511" b="18295"/>
            <a:stretch/>
          </p:blipFill>
          <p:spPr>
            <a:xfrm>
              <a:off x="1828072" y="1808449"/>
              <a:ext cx="5170320" cy="1777408"/>
            </a:xfrm>
            <a:prstGeom prst="rect">
              <a:avLst/>
            </a:prstGeom>
          </p:spPr>
        </p:pic>
        <p:grpSp>
          <p:nvGrpSpPr>
            <p:cNvPr id="40" name="그룹 39"/>
            <p:cNvGrpSpPr/>
            <p:nvPr/>
          </p:nvGrpSpPr>
          <p:grpSpPr>
            <a:xfrm>
              <a:off x="2509368" y="2697153"/>
              <a:ext cx="4236955" cy="222381"/>
              <a:chOff x="2509368" y="2697153"/>
              <a:chExt cx="4236955" cy="222381"/>
            </a:xfrm>
          </p:grpSpPr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41" t="33454" r="68626" b="64030"/>
              <a:stretch/>
            </p:blipFill>
            <p:spPr>
              <a:xfrm>
                <a:off x="2509368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63" t="33454" r="57804" b="64030"/>
              <a:stretch/>
            </p:blipFill>
            <p:spPr>
              <a:xfrm>
                <a:off x="3224808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42" t="33454" r="46725" b="64030"/>
              <a:stretch/>
            </p:blipFill>
            <p:spPr>
              <a:xfrm>
                <a:off x="4016896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40" t="33454" r="36227" b="64030"/>
              <a:stretch/>
            </p:blipFill>
            <p:spPr>
              <a:xfrm>
                <a:off x="4736976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41" t="33454" r="24726" b="64030"/>
              <a:stretch/>
            </p:blipFill>
            <p:spPr>
              <a:xfrm>
                <a:off x="5529064" y="2697153"/>
                <a:ext cx="497179" cy="222381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7" t="33454" r="14250" b="64030"/>
              <a:stretch/>
            </p:blipFill>
            <p:spPr>
              <a:xfrm>
                <a:off x="6249144" y="2697153"/>
                <a:ext cx="497179" cy="222381"/>
              </a:xfrm>
              <a:prstGeom prst="rect">
                <a:avLst/>
              </a:prstGeom>
            </p:spPr>
          </p:pic>
        </p:grpSp>
      </p:grpSp>
      <p:grpSp>
        <p:nvGrpSpPr>
          <p:cNvPr id="4" name="그룹 3"/>
          <p:cNvGrpSpPr/>
          <p:nvPr/>
        </p:nvGrpSpPr>
        <p:grpSpPr>
          <a:xfrm>
            <a:off x="884548" y="3915123"/>
            <a:ext cx="8204988" cy="1293430"/>
            <a:chOff x="884548" y="3719746"/>
            <a:chExt cx="8204988" cy="1293430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84548" y="4545176"/>
              <a:ext cx="813690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910749" y="3888891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080111" y="3719746"/>
              <a:ext cx="8009425" cy="10971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ko-KR" altLang="en-US" spc="-60" dirty="0"/>
                <a:t>각 항목 백분율의 합계는 얼마인가요</a:t>
              </a:r>
              <a:r>
                <a:rPr lang="en-US" altLang="ko-KR" spc="-60" dirty="0"/>
                <a:t>? </a:t>
              </a:r>
              <a:r>
                <a:rPr lang="ko-KR" altLang="en-US" spc="-60" dirty="0"/>
                <a:t>각 항목별 백분율의 합계를 모두 더하여 </a:t>
              </a:r>
              <a:r>
                <a:rPr lang="en-US" altLang="ko-KR" spc="-60" dirty="0"/>
                <a:t> </a:t>
              </a:r>
              <a:r>
                <a:rPr lang="ko-KR" altLang="en-US" spc="-60" dirty="0" smtClean="0"/>
                <a:t>정확히 </a:t>
              </a:r>
              <a:r>
                <a:rPr lang="ko-KR" altLang="en-US" dirty="0" smtClean="0"/>
                <a:t>계산했는지 </a:t>
              </a:r>
              <a:r>
                <a:rPr lang="ko-KR" altLang="en-US" dirty="0"/>
                <a:t>확인해 보세요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내용 개체 틀 2"/>
          <p:cNvSpPr txBox="1">
            <a:spLocks/>
          </p:cNvSpPr>
          <p:nvPr/>
        </p:nvSpPr>
        <p:spPr>
          <a:xfrm>
            <a:off x="884548" y="4812989"/>
            <a:ext cx="274957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r>
              <a:rPr lang="en-US" altLang="ko-KR" sz="1000" dirty="0" smtClean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%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471" y="47840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20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22" name="그룹 2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띠그래프로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1648315" y="2940065"/>
            <a:ext cx="815337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2497110" y="2940065"/>
            <a:ext cx="815337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20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4" name="내용 개체 틀 2"/>
          <p:cNvSpPr txBox="1">
            <a:spLocks/>
          </p:cNvSpPr>
          <p:nvPr/>
        </p:nvSpPr>
        <p:spPr>
          <a:xfrm>
            <a:off x="3355241" y="2940065"/>
            <a:ext cx="815337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30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6" name="내용 개체 틀 2"/>
          <p:cNvSpPr txBox="1">
            <a:spLocks/>
          </p:cNvSpPr>
          <p:nvPr/>
        </p:nvSpPr>
        <p:spPr>
          <a:xfrm>
            <a:off x="4225302" y="2940065"/>
            <a:ext cx="815337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25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8" name="내용 개체 틀 2"/>
          <p:cNvSpPr txBox="1">
            <a:spLocks/>
          </p:cNvSpPr>
          <p:nvPr/>
        </p:nvSpPr>
        <p:spPr>
          <a:xfrm>
            <a:off x="5075750" y="2940065"/>
            <a:ext cx="815337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0" name="내용 개체 틀 2"/>
          <p:cNvSpPr txBox="1">
            <a:spLocks/>
          </p:cNvSpPr>
          <p:nvPr/>
        </p:nvSpPr>
        <p:spPr>
          <a:xfrm>
            <a:off x="5935178" y="2940065"/>
            <a:ext cx="815337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100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724775" y="1769191"/>
            <a:ext cx="1626441" cy="1959533"/>
            <a:chOff x="7724775" y="1726286"/>
            <a:chExt cx="1626441" cy="1959533"/>
          </a:xfrm>
        </p:grpSpPr>
        <p:pic>
          <p:nvPicPr>
            <p:cNvPr id="95" name="그림 9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1" t="82482" r="7842" b="-1732"/>
            <a:stretch/>
          </p:blipFill>
          <p:spPr>
            <a:xfrm>
              <a:off x="8347710" y="1726286"/>
              <a:ext cx="1003506" cy="1959533"/>
            </a:xfrm>
            <a:prstGeom prst="rect">
              <a:avLst/>
            </a:prstGeom>
          </p:spPr>
        </p:pic>
        <p:pic>
          <p:nvPicPr>
            <p:cNvPr id="96" name="그림 9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11" t="92107" r="19725" b="136"/>
            <a:stretch/>
          </p:blipFill>
          <p:spPr>
            <a:xfrm>
              <a:off x="7724775" y="2706053"/>
              <a:ext cx="685800" cy="789622"/>
            </a:xfrm>
            <a:prstGeom prst="rect">
              <a:avLst/>
            </a:prstGeom>
          </p:spPr>
        </p:pic>
      </p:grpSp>
      <p:pic>
        <p:nvPicPr>
          <p:cNvPr id="100" name="그림 9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9" t="82940" r="20515" b="9625"/>
          <a:stretch/>
        </p:blipFill>
        <p:spPr>
          <a:xfrm>
            <a:off x="6943518" y="1692589"/>
            <a:ext cx="1386565" cy="756859"/>
          </a:xfrm>
          <a:prstGeom prst="rect">
            <a:avLst/>
          </a:prstGeom>
        </p:spPr>
      </p:pic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1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2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7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2851" r="38264" b="82323"/>
          <a:stretch/>
        </p:blipFill>
        <p:spPr>
          <a:xfrm>
            <a:off x="1142330" y="2016842"/>
            <a:ext cx="7869778" cy="1565824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04854" y="3563136"/>
            <a:ext cx="8188606" cy="2314136"/>
            <a:chOff x="904854" y="3455124"/>
            <a:chExt cx="8188606" cy="2314136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1084035" y="3455124"/>
              <a:ext cx="8009425" cy="4680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띠그래프로 나타내는 방법을 말해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60" name="모서리가 둥근 직사각형 59"/>
            <p:cNvSpPr/>
            <p:nvPr/>
          </p:nvSpPr>
          <p:spPr bwMode="auto">
            <a:xfrm>
              <a:off x="904854" y="3897052"/>
              <a:ext cx="8116598" cy="1872208"/>
            </a:xfrm>
            <a:prstGeom prst="roundRect">
              <a:avLst>
                <a:gd name="adj" fmla="val 719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910749" y="356844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2" name="내용 개체 틀 2"/>
          <p:cNvSpPr txBox="1">
            <a:spLocks/>
          </p:cNvSpPr>
          <p:nvPr/>
        </p:nvSpPr>
        <p:spPr>
          <a:xfrm>
            <a:off x="951411" y="4077072"/>
            <a:ext cx="7710001" cy="36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① 자료를 보고</a:t>
            </a:r>
            <a:r>
              <a:rPr lang="en-US" altLang="ko-KR" dirty="0" smtClean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각 항목의 백분율을 구합니다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95233" y="1376772"/>
            <a:ext cx="8126219" cy="713509"/>
            <a:chOff x="895233" y="1376772"/>
            <a:chExt cx="8126219" cy="713509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42330" y="1376772"/>
              <a:ext cx="7879122" cy="7135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연수네 학교 전체 학생 수에 대한 독서 </a:t>
              </a:r>
              <a:r>
                <a:rPr lang="ko-KR" altLang="en-US" dirty="0" err="1" smtClean="0"/>
                <a:t>시간별</a:t>
              </a:r>
              <a:r>
                <a:rPr lang="ko-KR" altLang="en-US" dirty="0" smtClean="0"/>
                <a:t> 학생 수의 비율을 띠그래프로 나타내어 봅시다</a:t>
              </a:r>
              <a:r>
                <a:rPr lang="en-US" altLang="ko-KR" dirty="0" smtClean="0"/>
                <a:t>. </a:t>
              </a:r>
              <a:endParaRPr lang="ko-KR" altLang="en-US" i="1" dirty="0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895233" y="1449388"/>
              <a:ext cx="217025" cy="217025"/>
              <a:chOff x="4520952" y="3717032"/>
              <a:chExt cx="217025" cy="21702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7" name="내용 개체 틀 2"/>
          <p:cNvSpPr txBox="1">
            <a:spLocks/>
          </p:cNvSpPr>
          <p:nvPr/>
        </p:nvSpPr>
        <p:spPr>
          <a:xfrm>
            <a:off x="951411" y="5486996"/>
            <a:ext cx="7710001" cy="36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⑤ 띠그래프의 제목을 씁니다</a:t>
            </a:r>
            <a:r>
              <a:rPr lang="en-US" altLang="ko-KR" dirty="0" smtClean="0">
                <a:solidFill>
                  <a:srgbClr val="208235"/>
                </a:solidFill>
              </a:rPr>
              <a:t>. 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951411" y="4429553"/>
            <a:ext cx="7710001" cy="36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② 각 항목의 백분율의 합계가 </a:t>
            </a: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r>
              <a:rPr lang="en-US" altLang="ko-KR" spc="300" dirty="0" smtClean="0">
                <a:solidFill>
                  <a:srgbClr val="208235"/>
                </a:solidFill>
              </a:rPr>
              <a:t>0</a:t>
            </a:r>
            <a:r>
              <a:rPr lang="en-US" altLang="ko-KR" dirty="0" smtClean="0">
                <a:solidFill>
                  <a:srgbClr val="208235"/>
                </a:solidFill>
              </a:rPr>
              <a:t>%</a:t>
            </a:r>
            <a:r>
              <a:rPr lang="ko-KR" altLang="en-US" dirty="0" smtClean="0">
                <a:solidFill>
                  <a:srgbClr val="208235"/>
                </a:solidFill>
              </a:rPr>
              <a:t>가 되는지 확인합니다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951411" y="4782034"/>
            <a:ext cx="7710001" cy="36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③ 각 항목이 차지하는 백분율의 크기만큼 선을 그어 띠를 나눕니다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951411" y="5134515"/>
            <a:ext cx="7710001" cy="36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④ 나눈 부분에 각 항목의 내용과 백분율을 씁니다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916" y="47156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53" name="그룹 5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55" name="그룹 5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57" name="그림 56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58" name="그림 57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띠그래프로 나타내는 방법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알아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1" name="내용 개체 틀 2"/>
          <p:cNvSpPr txBox="1">
            <a:spLocks/>
          </p:cNvSpPr>
          <p:nvPr/>
        </p:nvSpPr>
        <p:spPr>
          <a:xfrm>
            <a:off x="3833610" y="2683079"/>
            <a:ext cx="1310039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90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120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(30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017082" y="2615609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429612" y="2615609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5540284" y="2615609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7302136" y="2615609"/>
            <a:ext cx="0" cy="745429"/>
          </a:xfrm>
          <a:prstGeom prst="line">
            <a:avLst/>
          </a:prstGeom>
          <a:ln w="25400">
            <a:solidFill>
              <a:srgbClr val="2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내용 개체 틀 2"/>
          <p:cNvSpPr txBox="1">
            <a:spLocks/>
          </p:cNvSpPr>
          <p:nvPr/>
        </p:nvSpPr>
        <p:spPr>
          <a:xfrm>
            <a:off x="1229292" y="2683079"/>
            <a:ext cx="865828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spc="-150" dirty="0" smtClean="0">
                <a:solidFill>
                  <a:srgbClr val="208235"/>
                </a:solidFill>
              </a:rPr>
              <a:t>60</a:t>
            </a:r>
            <a:r>
              <a:rPr lang="ko-KR" altLang="en-US" sz="1400" spc="-150" dirty="0" smtClean="0">
                <a:solidFill>
                  <a:srgbClr val="208235"/>
                </a:solidFill>
              </a:rPr>
              <a:t>분 미만</a:t>
            </a:r>
            <a:endParaRPr lang="en-US" altLang="ko-KR" sz="1400" spc="-15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spc="-150" dirty="0" smtClean="0">
                <a:solidFill>
                  <a:srgbClr val="208235"/>
                </a:solidFill>
              </a:rPr>
              <a:t>(10</a:t>
            </a:r>
            <a:r>
              <a:rPr lang="en-US" altLang="ko-KR" sz="800" spc="-150" dirty="0" smtClean="0">
                <a:solidFill>
                  <a:srgbClr val="208235"/>
                </a:solidFill>
              </a:rPr>
              <a:t> </a:t>
            </a:r>
            <a:r>
              <a:rPr lang="en-US" altLang="ko-KR" sz="1400" spc="-150" dirty="0" smtClean="0">
                <a:solidFill>
                  <a:srgbClr val="208235"/>
                </a:solidFill>
              </a:rPr>
              <a:t>%)</a:t>
            </a:r>
            <a:endParaRPr lang="ko-KR" altLang="en-US" sz="1400" spc="-150" dirty="0">
              <a:solidFill>
                <a:srgbClr val="208235"/>
              </a:solidFill>
            </a:endParaRP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2072680" y="2683079"/>
            <a:ext cx="1310039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60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90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(20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5765688" y="2683079"/>
            <a:ext cx="1310039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120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150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미만</a:t>
            </a:r>
            <a:endParaRPr lang="en-US" altLang="ko-KR" sz="1400" dirty="0" smtClean="0">
              <a:solidFill>
                <a:srgbClr val="208235"/>
              </a:solidFill>
            </a:endParaRPr>
          </a:p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(25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7288557" y="2683079"/>
            <a:ext cx="1098118" cy="59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z="1400" dirty="0" smtClean="0">
                <a:solidFill>
                  <a:srgbClr val="208235"/>
                </a:solidFill>
              </a:rPr>
              <a:t>150</a:t>
            </a:r>
            <a:r>
              <a:rPr lang="ko-KR" altLang="en-US" sz="1400" dirty="0" smtClean="0">
                <a:solidFill>
                  <a:srgbClr val="208235"/>
                </a:solidFill>
              </a:rPr>
              <a:t>분 이상</a:t>
            </a:r>
            <a:r>
              <a:rPr lang="en-US" altLang="ko-KR" sz="1400" dirty="0" smtClean="0">
                <a:solidFill>
                  <a:srgbClr val="208235"/>
                </a:solidFill>
              </a:rPr>
              <a:t>(15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sz="1400" dirty="0" smtClean="0">
                <a:solidFill>
                  <a:srgbClr val="208235"/>
                </a:solidFill>
              </a:rPr>
              <a:t>%)</a:t>
            </a:r>
            <a:endParaRPr lang="ko-KR" altLang="en-US" sz="1400" dirty="0">
              <a:solidFill>
                <a:srgbClr val="208235"/>
              </a:solidFill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916" y="28141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직사각형 66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t="14849" r="38600" b="81543"/>
          <a:stretch/>
        </p:blipFill>
        <p:spPr>
          <a:xfrm>
            <a:off x="4040894" y="1774315"/>
            <a:ext cx="1811399" cy="4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7" grpId="0"/>
      <p:bldP spid="28" grpId="0"/>
      <p:bldP spid="29" grpId="0"/>
      <p:bldP spid="50" grpId="0"/>
      <p:bldP spid="61" grpId="0"/>
      <p:bldP spid="45" grpId="0"/>
      <p:bldP spid="52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47960" r="7756" b="35300"/>
          <a:stretch/>
        </p:blipFill>
        <p:spPr>
          <a:xfrm>
            <a:off x="1250623" y="2453837"/>
            <a:ext cx="7468054" cy="206640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4702945"/>
            <a:ext cx="8100900" cy="1189065"/>
            <a:chOff x="920552" y="4860605"/>
            <a:chExt cx="8100900" cy="1189065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920552" y="5325854"/>
              <a:ext cx="8100900" cy="723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965341" y="4860605"/>
              <a:ext cx="2981854" cy="356754"/>
              <a:chOff x="965341" y="4437112"/>
              <a:chExt cx="2981854" cy="356754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965341" y="453532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0" name="내용 개체 틀 3"/>
              <p:cNvSpPr txBox="1">
                <a:spLocks/>
              </p:cNvSpPr>
              <p:nvPr/>
            </p:nvSpPr>
            <p:spPr>
              <a:xfrm>
                <a:off x="1078216" y="4437112"/>
                <a:ext cx="2868979" cy="356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무엇을 나타낸 표인가요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</p:grpSp>
      </p:grpSp>
      <p:sp>
        <p:nvSpPr>
          <p:cNvPr id="49" name="내용 개체 틀 2"/>
          <p:cNvSpPr txBox="1">
            <a:spLocks/>
          </p:cNvSpPr>
          <p:nvPr/>
        </p:nvSpPr>
        <p:spPr>
          <a:xfrm>
            <a:off x="946628" y="5192391"/>
            <a:ext cx="8042650" cy="69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ko-KR" altLang="en-US" dirty="0" smtClean="0">
                <a:solidFill>
                  <a:srgbClr val="208235"/>
                </a:solidFill>
              </a:rPr>
              <a:t>연수네 학교 </a:t>
            </a: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학년 학생들이 하루에 게임을 얼마나 하는지 조사하여 나타낸 표입니다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2750" y="1508312"/>
            <a:ext cx="8658762" cy="713509"/>
            <a:chOff x="902750" y="1412776"/>
            <a:chExt cx="8658762" cy="713509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111913" y="1412776"/>
              <a:ext cx="8449599" cy="7135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연수네 학교 </a:t>
              </a:r>
              <a:r>
                <a:rPr lang="en-US" altLang="ko-KR" dirty="0" smtClean="0"/>
                <a:t>6</a:t>
              </a:r>
              <a:r>
                <a:rPr lang="ko-KR" altLang="en-US" dirty="0" smtClean="0"/>
                <a:t>학년 학생들이 하루에 게임을 얼마나 하는지 조사하여 나타낸 표입니다</a:t>
              </a:r>
              <a:r>
                <a:rPr lang="en-US" altLang="ko-KR" dirty="0" smtClean="0"/>
                <a:t>. </a:t>
              </a:r>
            </a:p>
            <a:p>
              <a:r>
                <a:rPr lang="ko-KR" altLang="en-US" dirty="0" smtClean="0"/>
                <a:t>표를 완성하고 띠그래프로 나타내어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609" y="5339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27" name="그룹 26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1" name="그림 3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2" name="그림 31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띠그래프로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81063" y="1424770"/>
            <a:ext cx="8138066" cy="4491520"/>
            <a:chOff x="881063" y="1424770"/>
            <a:chExt cx="8138066" cy="4491520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81063" y="3836281"/>
              <a:ext cx="8138066" cy="2080009"/>
            </a:xfrm>
            <a:prstGeom prst="roundRect">
              <a:avLst>
                <a:gd name="adj" fmla="val 978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8507" y="1424770"/>
              <a:ext cx="6544773" cy="356754"/>
              <a:chOff x="928507" y="1424770"/>
              <a:chExt cx="6544773" cy="356754"/>
            </a:xfrm>
          </p:grpSpPr>
          <p:sp>
            <p:nvSpPr>
              <p:cNvPr id="23" name="모서리가 둥근 직사각형 22"/>
              <p:cNvSpPr/>
              <p:nvPr/>
            </p:nvSpPr>
            <p:spPr>
              <a:xfrm>
                <a:off x="928507" y="152078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1064568" y="1424770"/>
                <a:ext cx="6408712" cy="356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 항목의 백분율을 구하고 띠그래프로 나타내어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</p:grpSp>
      <p:pic>
        <p:nvPicPr>
          <p:cNvPr id="81" name="그림 8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47960" r="7756" b="35300"/>
          <a:stretch/>
        </p:blipFill>
        <p:spPr>
          <a:xfrm>
            <a:off x="1277919" y="1790978"/>
            <a:ext cx="7468054" cy="2066404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006887" y="3867003"/>
            <a:ext cx="4516376" cy="666656"/>
            <a:chOff x="4624547" y="3611961"/>
            <a:chExt cx="4516376" cy="666656"/>
          </a:xfrm>
        </p:grpSpPr>
        <p:sp>
          <p:nvSpPr>
            <p:cNvPr id="17" name="내용 개체 틀 2"/>
            <p:cNvSpPr txBox="1">
              <a:spLocks/>
            </p:cNvSpPr>
            <p:nvPr/>
          </p:nvSpPr>
          <p:spPr>
            <a:xfrm>
              <a:off x="4624547" y="3770891"/>
              <a:ext cx="4516376" cy="429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이상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100=24</a:t>
              </a:r>
              <a:r>
                <a:rPr lang="en-US" altLang="ko-KR" sz="10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</a:p>
            <a:p>
              <a:pPr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   60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미만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6048250" y="3611961"/>
              <a:ext cx="657908" cy="666656"/>
              <a:chOff x="8653469" y="2178041"/>
              <a:chExt cx="631701" cy="666656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8653469" y="2178041"/>
                <a:ext cx="631701" cy="666656"/>
                <a:chOff x="8653469" y="2178041"/>
                <a:chExt cx="631701" cy="666656"/>
              </a:xfrm>
            </p:grpSpPr>
            <p:sp>
              <p:nvSpPr>
                <p:cNvPr id="2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726253" y="2178041"/>
                  <a:ext cx="4839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48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2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53469" y="2475365"/>
                  <a:ext cx="63170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  <p:cxnSp>
            <p:nvCxnSpPr>
              <p:cNvPr id="21" name="직선 연결선 20"/>
              <p:cNvCxnSpPr/>
              <p:nvPr/>
            </p:nvCxnSpPr>
            <p:spPr>
              <a:xfrm>
                <a:off x="8697722" y="2507288"/>
                <a:ext cx="518487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3"/>
          <p:cNvGrpSpPr/>
          <p:nvPr/>
        </p:nvGrpSpPr>
        <p:grpSpPr>
          <a:xfrm>
            <a:off x="978857" y="3900066"/>
            <a:ext cx="3600399" cy="666656"/>
            <a:chOff x="596517" y="3645024"/>
            <a:chExt cx="3600399" cy="666656"/>
          </a:xfrm>
        </p:grpSpPr>
        <p:sp>
          <p:nvSpPr>
            <p:cNvPr id="43" name="내용 개체 틀 2"/>
            <p:cNvSpPr txBox="1">
              <a:spLocks/>
            </p:cNvSpPr>
            <p:nvPr/>
          </p:nvSpPr>
          <p:spPr>
            <a:xfrm>
              <a:off x="596517" y="3802790"/>
              <a:ext cx="3600399" cy="429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미만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100=40</a:t>
              </a:r>
              <a:r>
                <a:rPr lang="en-US" altLang="ko-KR" sz="10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1910171" y="3645024"/>
              <a:ext cx="721067" cy="666656"/>
              <a:chOff x="8561458" y="2209940"/>
              <a:chExt cx="692341" cy="66665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8674820" y="2539187"/>
                <a:ext cx="518487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그룹 28"/>
              <p:cNvGrpSpPr/>
              <p:nvPr/>
            </p:nvGrpSpPr>
            <p:grpSpPr>
              <a:xfrm>
                <a:off x="8561458" y="2209940"/>
                <a:ext cx="692341" cy="666656"/>
                <a:chOff x="8561458" y="2209940"/>
                <a:chExt cx="692341" cy="666656"/>
              </a:xfrm>
            </p:grpSpPr>
            <p:sp>
              <p:nvSpPr>
                <p:cNvPr id="3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712961" y="2209940"/>
                  <a:ext cx="4839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8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3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61458" y="2507264"/>
                  <a:ext cx="69234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 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2" name="그룹 1"/>
          <p:cNvGrpSpPr/>
          <p:nvPr/>
        </p:nvGrpSpPr>
        <p:grpSpPr>
          <a:xfrm>
            <a:off x="978858" y="4565558"/>
            <a:ext cx="4032446" cy="666656"/>
            <a:chOff x="987414" y="4310516"/>
            <a:chExt cx="3641549" cy="666656"/>
          </a:xfrm>
        </p:grpSpPr>
        <p:sp>
          <p:nvSpPr>
            <p:cNvPr id="15" name="내용 개체 틀 2"/>
            <p:cNvSpPr txBox="1">
              <a:spLocks/>
            </p:cNvSpPr>
            <p:nvPr/>
          </p:nvSpPr>
          <p:spPr>
            <a:xfrm>
              <a:off x="987414" y="4428235"/>
              <a:ext cx="3641549" cy="429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solidFill>
                    <a:srgbClr val="208235"/>
                  </a:solidFill>
                </a:rPr>
                <a:t>60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이상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100=16</a:t>
              </a:r>
              <a:r>
                <a:rPr lang="en-US" altLang="ko-KR" sz="10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</a:p>
            <a:p>
              <a:pPr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   90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미만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 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2221542" y="4310516"/>
              <a:ext cx="657912" cy="666656"/>
              <a:chOff x="8495171" y="2209940"/>
              <a:chExt cx="631701" cy="666656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8560308" y="2539187"/>
                <a:ext cx="518487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그룹 38"/>
              <p:cNvGrpSpPr/>
              <p:nvPr/>
            </p:nvGrpSpPr>
            <p:grpSpPr>
              <a:xfrm>
                <a:off x="8495171" y="2209940"/>
                <a:ext cx="631701" cy="666656"/>
                <a:chOff x="8495171" y="2209940"/>
                <a:chExt cx="631701" cy="666656"/>
              </a:xfrm>
            </p:grpSpPr>
            <p:sp>
              <p:nvSpPr>
                <p:cNvPr id="4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33035" y="2209940"/>
                  <a:ext cx="4839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32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4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5171" y="2507264"/>
                  <a:ext cx="63170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 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8" name="그룹 7"/>
          <p:cNvGrpSpPr/>
          <p:nvPr/>
        </p:nvGrpSpPr>
        <p:grpSpPr>
          <a:xfrm>
            <a:off x="978858" y="5249634"/>
            <a:ext cx="4032445" cy="666656"/>
            <a:chOff x="596518" y="4994592"/>
            <a:chExt cx="4032445" cy="666656"/>
          </a:xfrm>
        </p:grpSpPr>
        <p:sp>
          <p:nvSpPr>
            <p:cNvPr id="19" name="내용 개체 틀 2"/>
            <p:cNvSpPr txBox="1">
              <a:spLocks/>
            </p:cNvSpPr>
            <p:nvPr/>
          </p:nvSpPr>
          <p:spPr>
            <a:xfrm>
              <a:off x="596518" y="5139362"/>
              <a:ext cx="4032445" cy="429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solidFill>
                    <a:srgbClr val="208235"/>
                  </a:solidFill>
                </a:rPr>
                <a:t>120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이상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>
                  <a:solidFill>
                    <a:srgbClr val="208235"/>
                  </a:solidFill>
                </a:rPr>
                <a:t>: 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100=6</a:t>
              </a:r>
              <a:r>
                <a:rPr lang="en-US" altLang="ko-KR" sz="10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                 </a:t>
              </a:r>
              <a:endParaRPr lang="en-US" altLang="ko-KR" dirty="0">
                <a:solidFill>
                  <a:srgbClr val="208235"/>
                </a:solidFill>
              </a:endParaRPr>
            </a:p>
            <a:p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1987251" y="4994592"/>
              <a:ext cx="757756" cy="666656"/>
              <a:chOff x="8626002" y="2209940"/>
              <a:chExt cx="727567" cy="66665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8789334" y="2539187"/>
                <a:ext cx="518487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그룹 44"/>
              <p:cNvGrpSpPr/>
              <p:nvPr/>
            </p:nvGrpSpPr>
            <p:grpSpPr>
              <a:xfrm>
                <a:off x="8626002" y="2209940"/>
                <a:ext cx="727567" cy="666656"/>
                <a:chOff x="8626002" y="2209940"/>
                <a:chExt cx="727567" cy="666656"/>
              </a:xfrm>
            </p:grpSpPr>
            <p:sp>
              <p:nvSpPr>
                <p:cNvPr id="4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26002" y="2507264"/>
                  <a:ext cx="72756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  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4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823893" y="2209940"/>
                  <a:ext cx="4839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12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7" name="그룹 6"/>
          <p:cNvGrpSpPr/>
          <p:nvPr/>
        </p:nvGrpSpPr>
        <p:grpSpPr>
          <a:xfrm>
            <a:off x="5011304" y="4556089"/>
            <a:ext cx="4608512" cy="666656"/>
            <a:chOff x="4628964" y="4301047"/>
            <a:chExt cx="4608512" cy="666656"/>
          </a:xfrm>
        </p:grpSpPr>
        <p:sp>
          <p:nvSpPr>
            <p:cNvPr id="18" name="내용 개체 틀 2"/>
            <p:cNvSpPr txBox="1">
              <a:spLocks/>
            </p:cNvSpPr>
            <p:nvPr/>
          </p:nvSpPr>
          <p:spPr>
            <a:xfrm>
              <a:off x="4628964" y="4449501"/>
              <a:ext cx="4608512" cy="429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solidFill>
                    <a:srgbClr val="208235"/>
                  </a:solidFill>
                </a:rPr>
                <a:t>90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이상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100=14</a:t>
              </a:r>
              <a:r>
                <a:rPr lang="en-US" altLang="ko-KR" sz="10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</a:p>
            <a:p>
              <a:pPr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   120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분 미만</a:t>
              </a:r>
              <a:endParaRPr lang="en-US" altLang="ko-KR" dirty="0">
                <a:solidFill>
                  <a:srgbClr val="208235"/>
                </a:solidFill>
              </a:endParaRPr>
            </a:p>
            <a:p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6026615" y="4301047"/>
              <a:ext cx="657912" cy="666656"/>
              <a:chOff x="8000941" y="2199307"/>
              <a:chExt cx="631701" cy="666656"/>
            </a:xfrm>
          </p:grpSpPr>
          <p:cxnSp>
            <p:nvCxnSpPr>
              <p:cNvPr id="49" name="직선 연결선 48"/>
              <p:cNvCxnSpPr/>
              <p:nvPr/>
            </p:nvCxnSpPr>
            <p:spPr>
              <a:xfrm>
                <a:off x="8035531" y="2539187"/>
                <a:ext cx="518487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그룹 49"/>
              <p:cNvGrpSpPr/>
              <p:nvPr/>
            </p:nvGrpSpPr>
            <p:grpSpPr>
              <a:xfrm>
                <a:off x="8000941" y="2199307"/>
                <a:ext cx="631701" cy="666656"/>
                <a:chOff x="8000941" y="2199307"/>
                <a:chExt cx="631701" cy="666656"/>
              </a:xfrm>
            </p:grpSpPr>
            <p:sp>
              <p:nvSpPr>
                <p:cNvPr id="5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68094" y="2199307"/>
                  <a:ext cx="4839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28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5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00941" y="2496631"/>
                  <a:ext cx="63170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561" y="32596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70" name="그룹 6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72" name="그룹 71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74" name="그림 73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75" name="그림 74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73" name="그림 7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76" name="그림 7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67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띠그래프로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2" name="내용 개체 틀 2"/>
          <p:cNvSpPr txBox="1">
            <a:spLocks/>
          </p:cNvSpPr>
          <p:nvPr/>
        </p:nvSpPr>
        <p:spPr>
          <a:xfrm>
            <a:off x="2644379" y="3272010"/>
            <a:ext cx="944984" cy="40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3" name="내용 개체 틀 2"/>
          <p:cNvSpPr txBox="1">
            <a:spLocks/>
          </p:cNvSpPr>
          <p:nvPr/>
        </p:nvSpPr>
        <p:spPr>
          <a:xfrm>
            <a:off x="3684152" y="3272010"/>
            <a:ext cx="944984" cy="40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4" name="내용 개체 틀 2"/>
          <p:cNvSpPr txBox="1">
            <a:spLocks/>
          </p:cNvSpPr>
          <p:nvPr/>
        </p:nvSpPr>
        <p:spPr>
          <a:xfrm>
            <a:off x="4733208" y="3272010"/>
            <a:ext cx="944984" cy="40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5" name="내용 개체 틀 2"/>
          <p:cNvSpPr txBox="1">
            <a:spLocks/>
          </p:cNvSpPr>
          <p:nvPr/>
        </p:nvSpPr>
        <p:spPr>
          <a:xfrm>
            <a:off x="5772981" y="3272010"/>
            <a:ext cx="944984" cy="40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6" name="내용 개체 틀 2"/>
          <p:cNvSpPr txBox="1">
            <a:spLocks/>
          </p:cNvSpPr>
          <p:nvPr/>
        </p:nvSpPr>
        <p:spPr>
          <a:xfrm>
            <a:off x="6807792" y="3272010"/>
            <a:ext cx="944984" cy="40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7" name="내용 개체 틀 2"/>
          <p:cNvSpPr txBox="1">
            <a:spLocks/>
          </p:cNvSpPr>
          <p:nvPr/>
        </p:nvSpPr>
        <p:spPr>
          <a:xfrm>
            <a:off x="7780072" y="3272010"/>
            <a:ext cx="667894" cy="40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60" name="직사각형 59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1" action="ppaction://hlinksldjump"/>
          </p:cNvPr>
          <p:cNvSpPr/>
          <p:nvPr/>
        </p:nvSpPr>
        <p:spPr>
          <a:xfrm>
            <a:off x="76397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525" y="32720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581" y="32720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743" y="32720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043" y="3288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67" y="32596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Words>784</Words>
  <Application>Microsoft Office PowerPoint</Application>
  <PresentationFormat>A4 용지(210x297mm)</PresentationFormat>
  <Paragraphs>223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진선미</cp:lastModifiedBy>
  <cp:revision>346</cp:revision>
  <cp:lastPrinted>2017-09-25T02:44:09Z</cp:lastPrinted>
  <dcterms:created xsi:type="dcterms:W3CDTF">2017-09-24T23:31:15Z</dcterms:created>
  <dcterms:modified xsi:type="dcterms:W3CDTF">2019-01-03T01:34:37Z</dcterms:modified>
</cp:coreProperties>
</file>