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9"/>
  </p:notesMasterIdLst>
  <p:sldIdLst>
    <p:sldId id="258" r:id="rId2"/>
    <p:sldId id="260" r:id="rId3"/>
    <p:sldId id="261" r:id="rId4"/>
    <p:sldId id="278" r:id="rId5"/>
    <p:sldId id="285" r:id="rId6"/>
    <p:sldId id="286" r:id="rId7"/>
    <p:sldId id="273" r:id="rId8"/>
    <p:sldId id="287" r:id="rId9"/>
    <p:sldId id="284" r:id="rId10"/>
    <p:sldId id="281" r:id="rId11"/>
    <p:sldId id="289" r:id="rId12"/>
    <p:sldId id="290" r:id="rId13"/>
    <p:sldId id="274" r:id="rId14"/>
    <p:sldId id="264" r:id="rId15"/>
    <p:sldId id="288" r:id="rId16"/>
    <p:sldId id="282" r:id="rId17"/>
    <p:sldId id="263" r:id="rId18"/>
  </p:sldIdLst>
  <p:sldSz cx="9906000" cy="6858000" type="A4"/>
  <p:notesSz cx="6858000" cy="9144000"/>
  <p:custShowLst>
    <p:custShow name="재구성한 쇼 1" id="0">
      <p:sldLst>
        <p:sld r:id="rId4"/>
      </p:sldLst>
    </p:custShow>
    <p:custShow name="재구성한 쇼 2" id="1">
      <p:sldLst/>
    </p:custShow>
    <p:custShow name="재구성한 쇼 3" id="2">
      <p:sldLst>
        <p:sld r:id="rId10"/>
      </p:sldLst>
    </p:custShow>
    <p:custShow name="재구성한 쇼 4" id="3">
      <p:sldLst>
        <p:sld r:id="rId15"/>
      </p:sldLst>
    </p:custShow>
  </p:custShow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95A35"/>
    <a:srgbClr val="208235"/>
    <a:srgbClr val="F5A200"/>
    <a:srgbClr val="4F81BD"/>
    <a:srgbClr val="F08300"/>
    <a:srgbClr val="3C4BA0"/>
    <a:srgbClr val="228A38"/>
    <a:srgbClr val="C4C9E3"/>
    <a:srgbClr val="636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밝은 스타일 3 - 강조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89" autoAdjust="0"/>
    <p:restoredTop sz="94699" autoAdjust="0"/>
  </p:normalViewPr>
  <p:slideViewPr>
    <p:cSldViewPr snapToGrid="0" showGuides="1">
      <p:cViewPr>
        <p:scale>
          <a:sx n="70" d="100"/>
          <a:sy n="70" d="100"/>
        </p:scale>
        <p:origin x="-1392" y="-390"/>
      </p:cViewPr>
      <p:guideLst>
        <p:guide orient="horz" pos="900"/>
        <p:guide orient="horz" pos="2750"/>
        <p:guide orient="horz" pos="3702"/>
        <p:guide pos="5687"/>
        <p:guide pos="5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-322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DA6F197C-98F7-492F-ACB3-02B91FECCE64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016B1A2-1B8D-45E3-A7C6-F043A8B287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6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805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68" y="6005591"/>
            <a:ext cx="10189132" cy="1131821"/>
          </a:xfrm>
          <a:prstGeom prst="rect">
            <a:avLst/>
          </a:prstGeom>
        </p:spPr>
      </p:pic>
      <p:sp>
        <p:nvSpPr>
          <p:cNvPr id="15" name="직사각형 14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0" y="2653200"/>
            <a:ext cx="2422089" cy="1748956"/>
          </a:xfrm>
          <a:prstGeom prst="rect">
            <a:avLst/>
          </a:prstGeom>
        </p:spPr>
      </p:pic>
      <p:sp>
        <p:nvSpPr>
          <p:cNvPr id="18" name="모서리가 둥근 직사각형 17"/>
          <p:cNvSpPr/>
          <p:nvPr userDrawn="1"/>
        </p:nvSpPr>
        <p:spPr>
          <a:xfrm>
            <a:off x="128464" y="413354"/>
            <a:ext cx="4719132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모서리가 둥근 직사각형 10"/>
          <p:cNvSpPr/>
          <p:nvPr userDrawn="1"/>
        </p:nvSpPr>
        <p:spPr>
          <a:xfrm>
            <a:off x="2915" y="-7936"/>
            <a:ext cx="917637" cy="857250"/>
          </a:xfrm>
          <a:custGeom>
            <a:avLst/>
            <a:gdLst/>
            <a:ahLst/>
            <a:cxnLst/>
            <a:rect l="l" t="t" r="r" b="b"/>
            <a:pathLst>
              <a:path w="1044116" h="1008000">
                <a:moveTo>
                  <a:pt x="0" y="0"/>
                </a:moveTo>
                <a:lnTo>
                  <a:pt x="339444" y="0"/>
                </a:lnTo>
                <a:lnTo>
                  <a:pt x="522058" y="0"/>
                </a:lnTo>
                <a:lnTo>
                  <a:pt x="704672" y="0"/>
                </a:lnTo>
                <a:lnTo>
                  <a:pt x="1044116" y="0"/>
                </a:lnTo>
                <a:lnTo>
                  <a:pt x="1044116" y="339444"/>
                </a:lnTo>
                <a:lnTo>
                  <a:pt x="1044116" y="504000"/>
                </a:lnTo>
                <a:lnTo>
                  <a:pt x="1044116" y="668556"/>
                </a:lnTo>
                <a:cubicBezTo>
                  <a:pt x="1044116" y="856026"/>
                  <a:pt x="892142" y="1008000"/>
                  <a:pt x="704672" y="1008000"/>
                </a:cubicBezTo>
                <a:lnTo>
                  <a:pt x="522058" y="1008000"/>
                </a:lnTo>
                <a:lnTo>
                  <a:pt x="339444" y="1008000"/>
                </a:lnTo>
                <a:lnTo>
                  <a:pt x="0" y="1008000"/>
                </a:lnTo>
                <a:lnTo>
                  <a:pt x="0" y="668556"/>
                </a:lnTo>
                <a:lnTo>
                  <a:pt x="0" y="339444"/>
                </a:lnTo>
                <a:close/>
              </a:path>
            </a:pathLst>
          </a:custGeom>
          <a:solidFill>
            <a:srgbClr val="3C4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4703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모서리가 둥근 직사각형 8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5" name="그룹 14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16" name="모서리가 둥근 직사각형 15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7" name="모서리가 둥근 직사각형 16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944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 userDrawn="1"/>
        </p:nvSpPr>
        <p:spPr>
          <a:xfrm>
            <a:off x="0" y="-7937"/>
            <a:ext cx="9906000" cy="85725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1496616" y="2456892"/>
            <a:ext cx="1872208" cy="1872208"/>
          </a:xfrm>
          <a:prstGeom prst="roundRect">
            <a:avLst/>
          </a:prstGeom>
          <a:solidFill>
            <a:srgbClr val="F08300"/>
          </a:solidFill>
          <a:ln w="76200">
            <a:solidFill>
              <a:srgbClr val="F5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8" name="모서리가 둥근 직사각형 17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569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모서리가 둥근 직사각형 16"/>
          <p:cNvSpPr/>
          <p:nvPr userDrawn="1"/>
        </p:nvSpPr>
        <p:spPr>
          <a:xfrm>
            <a:off x="704528" y="413354"/>
            <a:ext cx="4144921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/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668524" y="7322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221038" y="102984"/>
            <a:ext cx="4447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그림그래프로 나타내어 볼까요</a:t>
            </a:r>
          </a:p>
        </p:txBody>
      </p:sp>
    </p:spTree>
    <p:extLst>
      <p:ext uri="{BB962C8B-B14F-4D97-AF65-F5344CB8AC3E}">
        <p14:creationId xmlns:p14="http://schemas.microsoft.com/office/powerpoint/2010/main" val="50523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1" y="2653200"/>
            <a:ext cx="2422090" cy="1748956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5" name="모서리가 둥근 직사각형 14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0" name="그룹 19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1" name="모서리가 둥근 직사각형 20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모서리가 둥근 직사각형 22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18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직사각형 22"/>
          <p:cNvSpPr/>
          <p:nvPr userDrawn="1"/>
        </p:nvSpPr>
        <p:spPr>
          <a:xfrm>
            <a:off x="56456" y="-27384"/>
            <a:ext cx="5405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b="1" spc="-5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5400" spc="-5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모서리가 둥근 직사각형 23"/>
          <p:cNvSpPr/>
          <p:nvPr userDrawn="1"/>
        </p:nvSpPr>
        <p:spPr>
          <a:xfrm>
            <a:off x="704528" y="413354"/>
            <a:ext cx="162018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직사각형 25"/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68524" y="7322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221038" y="102984"/>
            <a:ext cx="4447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그림그래프로 나타내어 볼까요</a:t>
            </a:r>
          </a:p>
        </p:txBody>
      </p:sp>
    </p:spTree>
    <p:extLst>
      <p:ext uri="{BB962C8B-B14F-4D97-AF65-F5344CB8AC3E}">
        <p14:creationId xmlns:p14="http://schemas.microsoft.com/office/powerpoint/2010/main" val="5473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10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4.png"/><Relationship Id="rId7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5.xml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12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slide" Target="slide4.xml"/><Relationship Id="rId11" Type="http://schemas.openxmlformats.org/officeDocument/2006/relationships/image" Target="../media/image9.png"/><Relationship Id="rId5" Type="http://schemas.openxmlformats.org/officeDocument/2006/relationships/slide" Target="slide15.xml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9.png"/><Relationship Id="rId7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5.xml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slide" Target="slide1.xml"/><Relationship Id="rId5" Type="http://schemas.openxmlformats.org/officeDocument/2006/relationships/image" Target="../media/image5.png"/><Relationship Id="rId10" Type="http://schemas.openxmlformats.org/officeDocument/2006/relationships/slide" Target="slide2.xml"/><Relationship Id="rId4" Type="http://schemas.openxmlformats.org/officeDocument/2006/relationships/image" Target="../media/image4.png"/><Relationship Id="rId9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9.jpeg"/><Relationship Id="rId3" Type="http://schemas.openxmlformats.org/officeDocument/2006/relationships/image" Target="../media/image9.png"/><Relationship Id="rId7" Type="http://schemas.openxmlformats.org/officeDocument/2006/relationships/image" Target="../media/image17.jpeg"/><Relationship Id="rId12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slide" Target="slide2.xml"/><Relationship Id="rId5" Type="http://schemas.openxmlformats.org/officeDocument/2006/relationships/image" Target="../media/image5.png"/><Relationship Id="rId10" Type="http://schemas.openxmlformats.org/officeDocument/2006/relationships/slide" Target="slide4.xml"/><Relationship Id="rId4" Type="http://schemas.openxmlformats.org/officeDocument/2006/relationships/image" Target="../media/image4.png"/><Relationship Id="rId9" Type="http://schemas.openxmlformats.org/officeDocument/2006/relationships/slide" Target="slide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9.png"/><Relationship Id="rId7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10" Type="http://schemas.openxmlformats.org/officeDocument/2006/relationships/slide" Target="slide1.xml"/><Relationship Id="rId4" Type="http://schemas.openxmlformats.org/officeDocument/2006/relationships/image" Target="../media/image4.png"/><Relationship Id="rId9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4.png"/><Relationship Id="rId7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5" Type="http://schemas.openxmlformats.org/officeDocument/2006/relationships/slide" Target="slide1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6.png"/><Relationship Id="rId7" Type="http://schemas.openxmlformats.org/officeDocument/2006/relationships/slide" Target="slide15.xml"/><Relationship Id="rId12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slide" Target="slide1.xml"/><Relationship Id="rId4" Type="http://schemas.openxmlformats.org/officeDocument/2006/relationships/image" Target="../media/image9.png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9.png"/><Relationship Id="rId7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5.xml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9.png"/><Relationship Id="rId7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5.xml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9.png"/><Relationship Id="rId7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5.xml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6.png"/><Relationship Id="rId7" Type="http://schemas.openxmlformats.org/officeDocument/2006/relationships/slide" Target="slide1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slide" Target="slide1.xml"/><Relationship Id="rId4" Type="http://schemas.openxmlformats.org/officeDocument/2006/relationships/image" Target="../media/image9.png"/><Relationship Id="rId9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9"/>
          <p:cNvGrpSpPr/>
          <p:nvPr/>
        </p:nvGrpSpPr>
        <p:grpSpPr>
          <a:xfrm>
            <a:off x="7952394" y="195550"/>
            <a:ext cx="1889071" cy="713981"/>
            <a:chOff x="7952394" y="195550"/>
            <a:chExt cx="1889071" cy="713981"/>
          </a:xfrm>
        </p:grpSpPr>
        <p:grpSp>
          <p:nvGrpSpPr>
            <p:cNvPr id="24" name="그룹 23"/>
            <p:cNvGrpSpPr/>
            <p:nvPr/>
          </p:nvGrpSpPr>
          <p:grpSpPr>
            <a:xfrm>
              <a:off x="7952394" y="195550"/>
              <a:ext cx="1889071" cy="713981"/>
              <a:chOff x="7952394" y="195550"/>
              <a:chExt cx="1889071" cy="713981"/>
            </a:xfrm>
          </p:grpSpPr>
          <p:pic>
            <p:nvPicPr>
              <p:cNvPr id="34" name="그림 33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35" name="그림 34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630" r="60960" b="95193"/>
              <a:stretch/>
            </p:blipFill>
            <p:spPr>
              <a:xfrm>
                <a:off x="7952394" y="195550"/>
                <a:ext cx="1429100" cy="713981"/>
              </a:xfrm>
              <a:prstGeom prst="rect">
                <a:avLst/>
              </a:prstGeom>
            </p:spPr>
          </p:pic>
        </p:grpSp>
        <p:pic>
          <p:nvPicPr>
            <p:cNvPr id="25" name="그림 24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6" r="90010" b="95193"/>
            <a:stretch/>
          </p:blipFill>
          <p:spPr>
            <a:xfrm>
              <a:off x="7952394" y="195550"/>
              <a:ext cx="375314" cy="713981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>
          <a:xfrm>
            <a:off x="3944888" y="2780293"/>
            <a:ext cx="5357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그림그래프로 나타내어 </a:t>
            </a:r>
            <a:endParaRPr lang="en-US" altLang="ko-KR" sz="36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볼까요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31" name="TextBox 30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2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33" name="그림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64468" y="42595"/>
            <a:ext cx="626899" cy="7848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45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endParaRPr lang="ko-KR" altLang="en-US" sz="45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20552" y="404664"/>
            <a:ext cx="39036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latin typeface="나눔고딕 ExtraBold" pitchFamily="50" charset="-127"/>
                <a:ea typeface="나눔고딕 ExtraBold" pitchFamily="50" charset="-127"/>
              </a:rPr>
              <a:t>여러 가지 그래프</a:t>
            </a:r>
            <a:endParaRPr lang="en-US" altLang="ko-KR" sz="2400" b="1" dirty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en-US" altLang="ko-KR" sz="140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94~95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62~63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" name="직사각형 2">
            <a:hlinkClick r:id="rId6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7" action="ppaction://hlinksldjump"/>
          </p:cNvPr>
          <p:cNvSpPr/>
          <p:nvPr/>
        </p:nvSpPr>
        <p:spPr>
          <a:xfrm>
            <a:off x="906920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hlinkClick r:id="rId8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9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2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917098" y="1376772"/>
            <a:ext cx="7566614" cy="432049"/>
            <a:chOff x="917098" y="1376772"/>
            <a:chExt cx="7566614" cy="432049"/>
          </a:xfrm>
        </p:grpSpPr>
        <p:grpSp>
          <p:nvGrpSpPr>
            <p:cNvPr id="2" name="그룹 1"/>
            <p:cNvGrpSpPr/>
            <p:nvPr/>
          </p:nvGrpSpPr>
          <p:grpSpPr>
            <a:xfrm>
              <a:off x="917098" y="1376772"/>
              <a:ext cx="7566614" cy="432049"/>
              <a:chOff x="917098" y="1376772"/>
              <a:chExt cx="7566614" cy="432049"/>
            </a:xfrm>
          </p:grpSpPr>
          <p:sp>
            <p:nvSpPr>
              <p:cNvPr id="46" name="내용 개체 틀 3"/>
              <p:cNvSpPr txBox="1">
                <a:spLocks/>
              </p:cNvSpPr>
              <p:nvPr/>
            </p:nvSpPr>
            <p:spPr>
              <a:xfrm>
                <a:off x="1062247" y="1376772"/>
                <a:ext cx="7421465" cy="43204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smtClean="0"/>
                  <a:t>표를 보고 그림그래프로 나타내어 보세요</a:t>
                </a:r>
                <a:r>
                  <a:rPr lang="en-US" altLang="ko-KR" dirty="0" smtClean="0"/>
                  <a:t>. </a:t>
                </a:r>
                <a:endParaRPr lang="ko-KR" altLang="en-US" dirty="0"/>
              </a:p>
            </p:txBody>
          </p:sp>
          <p:sp>
            <p:nvSpPr>
              <p:cNvPr id="22" name="모서리가 둥근 직사각형 21"/>
              <p:cNvSpPr/>
              <p:nvPr/>
            </p:nvSpPr>
            <p:spPr>
              <a:xfrm>
                <a:off x="917098" y="149085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21484" y="1428750"/>
              <a:ext cx="609600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9" name="내용 개체 틀 5"/>
          <p:cNvSpPr txBox="1">
            <a:spLocks/>
          </p:cNvSpPr>
          <p:nvPr/>
        </p:nvSpPr>
        <p:spPr>
          <a:xfrm>
            <a:off x="694689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표를 그림그래프로 나타내기</a:t>
            </a:r>
          </a:p>
        </p:txBody>
      </p:sp>
      <p:grpSp>
        <p:nvGrpSpPr>
          <p:cNvPr id="11" name="그룹 10"/>
          <p:cNvGrpSpPr/>
          <p:nvPr/>
        </p:nvGrpSpPr>
        <p:grpSpPr>
          <a:xfrm>
            <a:off x="7868093" y="134963"/>
            <a:ext cx="1973372" cy="774568"/>
            <a:chOff x="7868093" y="134963"/>
            <a:chExt cx="1973372" cy="774568"/>
          </a:xfrm>
        </p:grpSpPr>
        <p:grpSp>
          <p:nvGrpSpPr>
            <p:cNvPr id="64" name="그룹 63"/>
            <p:cNvGrpSpPr/>
            <p:nvPr/>
          </p:nvGrpSpPr>
          <p:grpSpPr>
            <a:xfrm>
              <a:off x="8294132" y="195550"/>
              <a:ext cx="1547333" cy="713981"/>
              <a:chOff x="8294132" y="195550"/>
              <a:chExt cx="1547333" cy="713981"/>
            </a:xfrm>
          </p:grpSpPr>
          <p:pic>
            <p:nvPicPr>
              <p:cNvPr id="65" name="그림 64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66" name="그림 65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63" r="60960" b="95193"/>
              <a:stretch/>
            </p:blipFill>
            <p:spPr>
              <a:xfrm>
                <a:off x="8294132" y="195550"/>
                <a:ext cx="1087361" cy="713981"/>
              </a:xfrm>
              <a:prstGeom prst="rect">
                <a:avLst/>
              </a:prstGeom>
            </p:spPr>
          </p:pic>
        </p:grpSp>
        <p:pic>
          <p:nvPicPr>
            <p:cNvPr id="67" name="그림 66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13" t="31576" r="61383" b="63617"/>
            <a:stretch/>
          </p:blipFill>
          <p:spPr>
            <a:xfrm>
              <a:off x="9038713" y="134963"/>
              <a:ext cx="335504" cy="713981"/>
            </a:xfrm>
            <a:prstGeom prst="rect">
              <a:avLst/>
            </a:prstGeom>
          </p:spPr>
        </p:pic>
        <p:pic>
          <p:nvPicPr>
            <p:cNvPr id="47" name="그림 46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" t="9091" r="90763" b="87337"/>
            <a:stretch/>
          </p:blipFill>
          <p:spPr>
            <a:xfrm>
              <a:off x="7868093" y="372140"/>
              <a:ext cx="426040" cy="530567"/>
            </a:xfrm>
            <a:prstGeom prst="rect">
              <a:avLst/>
            </a:prstGeom>
          </p:spPr>
        </p:pic>
      </p:grpSp>
      <p:sp>
        <p:nvSpPr>
          <p:cNvPr id="69" name="직사각형 68">
            <a:hlinkClick r:id="rId6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직사각형 70">
            <a:hlinkClick r:id="rId7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직사각형 71">
            <a:hlinkClick r:id="rId8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직사각형 72">
            <a:hlinkClick r:id="rId9" action="ppaction://hlinksldjump"/>
          </p:cNvPr>
          <p:cNvSpPr/>
          <p:nvPr/>
        </p:nvSpPr>
        <p:spPr>
          <a:xfrm>
            <a:off x="7984321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9" name="그림 7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t="34891" r="54990" b="8385"/>
          <a:stretch/>
        </p:blipFill>
        <p:spPr>
          <a:xfrm>
            <a:off x="3186827" y="1734216"/>
            <a:ext cx="4008806" cy="4254886"/>
          </a:xfrm>
          <a:prstGeom prst="rect">
            <a:avLst/>
          </a:prstGeom>
        </p:spPr>
      </p:pic>
      <p:pic>
        <p:nvPicPr>
          <p:cNvPr id="80" name="그림 7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41957" r="30082" b="47478"/>
          <a:stretch/>
        </p:blipFill>
        <p:spPr>
          <a:xfrm>
            <a:off x="4038312" y="2264197"/>
            <a:ext cx="882321" cy="792488"/>
          </a:xfrm>
          <a:prstGeom prst="rect">
            <a:avLst/>
          </a:prstGeom>
        </p:spPr>
      </p:pic>
      <p:pic>
        <p:nvPicPr>
          <p:cNvPr id="81" name="그림 8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61" t="43829" r="17789" b="50809"/>
          <a:stretch/>
        </p:blipFill>
        <p:spPr>
          <a:xfrm>
            <a:off x="5015670" y="2420897"/>
            <a:ext cx="1020837" cy="402234"/>
          </a:xfrm>
          <a:prstGeom prst="rect">
            <a:avLst/>
          </a:prstGeom>
        </p:spPr>
      </p:pic>
      <p:grpSp>
        <p:nvGrpSpPr>
          <p:cNvPr id="82" name="그룹 81"/>
          <p:cNvGrpSpPr/>
          <p:nvPr/>
        </p:nvGrpSpPr>
        <p:grpSpPr>
          <a:xfrm>
            <a:off x="4920633" y="3316191"/>
            <a:ext cx="1349427" cy="1245629"/>
            <a:chOff x="4862444" y="3021468"/>
            <a:chExt cx="1639609" cy="1513490"/>
          </a:xfrm>
        </p:grpSpPr>
        <p:pic>
          <p:nvPicPr>
            <p:cNvPr id="83" name="그림 8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70" t="55763" r="19800" b="37218"/>
            <a:stretch/>
          </p:blipFill>
          <p:spPr>
            <a:xfrm>
              <a:off x="5366937" y="3021468"/>
              <a:ext cx="614855" cy="639703"/>
            </a:xfrm>
            <a:prstGeom prst="rect">
              <a:avLst/>
            </a:prstGeom>
          </p:spPr>
        </p:pic>
        <p:pic>
          <p:nvPicPr>
            <p:cNvPr id="84" name="그림 8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78" t="62782" r="15375" b="27630"/>
            <a:stretch/>
          </p:blipFill>
          <p:spPr>
            <a:xfrm>
              <a:off x="4862444" y="3661171"/>
              <a:ext cx="1639609" cy="873787"/>
            </a:xfrm>
            <a:prstGeom prst="rect">
              <a:avLst/>
            </a:prstGeom>
          </p:spPr>
        </p:pic>
      </p:grpSp>
      <p:pic>
        <p:nvPicPr>
          <p:cNvPr id="85" name="그림 8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3" t="65512" r="30395" b="27630"/>
          <a:stretch/>
        </p:blipFill>
        <p:spPr>
          <a:xfrm>
            <a:off x="4271866" y="4047404"/>
            <a:ext cx="544963" cy="514415"/>
          </a:xfrm>
          <a:prstGeom prst="rect">
            <a:avLst/>
          </a:prstGeom>
        </p:spPr>
      </p:pic>
      <p:pic>
        <p:nvPicPr>
          <p:cNvPr id="86" name="그림 8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38" t="54091" r="28339" b="38715"/>
          <a:stretch/>
        </p:blipFill>
        <p:spPr>
          <a:xfrm>
            <a:off x="3707169" y="3190773"/>
            <a:ext cx="1308500" cy="539633"/>
          </a:xfrm>
          <a:prstGeom prst="rect">
            <a:avLst/>
          </a:prstGeom>
        </p:spPr>
      </p:pic>
      <p:pic>
        <p:nvPicPr>
          <p:cNvPr id="87" name="그림 8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91" t="85352" r="37387" b="11051"/>
          <a:stretch/>
        </p:blipFill>
        <p:spPr>
          <a:xfrm>
            <a:off x="4070618" y="5480824"/>
            <a:ext cx="331143" cy="269816"/>
          </a:xfrm>
          <a:prstGeom prst="rect">
            <a:avLst/>
          </a:prstGeom>
        </p:spPr>
      </p:pic>
      <p:pic>
        <p:nvPicPr>
          <p:cNvPr id="88" name="그림 87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49141" y="3583806"/>
            <a:ext cx="309650" cy="34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그림 88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47317" y="2353403"/>
            <a:ext cx="309650" cy="34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그림 89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37143" y="2464611"/>
            <a:ext cx="309650" cy="34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그림 90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65276" y="3193284"/>
            <a:ext cx="309650" cy="34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그림 91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69257" y="4076132"/>
            <a:ext cx="309650" cy="34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그림 92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81364" y="5479450"/>
            <a:ext cx="309650" cy="34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243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9" name="내용 개체 틀 5"/>
          <p:cNvSpPr txBox="1">
            <a:spLocks/>
          </p:cNvSpPr>
          <p:nvPr/>
        </p:nvSpPr>
        <p:spPr>
          <a:xfrm>
            <a:off x="694689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표를 그림그래프로 나타내기</a:t>
            </a:r>
          </a:p>
        </p:txBody>
      </p:sp>
      <p:grpSp>
        <p:nvGrpSpPr>
          <p:cNvPr id="11" name="그룹 10"/>
          <p:cNvGrpSpPr/>
          <p:nvPr/>
        </p:nvGrpSpPr>
        <p:grpSpPr>
          <a:xfrm>
            <a:off x="7868093" y="134963"/>
            <a:ext cx="1973372" cy="774568"/>
            <a:chOff x="7868093" y="134963"/>
            <a:chExt cx="1973372" cy="774568"/>
          </a:xfrm>
        </p:grpSpPr>
        <p:grpSp>
          <p:nvGrpSpPr>
            <p:cNvPr id="64" name="그룹 63"/>
            <p:cNvGrpSpPr/>
            <p:nvPr/>
          </p:nvGrpSpPr>
          <p:grpSpPr>
            <a:xfrm>
              <a:off x="8294132" y="195550"/>
              <a:ext cx="1547333" cy="713981"/>
              <a:chOff x="8294132" y="195550"/>
              <a:chExt cx="1547333" cy="713981"/>
            </a:xfrm>
          </p:grpSpPr>
          <p:pic>
            <p:nvPicPr>
              <p:cNvPr id="65" name="그림 64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66" name="그림 65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63" r="60960" b="95193"/>
              <a:stretch/>
            </p:blipFill>
            <p:spPr>
              <a:xfrm>
                <a:off x="8294132" y="195550"/>
                <a:ext cx="1087361" cy="713981"/>
              </a:xfrm>
              <a:prstGeom prst="rect">
                <a:avLst/>
              </a:prstGeom>
            </p:spPr>
          </p:pic>
        </p:grpSp>
        <p:pic>
          <p:nvPicPr>
            <p:cNvPr id="67" name="그림 66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13" t="31576" r="61383" b="63617"/>
            <a:stretch/>
          </p:blipFill>
          <p:spPr>
            <a:xfrm>
              <a:off x="9038713" y="134963"/>
              <a:ext cx="335504" cy="713981"/>
            </a:xfrm>
            <a:prstGeom prst="rect">
              <a:avLst/>
            </a:prstGeom>
          </p:spPr>
        </p:pic>
        <p:pic>
          <p:nvPicPr>
            <p:cNvPr id="47" name="그림 46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" t="9091" r="90763" b="87337"/>
            <a:stretch/>
          </p:blipFill>
          <p:spPr>
            <a:xfrm>
              <a:off x="7868093" y="372140"/>
              <a:ext cx="426040" cy="530567"/>
            </a:xfrm>
            <a:prstGeom prst="rect">
              <a:avLst/>
            </a:prstGeom>
          </p:spPr>
        </p:pic>
      </p:grpSp>
      <p:sp>
        <p:nvSpPr>
          <p:cNvPr id="69" name="직사각형 68">
            <a:hlinkClick r:id="rId5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직사각형 70">
            <a:hlinkClick r:id="rId6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직사각형 71">
            <a:hlinkClick r:id="rId7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직사각형 72">
            <a:hlinkClick r:id="rId8" action="ppaction://hlinksldjump"/>
          </p:cNvPr>
          <p:cNvSpPr/>
          <p:nvPr/>
        </p:nvSpPr>
        <p:spPr>
          <a:xfrm>
            <a:off x="7984321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8" name="그룹 37"/>
          <p:cNvGrpSpPr/>
          <p:nvPr/>
        </p:nvGrpSpPr>
        <p:grpSpPr>
          <a:xfrm>
            <a:off x="871885" y="4242158"/>
            <a:ext cx="8178453" cy="919698"/>
            <a:chOff x="871885" y="4955714"/>
            <a:chExt cx="8178453" cy="919698"/>
          </a:xfrm>
        </p:grpSpPr>
        <p:sp>
          <p:nvSpPr>
            <p:cNvPr id="41" name="모서리가 둥근 직사각형 40"/>
            <p:cNvSpPr/>
            <p:nvPr/>
          </p:nvSpPr>
          <p:spPr bwMode="auto">
            <a:xfrm>
              <a:off x="871885" y="5456746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2" name="그룹 41"/>
            <p:cNvGrpSpPr/>
            <p:nvPr/>
          </p:nvGrpSpPr>
          <p:grpSpPr>
            <a:xfrm>
              <a:off x="961827" y="4955714"/>
              <a:ext cx="8088511" cy="542638"/>
              <a:chOff x="961827" y="4608862"/>
              <a:chExt cx="8088511" cy="542638"/>
            </a:xfrm>
          </p:grpSpPr>
          <p:grpSp>
            <p:nvGrpSpPr>
              <p:cNvPr id="43" name="그룹 42"/>
              <p:cNvGrpSpPr/>
              <p:nvPr/>
            </p:nvGrpSpPr>
            <p:grpSpPr>
              <a:xfrm>
                <a:off x="961827" y="4701040"/>
                <a:ext cx="8088511" cy="369332"/>
                <a:chOff x="829684" y="5546885"/>
                <a:chExt cx="8088511" cy="369332"/>
              </a:xfrm>
            </p:grpSpPr>
            <p:sp>
              <p:nvSpPr>
                <p:cNvPr id="48" name="내용 개체 틀 3"/>
                <p:cNvSpPr txBox="1">
                  <a:spLocks/>
                </p:cNvSpPr>
                <p:nvPr/>
              </p:nvSpPr>
              <p:spPr>
                <a:xfrm>
                  <a:off x="953961" y="5546885"/>
                  <a:ext cx="7964234" cy="369332"/>
                </a:xfrm>
                <a:prstGeom prst="rect">
                  <a:avLst/>
                </a:prstGeom>
              </p:spPr>
              <p:txBody>
                <a:bodyPr vert="horz" wrap="square" lIns="91440" tIns="45720" rIns="91440" bIns="45720" rtlCol="0" anchor="ctr">
                  <a:spAutoFit/>
                </a:bodyPr>
                <a:lstStyle>
                  <a:lvl1pPr marL="0" indent="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None/>
                    <a:defRPr sz="18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1pPr>
                  <a:lvl2pPr marL="742950" indent="-28575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2pPr>
                  <a:lvl3pPr marL="1143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3pPr>
                  <a:lvl4pPr marL="1600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4pPr>
                  <a:lvl5pPr marL="20574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5pPr>
                  <a:lvl6pPr marL="25146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ko-KR" altLang="en-US" dirty="0" smtClean="0"/>
                    <a:t>     </a:t>
                  </a:r>
                  <a:r>
                    <a:rPr lang="ko-KR" altLang="en-US" dirty="0"/>
                    <a:t>과     은 각각 초등학교 몇 개를 나타내나요</a:t>
                  </a:r>
                  <a:r>
                    <a:rPr lang="en-US" altLang="ko-KR" dirty="0"/>
                    <a:t>?</a:t>
                  </a:r>
                </a:p>
              </p:txBody>
            </p:sp>
            <p:sp>
              <p:nvSpPr>
                <p:cNvPr id="50" name="모서리가 둥근 직사각형 49"/>
                <p:cNvSpPr/>
                <p:nvPr/>
              </p:nvSpPr>
              <p:spPr>
                <a:xfrm>
                  <a:off x="829684" y="5678994"/>
                  <a:ext cx="117815" cy="117815"/>
                </a:xfrm>
                <a:prstGeom prst="roundRect">
                  <a:avLst>
                    <a:gd name="adj" fmla="val 26589"/>
                  </a:avLst>
                </a:pr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pic>
            <p:nvPicPr>
              <p:cNvPr id="44" name="그림 43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458" t="90230" r="15515" b="2556"/>
              <a:stretch/>
            </p:blipFill>
            <p:spPr>
              <a:xfrm>
                <a:off x="1020734" y="4608862"/>
                <a:ext cx="534835" cy="542638"/>
              </a:xfrm>
              <a:prstGeom prst="rect">
                <a:avLst/>
              </a:prstGeom>
            </p:spPr>
          </p:pic>
          <p:pic>
            <p:nvPicPr>
              <p:cNvPr id="45" name="그림 44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458" t="90230" r="15515" b="2556"/>
              <a:stretch/>
            </p:blipFill>
            <p:spPr>
              <a:xfrm>
                <a:off x="1694684" y="4706972"/>
                <a:ext cx="395156" cy="400922"/>
              </a:xfrm>
              <a:prstGeom prst="rect">
                <a:avLst/>
              </a:prstGeom>
            </p:spPr>
          </p:pic>
        </p:grpSp>
      </p:grpSp>
      <p:sp>
        <p:nvSpPr>
          <p:cNvPr id="52" name="내용 개체 틀 2"/>
          <p:cNvSpPr txBox="1">
            <a:spLocks/>
          </p:cNvSpPr>
          <p:nvPr/>
        </p:nvSpPr>
        <p:spPr>
          <a:xfrm>
            <a:off x="910314" y="4765774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solidFill>
                  <a:srgbClr val="208235"/>
                </a:solidFill>
              </a:rPr>
              <a:t>큰 그림은 </a:t>
            </a:r>
            <a:r>
              <a:rPr lang="en-US" altLang="ko-KR" dirty="0">
                <a:solidFill>
                  <a:srgbClr val="208235"/>
                </a:solidFill>
              </a:rPr>
              <a:t>1000</a:t>
            </a:r>
            <a:r>
              <a:rPr lang="ko-KR" altLang="en-US" dirty="0">
                <a:solidFill>
                  <a:srgbClr val="208235"/>
                </a:solidFill>
              </a:rPr>
              <a:t>개</a:t>
            </a:r>
            <a:r>
              <a:rPr lang="en-US" altLang="ko-KR" dirty="0">
                <a:solidFill>
                  <a:srgbClr val="208235"/>
                </a:solidFill>
              </a:rPr>
              <a:t>, </a:t>
            </a:r>
            <a:r>
              <a:rPr lang="ko-KR" altLang="en-US" dirty="0">
                <a:solidFill>
                  <a:srgbClr val="208235"/>
                </a:solidFill>
              </a:rPr>
              <a:t>작은 그림은 </a:t>
            </a:r>
            <a:r>
              <a:rPr lang="en-US" altLang="ko-KR" dirty="0">
                <a:solidFill>
                  <a:srgbClr val="208235"/>
                </a:solidFill>
              </a:rPr>
              <a:t>100</a:t>
            </a:r>
            <a:r>
              <a:rPr lang="ko-KR" altLang="en-US" dirty="0">
                <a:solidFill>
                  <a:srgbClr val="208235"/>
                </a:solidFill>
              </a:rPr>
              <a:t>개를 나타냅니다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</p:txBody>
      </p:sp>
      <p:pic>
        <p:nvPicPr>
          <p:cNvPr id="70" name="그림 69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58705" y="474376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3" name="그룹 82"/>
          <p:cNvGrpSpPr/>
          <p:nvPr/>
        </p:nvGrpSpPr>
        <p:grpSpPr>
          <a:xfrm>
            <a:off x="3825496" y="1576885"/>
            <a:ext cx="2305704" cy="2326437"/>
            <a:chOff x="3825496" y="1226098"/>
            <a:chExt cx="2305704" cy="2326437"/>
          </a:xfrm>
        </p:grpSpPr>
        <p:grpSp>
          <p:nvGrpSpPr>
            <p:cNvPr id="84" name="그룹 83"/>
            <p:cNvGrpSpPr>
              <a:grpSpLocks noChangeAspect="1"/>
            </p:cNvGrpSpPr>
            <p:nvPr/>
          </p:nvGrpSpPr>
          <p:grpSpPr>
            <a:xfrm>
              <a:off x="3825496" y="1226098"/>
              <a:ext cx="2191888" cy="2326437"/>
              <a:chOff x="2755799" y="1099304"/>
              <a:chExt cx="4870862" cy="5169861"/>
            </a:xfrm>
          </p:grpSpPr>
          <p:pic>
            <p:nvPicPr>
              <p:cNvPr id="86" name="그림 85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83" t="34891" r="54990" b="8385"/>
              <a:stretch/>
            </p:blipFill>
            <p:spPr>
              <a:xfrm>
                <a:off x="2755799" y="1099304"/>
                <a:ext cx="4870862" cy="5169861"/>
              </a:xfrm>
              <a:prstGeom prst="rect">
                <a:avLst/>
              </a:prstGeom>
            </p:spPr>
          </p:pic>
          <p:pic>
            <p:nvPicPr>
              <p:cNvPr id="87" name="그림 86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800" t="41957" r="30082" b="47478"/>
              <a:stretch/>
            </p:blipFill>
            <p:spPr>
              <a:xfrm>
                <a:off x="3790388" y="1743253"/>
                <a:ext cx="1072056" cy="962906"/>
              </a:xfrm>
              <a:prstGeom prst="rect">
                <a:avLst/>
              </a:prstGeom>
            </p:spPr>
          </p:pic>
          <p:pic>
            <p:nvPicPr>
              <p:cNvPr id="88" name="그림 87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661" t="43829" r="17789" b="50809"/>
              <a:stretch/>
            </p:blipFill>
            <p:spPr>
              <a:xfrm>
                <a:off x="4977917" y="1933649"/>
                <a:ext cx="1240358" cy="488731"/>
              </a:xfrm>
              <a:prstGeom prst="rect">
                <a:avLst/>
              </a:prstGeom>
            </p:spPr>
          </p:pic>
          <p:pic>
            <p:nvPicPr>
              <p:cNvPr id="89" name="그림 88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970" t="55763" r="19800" b="37218"/>
              <a:stretch/>
            </p:blipFill>
            <p:spPr>
              <a:xfrm>
                <a:off x="5366937" y="3021468"/>
                <a:ext cx="614855" cy="639703"/>
              </a:xfrm>
              <a:prstGeom prst="rect">
                <a:avLst/>
              </a:prstGeom>
            </p:spPr>
          </p:pic>
          <p:pic>
            <p:nvPicPr>
              <p:cNvPr id="90" name="그림 89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678" t="62782" r="15375" b="27630"/>
              <a:stretch/>
            </p:blipFill>
            <p:spPr>
              <a:xfrm>
                <a:off x="4862444" y="3661171"/>
                <a:ext cx="1639609" cy="873787"/>
              </a:xfrm>
              <a:prstGeom prst="rect">
                <a:avLst/>
              </a:prstGeom>
            </p:spPr>
          </p:pic>
          <p:pic>
            <p:nvPicPr>
              <p:cNvPr id="91" name="그림 90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973" t="65512" r="30395" b="27630"/>
              <a:stretch/>
            </p:blipFill>
            <p:spPr>
              <a:xfrm>
                <a:off x="4074165" y="3909922"/>
                <a:ext cx="662152" cy="625035"/>
              </a:xfrm>
              <a:prstGeom prst="rect">
                <a:avLst/>
              </a:prstGeom>
            </p:spPr>
          </p:pic>
          <p:pic>
            <p:nvPicPr>
              <p:cNvPr id="92" name="그림 91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138" t="54091" r="28339" b="38715"/>
              <a:stretch/>
            </p:blipFill>
            <p:spPr>
              <a:xfrm>
                <a:off x="3388036" y="2869081"/>
                <a:ext cx="1589881" cy="655676"/>
              </a:xfrm>
              <a:prstGeom prst="rect">
                <a:avLst/>
              </a:prstGeom>
            </p:spPr>
          </p:pic>
          <p:pic>
            <p:nvPicPr>
              <p:cNvPr id="93" name="그림 92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191" t="85352" r="37387" b="11051"/>
              <a:stretch/>
            </p:blipFill>
            <p:spPr>
              <a:xfrm>
                <a:off x="3829641" y="5651586"/>
                <a:ext cx="402352" cy="327838"/>
              </a:xfrm>
              <a:prstGeom prst="rect">
                <a:avLst/>
              </a:prstGeom>
            </p:spPr>
          </p:pic>
        </p:grpSp>
        <p:pic>
          <p:nvPicPr>
            <p:cNvPr id="85" name="그림 84">
              <a:hlinkClick r:id="" action="ppaction://customshow?id=2&amp;return=true"/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4685" y="1425438"/>
              <a:ext cx="276515" cy="273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204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871885" y="4004948"/>
            <a:ext cx="8178453" cy="874818"/>
            <a:chOff x="871885" y="4004948"/>
            <a:chExt cx="8178453" cy="874818"/>
          </a:xfrm>
        </p:grpSpPr>
        <p:sp>
          <p:nvSpPr>
            <p:cNvPr id="51" name="모서리가 둥근 직사각형 50"/>
            <p:cNvSpPr/>
            <p:nvPr/>
          </p:nvSpPr>
          <p:spPr bwMode="auto">
            <a:xfrm>
              <a:off x="871885" y="4461100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4" name="그룹 53"/>
            <p:cNvGrpSpPr/>
            <p:nvPr/>
          </p:nvGrpSpPr>
          <p:grpSpPr>
            <a:xfrm>
              <a:off x="961827" y="4004948"/>
              <a:ext cx="8088511" cy="369332"/>
              <a:chOff x="829684" y="5546885"/>
              <a:chExt cx="8088511" cy="369332"/>
            </a:xfrm>
          </p:grpSpPr>
          <p:sp>
            <p:nvSpPr>
              <p:cNvPr id="55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그림그래프를 보고 초등학교가 가장 많은 권역은 어디인지 찾아보세요</a:t>
                </a:r>
                <a:r>
                  <a:rPr lang="en-US" altLang="ko-KR" dirty="0"/>
                  <a:t>. </a:t>
                </a:r>
              </a:p>
            </p:txBody>
          </p:sp>
          <p:sp>
            <p:nvSpPr>
              <p:cNvPr id="56" name="모서리가 둥근 직사각형 55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0" name="그룹 9"/>
          <p:cNvGrpSpPr/>
          <p:nvPr/>
        </p:nvGrpSpPr>
        <p:grpSpPr>
          <a:xfrm>
            <a:off x="871885" y="5013176"/>
            <a:ext cx="8178453" cy="874818"/>
            <a:chOff x="871885" y="5013176"/>
            <a:chExt cx="8178453" cy="874818"/>
          </a:xfrm>
        </p:grpSpPr>
        <p:sp>
          <p:nvSpPr>
            <p:cNvPr id="58" name="모서리가 둥근 직사각형 57"/>
            <p:cNvSpPr/>
            <p:nvPr/>
          </p:nvSpPr>
          <p:spPr bwMode="auto">
            <a:xfrm>
              <a:off x="871885" y="5469328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0" name="그룹 59"/>
            <p:cNvGrpSpPr/>
            <p:nvPr/>
          </p:nvGrpSpPr>
          <p:grpSpPr>
            <a:xfrm>
              <a:off x="961827" y="5013176"/>
              <a:ext cx="8088511" cy="369332"/>
              <a:chOff x="829684" y="5546885"/>
              <a:chExt cx="8088511" cy="369332"/>
            </a:xfrm>
          </p:grpSpPr>
          <p:sp>
            <p:nvSpPr>
              <p:cNvPr id="61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그림그래프를 보고 초등학교가 가장 적은 권역은 어디인지 찾아보세요</a:t>
                </a:r>
                <a:r>
                  <a:rPr lang="en-US" altLang="ko-KR" dirty="0"/>
                  <a:t>.</a:t>
                </a:r>
              </a:p>
            </p:txBody>
          </p:sp>
          <p:sp>
            <p:nvSpPr>
              <p:cNvPr id="62" name="모서리가 둥근 직사각형 61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9" name="내용 개체 틀 5"/>
          <p:cNvSpPr txBox="1">
            <a:spLocks/>
          </p:cNvSpPr>
          <p:nvPr/>
        </p:nvSpPr>
        <p:spPr>
          <a:xfrm>
            <a:off x="694689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표를 그림그래프로 나타내기</a:t>
            </a:r>
          </a:p>
        </p:txBody>
      </p:sp>
      <p:sp>
        <p:nvSpPr>
          <p:cNvPr id="53" name="내용 개체 틀 2"/>
          <p:cNvSpPr txBox="1">
            <a:spLocks/>
          </p:cNvSpPr>
          <p:nvPr/>
        </p:nvSpPr>
        <p:spPr>
          <a:xfrm>
            <a:off x="910314" y="4483684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solidFill>
                  <a:srgbClr val="208235"/>
                </a:solidFill>
              </a:rPr>
              <a:t>서울 </a:t>
            </a:r>
            <a:r>
              <a:rPr lang="en-US" altLang="ko-KR" dirty="0">
                <a:solidFill>
                  <a:srgbClr val="208235"/>
                </a:solidFill>
              </a:rPr>
              <a:t>· </a:t>
            </a:r>
            <a:r>
              <a:rPr lang="ko-KR" altLang="en-US" dirty="0">
                <a:solidFill>
                  <a:srgbClr val="208235"/>
                </a:solidFill>
              </a:rPr>
              <a:t>인천 </a:t>
            </a:r>
            <a:r>
              <a:rPr lang="en-US" altLang="ko-KR" dirty="0">
                <a:solidFill>
                  <a:srgbClr val="208235"/>
                </a:solidFill>
              </a:rPr>
              <a:t>· </a:t>
            </a:r>
            <a:r>
              <a:rPr lang="ko-KR" altLang="en-US" dirty="0">
                <a:solidFill>
                  <a:srgbClr val="208235"/>
                </a:solidFill>
              </a:rPr>
              <a:t>경기 권역입니다</a:t>
            </a:r>
            <a:r>
              <a:rPr lang="en-US" altLang="ko-KR" dirty="0">
                <a:solidFill>
                  <a:srgbClr val="208235"/>
                </a:solidFill>
              </a:rPr>
              <a:t>. </a:t>
            </a:r>
          </a:p>
        </p:txBody>
      </p:sp>
      <p:pic>
        <p:nvPicPr>
          <p:cNvPr id="57" name="그림 5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446167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내용 개체 틀 2"/>
          <p:cNvSpPr txBox="1">
            <a:spLocks/>
          </p:cNvSpPr>
          <p:nvPr/>
        </p:nvSpPr>
        <p:spPr>
          <a:xfrm>
            <a:off x="910314" y="5491912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solidFill>
                  <a:srgbClr val="208235"/>
                </a:solidFill>
              </a:rPr>
              <a:t>제주 권역입니다</a:t>
            </a:r>
            <a:r>
              <a:rPr lang="en-US" altLang="ko-KR" dirty="0">
                <a:solidFill>
                  <a:srgbClr val="208235"/>
                </a:solidFill>
              </a:rPr>
              <a:t>. </a:t>
            </a:r>
          </a:p>
        </p:txBody>
      </p:sp>
      <p:pic>
        <p:nvPicPr>
          <p:cNvPr id="63" name="그림 6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546990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그룹 10"/>
          <p:cNvGrpSpPr/>
          <p:nvPr/>
        </p:nvGrpSpPr>
        <p:grpSpPr>
          <a:xfrm>
            <a:off x="7868093" y="134963"/>
            <a:ext cx="1973372" cy="774568"/>
            <a:chOff x="7868093" y="134963"/>
            <a:chExt cx="1973372" cy="774568"/>
          </a:xfrm>
        </p:grpSpPr>
        <p:grpSp>
          <p:nvGrpSpPr>
            <p:cNvPr id="64" name="그룹 63"/>
            <p:cNvGrpSpPr/>
            <p:nvPr/>
          </p:nvGrpSpPr>
          <p:grpSpPr>
            <a:xfrm>
              <a:off x="8294132" y="195550"/>
              <a:ext cx="1547333" cy="713981"/>
              <a:chOff x="8294132" y="195550"/>
              <a:chExt cx="1547333" cy="713981"/>
            </a:xfrm>
          </p:grpSpPr>
          <p:pic>
            <p:nvPicPr>
              <p:cNvPr id="65" name="그림 64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66" name="그림 65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63" r="60960" b="95193"/>
              <a:stretch/>
            </p:blipFill>
            <p:spPr>
              <a:xfrm>
                <a:off x="8294132" y="195550"/>
                <a:ext cx="1087361" cy="713981"/>
              </a:xfrm>
              <a:prstGeom prst="rect">
                <a:avLst/>
              </a:prstGeom>
            </p:spPr>
          </p:pic>
        </p:grpSp>
        <p:pic>
          <p:nvPicPr>
            <p:cNvPr id="67" name="그림 66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13" t="31576" r="61383" b="63617"/>
            <a:stretch/>
          </p:blipFill>
          <p:spPr>
            <a:xfrm>
              <a:off x="9038713" y="134963"/>
              <a:ext cx="335504" cy="713981"/>
            </a:xfrm>
            <a:prstGeom prst="rect">
              <a:avLst/>
            </a:prstGeom>
          </p:spPr>
        </p:pic>
        <p:pic>
          <p:nvPicPr>
            <p:cNvPr id="47" name="그림 46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" t="9091" r="90763" b="87337"/>
            <a:stretch/>
          </p:blipFill>
          <p:spPr>
            <a:xfrm>
              <a:off x="7868093" y="372140"/>
              <a:ext cx="426040" cy="530567"/>
            </a:xfrm>
            <a:prstGeom prst="rect">
              <a:avLst/>
            </a:prstGeom>
          </p:spPr>
        </p:pic>
      </p:grpSp>
      <p:sp>
        <p:nvSpPr>
          <p:cNvPr id="69" name="직사각형 68">
            <a:hlinkClick r:id="rId6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직사각형 70">
            <a:hlinkClick r:id="rId7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직사각형 71">
            <a:hlinkClick r:id="rId8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직사각형 72">
            <a:hlinkClick r:id="rId9" action="ppaction://hlinksldjump"/>
          </p:cNvPr>
          <p:cNvSpPr/>
          <p:nvPr/>
        </p:nvSpPr>
        <p:spPr>
          <a:xfrm>
            <a:off x="7984321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2" name="그룹 101"/>
          <p:cNvGrpSpPr/>
          <p:nvPr/>
        </p:nvGrpSpPr>
        <p:grpSpPr>
          <a:xfrm>
            <a:off x="3825496" y="1576885"/>
            <a:ext cx="2305704" cy="2326437"/>
            <a:chOff x="3825496" y="1226098"/>
            <a:chExt cx="2305704" cy="2326437"/>
          </a:xfrm>
        </p:grpSpPr>
        <p:grpSp>
          <p:nvGrpSpPr>
            <p:cNvPr id="103" name="그룹 102"/>
            <p:cNvGrpSpPr>
              <a:grpSpLocks noChangeAspect="1"/>
            </p:cNvGrpSpPr>
            <p:nvPr/>
          </p:nvGrpSpPr>
          <p:grpSpPr>
            <a:xfrm>
              <a:off x="3825496" y="1226098"/>
              <a:ext cx="2191888" cy="2326437"/>
              <a:chOff x="2755799" y="1099304"/>
              <a:chExt cx="4870862" cy="5169861"/>
            </a:xfrm>
          </p:grpSpPr>
          <p:pic>
            <p:nvPicPr>
              <p:cNvPr id="105" name="그림 104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83" t="34891" r="54990" b="8385"/>
              <a:stretch/>
            </p:blipFill>
            <p:spPr>
              <a:xfrm>
                <a:off x="2755799" y="1099304"/>
                <a:ext cx="4870862" cy="5169861"/>
              </a:xfrm>
              <a:prstGeom prst="rect">
                <a:avLst/>
              </a:prstGeom>
            </p:spPr>
          </p:pic>
          <p:pic>
            <p:nvPicPr>
              <p:cNvPr id="106" name="그림 105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800" t="41957" r="30082" b="47478"/>
              <a:stretch/>
            </p:blipFill>
            <p:spPr>
              <a:xfrm>
                <a:off x="3790388" y="1743253"/>
                <a:ext cx="1072056" cy="962906"/>
              </a:xfrm>
              <a:prstGeom prst="rect">
                <a:avLst/>
              </a:prstGeom>
            </p:spPr>
          </p:pic>
          <p:pic>
            <p:nvPicPr>
              <p:cNvPr id="107" name="그림 106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661" t="43829" r="17789" b="50809"/>
              <a:stretch/>
            </p:blipFill>
            <p:spPr>
              <a:xfrm>
                <a:off x="4977917" y="1933649"/>
                <a:ext cx="1240358" cy="488731"/>
              </a:xfrm>
              <a:prstGeom prst="rect">
                <a:avLst/>
              </a:prstGeom>
            </p:spPr>
          </p:pic>
          <p:pic>
            <p:nvPicPr>
              <p:cNvPr id="108" name="그림 107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970" t="55763" r="19800" b="37218"/>
              <a:stretch/>
            </p:blipFill>
            <p:spPr>
              <a:xfrm>
                <a:off x="5366937" y="3021468"/>
                <a:ext cx="614855" cy="639703"/>
              </a:xfrm>
              <a:prstGeom prst="rect">
                <a:avLst/>
              </a:prstGeom>
            </p:spPr>
          </p:pic>
          <p:pic>
            <p:nvPicPr>
              <p:cNvPr id="109" name="그림 108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678" t="62782" r="15375" b="27630"/>
              <a:stretch/>
            </p:blipFill>
            <p:spPr>
              <a:xfrm>
                <a:off x="4862444" y="3661171"/>
                <a:ext cx="1639609" cy="873787"/>
              </a:xfrm>
              <a:prstGeom prst="rect">
                <a:avLst/>
              </a:prstGeom>
            </p:spPr>
          </p:pic>
          <p:pic>
            <p:nvPicPr>
              <p:cNvPr id="110" name="그림 109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973" t="65512" r="30395" b="27630"/>
              <a:stretch/>
            </p:blipFill>
            <p:spPr>
              <a:xfrm>
                <a:off x="4074165" y="3909922"/>
                <a:ext cx="662152" cy="625035"/>
              </a:xfrm>
              <a:prstGeom prst="rect">
                <a:avLst/>
              </a:prstGeom>
            </p:spPr>
          </p:pic>
          <p:pic>
            <p:nvPicPr>
              <p:cNvPr id="111" name="그림 110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138" t="54091" r="28339" b="38715"/>
              <a:stretch/>
            </p:blipFill>
            <p:spPr>
              <a:xfrm>
                <a:off x="3388036" y="2869081"/>
                <a:ext cx="1589881" cy="655676"/>
              </a:xfrm>
              <a:prstGeom prst="rect">
                <a:avLst/>
              </a:prstGeom>
            </p:spPr>
          </p:pic>
          <p:pic>
            <p:nvPicPr>
              <p:cNvPr id="112" name="그림 111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191" t="85352" r="37387" b="11051"/>
              <a:stretch/>
            </p:blipFill>
            <p:spPr>
              <a:xfrm>
                <a:off x="3829641" y="5651586"/>
                <a:ext cx="402352" cy="327838"/>
              </a:xfrm>
              <a:prstGeom prst="rect">
                <a:avLst/>
              </a:prstGeom>
            </p:spPr>
          </p:pic>
        </p:grpSp>
        <p:pic>
          <p:nvPicPr>
            <p:cNvPr id="104" name="그림 103">
              <a:hlinkClick r:id="" action="ppaction://customshow?id=2&amp;return=true"/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4685" y="1425438"/>
              <a:ext cx="276515" cy="273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523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871885" y="3489666"/>
            <a:ext cx="8178453" cy="1087268"/>
            <a:chOff x="871885" y="3489666"/>
            <a:chExt cx="8178453" cy="1087268"/>
          </a:xfrm>
        </p:grpSpPr>
        <p:sp>
          <p:nvSpPr>
            <p:cNvPr id="36" name="모서리가 둥근 직사각형 35"/>
            <p:cNvSpPr/>
            <p:nvPr/>
          </p:nvSpPr>
          <p:spPr bwMode="auto">
            <a:xfrm>
              <a:off x="871885" y="3902427"/>
              <a:ext cx="8149877" cy="67450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9" name="그룹 38"/>
            <p:cNvGrpSpPr/>
            <p:nvPr/>
          </p:nvGrpSpPr>
          <p:grpSpPr>
            <a:xfrm>
              <a:off x="961827" y="3489666"/>
              <a:ext cx="8088511" cy="369332"/>
              <a:chOff x="829684" y="5546885"/>
              <a:chExt cx="8088511" cy="369332"/>
            </a:xfrm>
          </p:grpSpPr>
          <p:sp>
            <p:nvSpPr>
              <p:cNvPr id="40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그림그래프를 보고 더 알 수 있는 내용을 </a:t>
                </a:r>
                <a:r>
                  <a:rPr lang="ko-KR" altLang="en-US" dirty="0" smtClean="0"/>
                  <a:t>말해 </a:t>
                </a:r>
                <a:r>
                  <a:rPr lang="ko-KR" altLang="en-US" dirty="0"/>
                  <a:t>보세요</a:t>
                </a:r>
                <a:r>
                  <a:rPr lang="en-US" altLang="ko-KR" dirty="0"/>
                  <a:t>. </a:t>
                </a:r>
              </a:p>
            </p:txBody>
          </p:sp>
          <p:sp>
            <p:nvSpPr>
              <p:cNvPr id="42" name="모서리가 둥근 직사각형 41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4" name="그룹 3"/>
          <p:cNvGrpSpPr/>
          <p:nvPr/>
        </p:nvGrpSpPr>
        <p:grpSpPr>
          <a:xfrm>
            <a:off x="871885" y="4690327"/>
            <a:ext cx="8178453" cy="1182805"/>
            <a:chOff x="871885" y="4690327"/>
            <a:chExt cx="8178453" cy="1182805"/>
          </a:xfrm>
        </p:grpSpPr>
        <p:sp>
          <p:nvSpPr>
            <p:cNvPr id="31" name="모서리가 둥근 직사각형 30"/>
            <p:cNvSpPr/>
            <p:nvPr/>
          </p:nvSpPr>
          <p:spPr bwMode="auto">
            <a:xfrm>
              <a:off x="871885" y="5107179"/>
              <a:ext cx="8149877" cy="765953"/>
            </a:xfrm>
            <a:prstGeom prst="roundRect">
              <a:avLst>
                <a:gd name="adj" fmla="val 15191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4" name="그룹 43"/>
            <p:cNvGrpSpPr/>
            <p:nvPr/>
          </p:nvGrpSpPr>
          <p:grpSpPr>
            <a:xfrm>
              <a:off x="961827" y="4690327"/>
              <a:ext cx="8088511" cy="369332"/>
              <a:chOff x="829684" y="5546885"/>
              <a:chExt cx="8088511" cy="369332"/>
            </a:xfrm>
          </p:grpSpPr>
          <p:sp>
            <p:nvSpPr>
              <p:cNvPr id="45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자료를 표로 나타냈을 때와 그림그래프로 나타냈을 때 어떤 차이점이 있었나요</a:t>
                </a:r>
                <a:r>
                  <a:rPr lang="en-US" altLang="ko-KR" dirty="0"/>
                  <a:t>? </a:t>
                </a:r>
              </a:p>
            </p:txBody>
          </p:sp>
          <p:sp>
            <p:nvSpPr>
              <p:cNvPr id="46" name="모서리가 둥근 직사각형 45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48" name="그림 4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50" name="그림 4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5" name="내용 개체 틀 5"/>
          <p:cNvSpPr txBox="1">
            <a:spLocks/>
          </p:cNvSpPr>
          <p:nvPr/>
        </p:nvSpPr>
        <p:spPr>
          <a:xfrm>
            <a:off x="694689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표를 그림그래프로 나타내기</a:t>
            </a:r>
          </a:p>
        </p:txBody>
      </p:sp>
      <p:sp>
        <p:nvSpPr>
          <p:cNvPr id="32" name="내용 개체 틀 2"/>
          <p:cNvSpPr txBox="1">
            <a:spLocks/>
          </p:cNvSpPr>
          <p:nvPr/>
        </p:nvSpPr>
        <p:spPr>
          <a:xfrm>
            <a:off x="889048" y="5139290"/>
            <a:ext cx="8104140" cy="7017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/>
            <a:r>
              <a:rPr lang="ko-KR" altLang="en-US" dirty="0"/>
              <a:t>자료를 표로 나타내면 정확한 수치를 알 수 있습니다</a:t>
            </a:r>
            <a:r>
              <a:rPr lang="en-US" altLang="ko-KR" dirty="0"/>
              <a:t>. </a:t>
            </a:r>
          </a:p>
          <a:p>
            <a:pPr marL="179388" indent="-179388" algn="just"/>
            <a:r>
              <a:rPr lang="ko-KR" altLang="en-US" dirty="0"/>
              <a:t>자료를 그림그래프로 나타내면 </a:t>
            </a:r>
            <a:r>
              <a:rPr lang="ko-KR" altLang="en-US" dirty="0" err="1"/>
              <a:t>권역별로</a:t>
            </a:r>
            <a:r>
              <a:rPr lang="ko-KR" altLang="en-US" dirty="0"/>
              <a:t> 많고 적음을 쉽게 파악할 수 있습니다</a:t>
            </a:r>
            <a:r>
              <a:rPr lang="en-US" altLang="ko-KR" dirty="0"/>
              <a:t>. </a:t>
            </a:r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528139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내용 개체 틀 2"/>
          <p:cNvSpPr txBox="1">
            <a:spLocks/>
          </p:cNvSpPr>
          <p:nvPr/>
        </p:nvSpPr>
        <p:spPr>
          <a:xfrm>
            <a:off x="910314" y="3888815"/>
            <a:ext cx="8104140" cy="7017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solidFill>
                  <a:srgbClr val="208235"/>
                </a:solidFill>
              </a:rPr>
              <a:t>강원 권역의 </a:t>
            </a:r>
            <a:r>
              <a:rPr lang="ko-KR" altLang="en-US" dirty="0" smtClean="0">
                <a:solidFill>
                  <a:srgbClr val="208235"/>
                </a:solidFill>
              </a:rPr>
              <a:t>초등학교 </a:t>
            </a:r>
            <a:r>
              <a:rPr lang="ko-KR" altLang="en-US" dirty="0">
                <a:solidFill>
                  <a:srgbClr val="208235"/>
                </a:solidFill>
              </a:rPr>
              <a:t>수가 두 번째로 적습니다</a:t>
            </a:r>
            <a:r>
              <a:rPr lang="en-US" altLang="ko-KR" dirty="0">
                <a:solidFill>
                  <a:srgbClr val="208235"/>
                </a:solidFill>
              </a:rPr>
              <a:t>. </a:t>
            </a:r>
          </a:p>
          <a:p>
            <a:r>
              <a:rPr lang="ko-KR" altLang="en-US" dirty="0">
                <a:solidFill>
                  <a:srgbClr val="208235"/>
                </a:solidFill>
              </a:rPr>
              <a:t>강원 권역과 제주 권역의 초등학교 수를 더하면 약 </a:t>
            </a:r>
            <a:r>
              <a:rPr lang="en-US" altLang="ko-KR" dirty="0">
                <a:solidFill>
                  <a:srgbClr val="208235"/>
                </a:solidFill>
              </a:rPr>
              <a:t>500</a:t>
            </a:r>
            <a:r>
              <a:rPr lang="ko-KR" altLang="en-US" dirty="0">
                <a:solidFill>
                  <a:srgbClr val="208235"/>
                </a:solidFill>
              </a:rPr>
              <a:t>개입니다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</p:txBody>
      </p:sp>
      <p:pic>
        <p:nvPicPr>
          <p:cNvPr id="43" name="그림 4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403092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1"/>
          <p:cNvGrpSpPr/>
          <p:nvPr/>
        </p:nvGrpSpPr>
        <p:grpSpPr>
          <a:xfrm>
            <a:off x="7868093" y="134963"/>
            <a:ext cx="1973372" cy="774568"/>
            <a:chOff x="7868093" y="134963"/>
            <a:chExt cx="1973372" cy="774568"/>
          </a:xfrm>
        </p:grpSpPr>
        <p:grpSp>
          <p:nvGrpSpPr>
            <p:cNvPr id="26" name="그룹 25"/>
            <p:cNvGrpSpPr/>
            <p:nvPr/>
          </p:nvGrpSpPr>
          <p:grpSpPr>
            <a:xfrm>
              <a:off x="8294132" y="195550"/>
              <a:ext cx="1547333" cy="713981"/>
              <a:chOff x="8294132" y="195550"/>
              <a:chExt cx="1547333" cy="713981"/>
            </a:xfrm>
          </p:grpSpPr>
          <p:pic>
            <p:nvPicPr>
              <p:cNvPr id="28" name="그림 27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29" name="그림 28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63" r="60960" b="95193"/>
              <a:stretch/>
            </p:blipFill>
            <p:spPr>
              <a:xfrm>
                <a:off x="8294132" y="195550"/>
                <a:ext cx="1087361" cy="713981"/>
              </a:xfrm>
              <a:prstGeom prst="rect">
                <a:avLst/>
              </a:prstGeom>
            </p:spPr>
          </p:pic>
        </p:grpSp>
        <p:pic>
          <p:nvPicPr>
            <p:cNvPr id="30" name="그림 29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13" t="31576" r="61383" b="63617"/>
            <a:stretch/>
          </p:blipFill>
          <p:spPr>
            <a:xfrm>
              <a:off x="9038713" y="134963"/>
              <a:ext cx="335504" cy="713981"/>
            </a:xfrm>
            <a:prstGeom prst="rect">
              <a:avLst/>
            </a:prstGeom>
          </p:spPr>
        </p:pic>
        <p:pic>
          <p:nvPicPr>
            <p:cNvPr id="34" name="그림 33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" t="9091" r="90763" b="87337"/>
            <a:stretch/>
          </p:blipFill>
          <p:spPr>
            <a:xfrm>
              <a:off x="7868093" y="372140"/>
              <a:ext cx="426040" cy="530567"/>
            </a:xfrm>
            <a:prstGeom prst="rect">
              <a:avLst/>
            </a:prstGeom>
          </p:spPr>
        </p:pic>
      </p:grpSp>
      <p:grpSp>
        <p:nvGrpSpPr>
          <p:cNvPr id="5" name="그룹 4"/>
          <p:cNvGrpSpPr/>
          <p:nvPr/>
        </p:nvGrpSpPr>
        <p:grpSpPr>
          <a:xfrm>
            <a:off x="3825496" y="1226098"/>
            <a:ext cx="2305704" cy="2326437"/>
            <a:chOff x="3825496" y="1226098"/>
            <a:chExt cx="2305704" cy="2326437"/>
          </a:xfrm>
        </p:grpSpPr>
        <p:grpSp>
          <p:nvGrpSpPr>
            <p:cNvPr id="35" name="그룹 34"/>
            <p:cNvGrpSpPr>
              <a:grpSpLocks noChangeAspect="1"/>
            </p:cNvGrpSpPr>
            <p:nvPr/>
          </p:nvGrpSpPr>
          <p:grpSpPr>
            <a:xfrm>
              <a:off x="3825496" y="1226098"/>
              <a:ext cx="2191888" cy="2326437"/>
              <a:chOff x="2755799" y="1099304"/>
              <a:chExt cx="4870862" cy="5169861"/>
            </a:xfrm>
          </p:grpSpPr>
          <p:pic>
            <p:nvPicPr>
              <p:cNvPr id="37" name="그림 36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83" t="34891" r="54990" b="8385"/>
              <a:stretch/>
            </p:blipFill>
            <p:spPr>
              <a:xfrm>
                <a:off x="2755799" y="1099304"/>
                <a:ext cx="4870862" cy="5169861"/>
              </a:xfrm>
              <a:prstGeom prst="rect">
                <a:avLst/>
              </a:prstGeom>
            </p:spPr>
          </p:pic>
          <p:pic>
            <p:nvPicPr>
              <p:cNvPr id="41" name="그림 40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800" t="41957" r="30082" b="47478"/>
              <a:stretch/>
            </p:blipFill>
            <p:spPr>
              <a:xfrm>
                <a:off x="3790388" y="1743253"/>
                <a:ext cx="1072056" cy="962906"/>
              </a:xfrm>
              <a:prstGeom prst="rect">
                <a:avLst/>
              </a:prstGeom>
            </p:spPr>
          </p:pic>
          <p:pic>
            <p:nvPicPr>
              <p:cNvPr id="47" name="그림 46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661" t="43829" r="17789" b="50809"/>
              <a:stretch/>
            </p:blipFill>
            <p:spPr>
              <a:xfrm>
                <a:off x="4977917" y="1933649"/>
                <a:ext cx="1240358" cy="488731"/>
              </a:xfrm>
              <a:prstGeom prst="rect">
                <a:avLst/>
              </a:prstGeom>
            </p:spPr>
          </p:pic>
          <p:pic>
            <p:nvPicPr>
              <p:cNvPr id="49" name="그림 48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970" t="55763" r="19800" b="37218"/>
              <a:stretch/>
            </p:blipFill>
            <p:spPr>
              <a:xfrm>
                <a:off x="5366937" y="3021468"/>
                <a:ext cx="614855" cy="639703"/>
              </a:xfrm>
              <a:prstGeom prst="rect">
                <a:avLst/>
              </a:prstGeom>
            </p:spPr>
          </p:pic>
          <p:pic>
            <p:nvPicPr>
              <p:cNvPr id="51" name="그림 50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678" t="62782" r="15375" b="27630"/>
              <a:stretch/>
            </p:blipFill>
            <p:spPr>
              <a:xfrm>
                <a:off x="4862444" y="3661171"/>
                <a:ext cx="1639609" cy="873787"/>
              </a:xfrm>
              <a:prstGeom prst="rect">
                <a:avLst/>
              </a:prstGeom>
            </p:spPr>
          </p:pic>
          <p:pic>
            <p:nvPicPr>
              <p:cNvPr id="52" name="그림 51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973" t="65512" r="30395" b="27630"/>
              <a:stretch/>
            </p:blipFill>
            <p:spPr>
              <a:xfrm>
                <a:off x="4074165" y="3909922"/>
                <a:ext cx="662152" cy="625035"/>
              </a:xfrm>
              <a:prstGeom prst="rect">
                <a:avLst/>
              </a:prstGeom>
            </p:spPr>
          </p:pic>
          <p:pic>
            <p:nvPicPr>
              <p:cNvPr id="53" name="그림 5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138" t="54091" r="28339" b="38715"/>
              <a:stretch/>
            </p:blipFill>
            <p:spPr>
              <a:xfrm>
                <a:off x="3388036" y="2869081"/>
                <a:ext cx="1589881" cy="655676"/>
              </a:xfrm>
              <a:prstGeom prst="rect">
                <a:avLst/>
              </a:prstGeom>
            </p:spPr>
          </p:pic>
          <p:pic>
            <p:nvPicPr>
              <p:cNvPr id="54" name="그림 53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191" t="85352" r="37387" b="11051"/>
              <a:stretch/>
            </p:blipFill>
            <p:spPr>
              <a:xfrm>
                <a:off x="3829641" y="5651586"/>
                <a:ext cx="402352" cy="327838"/>
              </a:xfrm>
              <a:prstGeom prst="rect">
                <a:avLst/>
              </a:prstGeom>
            </p:spPr>
          </p:pic>
        </p:grpSp>
        <p:pic>
          <p:nvPicPr>
            <p:cNvPr id="27" name="그림 26">
              <a:hlinkClick r:id="" action="ppaction://customshow?id=2&amp;return=true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4685" y="1425438"/>
              <a:ext cx="276515" cy="273955"/>
            </a:xfrm>
            <a:prstGeom prst="rect">
              <a:avLst/>
            </a:prstGeom>
          </p:spPr>
        </p:pic>
      </p:grpSp>
      <p:sp>
        <p:nvSpPr>
          <p:cNvPr id="55" name="직사각형 54">
            <a:hlinkClick r:id="rId8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>
            <a:hlinkClick r:id="rId9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>
            <a:hlinkClick r:id="rId10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>
            <a:hlinkClick r:id="rId11" action="ppaction://hlinksldjump"/>
          </p:cNvPr>
          <p:cNvSpPr/>
          <p:nvPr/>
        </p:nvSpPr>
        <p:spPr>
          <a:xfrm>
            <a:off x="7984321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927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그룹 36"/>
          <p:cNvGrpSpPr/>
          <p:nvPr/>
        </p:nvGrpSpPr>
        <p:grpSpPr>
          <a:xfrm>
            <a:off x="2324708" y="1374657"/>
            <a:ext cx="5371006" cy="4606007"/>
            <a:chOff x="2693198" y="2074965"/>
            <a:chExt cx="5371006" cy="4606007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5049" y="2074965"/>
              <a:ext cx="4009155" cy="4606007"/>
            </a:xfrm>
            <a:prstGeom prst="rect">
              <a:avLst/>
            </a:prstGeom>
          </p:spPr>
        </p:pic>
        <p:sp>
          <p:nvSpPr>
            <p:cNvPr id="25" name="직사각형 24"/>
            <p:cNvSpPr/>
            <p:nvPr/>
          </p:nvSpPr>
          <p:spPr>
            <a:xfrm>
              <a:off x="2693198" y="2244242"/>
              <a:ext cx="164660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 latinLnBrk="0"/>
              <a:r>
                <a:rPr lang="ko-KR" altLang="en-US" sz="1600" b="1" dirty="0" err="1" smtClean="0">
                  <a:latin typeface="나눔고딕" pitchFamily="50" charset="-127"/>
                  <a:ea typeface="나눔고딕" pitchFamily="50" charset="-127"/>
                </a:rPr>
                <a:t>권역별</a:t>
              </a:r>
              <a:r>
                <a:rPr lang="ko-KR" altLang="en-US" sz="1600" b="1" dirty="0" smtClean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1600" b="1" dirty="0">
                  <a:latin typeface="나눔고딕" pitchFamily="50" charset="-127"/>
                  <a:ea typeface="나눔고딕" pitchFamily="50" charset="-127"/>
                </a:rPr>
                <a:t>쌀 생산량</a:t>
              </a:r>
            </a:p>
          </p:txBody>
        </p:sp>
      </p:grpSp>
      <p:sp>
        <p:nvSpPr>
          <p:cNvPr id="31" name="내용 개체 틀 5"/>
          <p:cNvSpPr txBox="1">
            <a:spLocks/>
          </p:cNvSpPr>
          <p:nvPr/>
        </p:nvSpPr>
        <p:spPr>
          <a:xfrm>
            <a:off x="694689" y="412069"/>
            <a:ext cx="1630019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형성평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</a:t>
            </a:r>
          </a:p>
        </p:txBody>
      </p:sp>
    </p:spTree>
    <p:extLst>
      <p:ext uri="{BB962C8B-B14F-4D97-AF65-F5344CB8AC3E}">
        <p14:creationId xmlns:p14="http://schemas.microsoft.com/office/powerpoint/2010/main" val="88944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9" name="그림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3" name="내용 개체 틀 3"/>
          <p:cNvSpPr txBox="1">
            <a:spLocks/>
          </p:cNvSpPr>
          <p:nvPr/>
        </p:nvSpPr>
        <p:spPr>
          <a:xfrm>
            <a:off x="882650" y="1449388"/>
            <a:ext cx="7964234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dirty="0"/>
              <a:t>문제 </a:t>
            </a:r>
            <a:r>
              <a:rPr lang="en-US" altLang="ko-KR" dirty="0" smtClean="0"/>
              <a:t>1.    </a:t>
            </a:r>
            <a:r>
              <a:rPr lang="ko-KR" altLang="en-US" dirty="0" smtClean="0"/>
              <a:t>그림그래프를 </a:t>
            </a:r>
            <a:r>
              <a:rPr lang="ko-KR" altLang="en-US" dirty="0"/>
              <a:t>보고 물음에 답해 보세요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27" name="내용 개체 틀 2"/>
          <p:cNvSpPr txBox="1">
            <a:spLocks/>
          </p:cNvSpPr>
          <p:nvPr/>
        </p:nvSpPr>
        <p:spPr>
          <a:xfrm>
            <a:off x="5254711" y="4819789"/>
            <a:ext cx="1529998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fontAlgn="base">
              <a:buNone/>
            </a:pPr>
            <a:r>
              <a:rPr lang="en-US" altLang="ko-KR" dirty="0"/>
              <a:t>10만 </a:t>
            </a:r>
            <a:r>
              <a:rPr lang="en-US" altLang="ko-KR" dirty="0" smtClean="0"/>
              <a:t>t</a:t>
            </a:r>
            <a:endParaRPr lang="en-US" altLang="ko-KR" dirty="0"/>
          </a:p>
        </p:txBody>
      </p:sp>
      <p:sp>
        <p:nvSpPr>
          <p:cNvPr id="28" name="내용 개체 틀 2"/>
          <p:cNvSpPr txBox="1">
            <a:spLocks/>
          </p:cNvSpPr>
          <p:nvPr/>
        </p:nvSpPr>
        <p:spPr>
          <a:xfrm>
            <a:off x="5962113" y="5149051"/>
            <a:ext cx="1044577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fontAlgn="base">
              <a:buNone/>
            </a:pPr>
            <a:r>
              <a:rPr lang="ko-KR" altLang="en-US" dirty="0"/>
              <a:t>충남</a:t>
            </a:r>
          </a:p>
        </p:txBody>
      </p:sp>
      <p:sp>
        <p:nvSpPr>
          <p:cNvPr id="29" name="내용 개체 틀 2"/>
          <p:cNvSpPr txBox="1">
            <a:spLocks/>
          </p:cNvSpPr>
          <p:nvPr/>
        </p:nvSpPr>
        <p:spPr>
          <a:xfrm>
            <a:off x="7459580" y="5493325"/>
            <a:ext cx="1044577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fontAlgn="base">
              <a:buNone/>
            </a:pPr>
            <a:r>
              <a:rPr lang="ko-KR" altLang="en-US" dirty="0"/>
              <a:t>강원</a:t>
            </a:r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9731" y="482476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9842" y="515643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9694" y="549332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내용 개체 틀 5"/>
          <p:cNvSpPr txBox="1">
            <a:spLocks/>
          </p:cNvSpPr>
          <p:nvPr/>
        </p:nvSpPr>
        <p:spPr>
          <a:xfrm>
            <a:off x="694689" y="412069"/>
            <a:ext cx="1630019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형성평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7868093" y="178154"/>
            <a:ext cx="1973372" cy="731377"/>
            <a:chOff x="7868093" y="178154"/>
            <a:chExt cx="1973372" cy="731377"/>
          </a:xfrm>
        </p:grpSpPr>
        <p:grpSp>
          <p:nvGrpSpPr>
            <p:cNvPr id="32" name="그룹 31"/>
            <p:cNvGrpSpPr/>
            <p:nvPr/>
          </p:nvGrpSpPr>
          <p:grpSpPr>
            <a:xfrm>
              <a:off x="8294132" y="195550"/>
              <a:ext cx="1547333" cy="713981"/>
              <a:chOff x="8294132" y="195550"/>
              <a:chExt cx="1547333" cy="713981"/>
            </a:xfrm>
          </p:grpSpPr>
          <p:pic>
            <p:nvPicPr>
              <p:cNvPr id="39" name="그림 38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40" name="그림 39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63" r="60960" b="95193"/>
              <a:stretch/>
            </p:blipFill>
            <p:spPr>
              <a:xfrm>
                <a:off x="8294132" y="195550"/>
                <a:ext cx="1087361" cy="713981"/>
              </a:xfrm>
              <a:prstGeom prst="rect">
                <a:avLst/>
              </a:prstGeom>
            </p:spPr>
          </p:pic>
        </p:grpSp>
        <p:pic>
          <p:nvPicPr>
            <p:cNvPr id="41" name="그림 4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16" t="-2224" r="2064" b="15094"/>
            <a:stretch/>
          </p:blipFill>
          <p:spPr>
            <a:xfrm>
              <a:off x="9340446" y="178154"/>
              <a:ext cx="442132" cy="669619"/>
            </a:xfrm>
            <a:prstGeom prst="rect">
              <a:avLst/>
            </a:prstGeom>
          </p:spPr>
        </p:pic>
        <p:pic>
          <p:nvPicPr>
            <p:cNvPr id="24" name="그림 23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" t="9091" r="90763" b="87337"/>
            <a:stretch/>
          </p:blipFill>
          <p:spPr>
            <a:xfrm>
              <a:off x="7868093" y="372140"/>
              <a:ext cx="426040" cy="530567"/>
            </a:xfrm>
            <a:prstGeom prst="rect">
              <a:avLst/>
            </a:prstGeom>
          </p:spPr>
        </p:pic>
      </p:grpSp>
      <p:grpSp>
        <p:nvGrpSpPr>
          <p:cNvPr id="3" name="그룹 2"/>
          <p:cNvGrpSpPr/>
          <p:nvPr/>
        </p:nvGrpSpPr>
        <p:grpSpPr>
          <a:xfrm>
            <a:off x="4055049" y="1905688"/>
            <a:ext cx="2334068" cy="2885674"/>
            <a:chOff x="4055049" y="1905688"/>
            <a:chExt cx="2334068" cy="2885674"/>
          </a:xfrm>
        </p:grpSpPr>
        <p:grpSp>
          <p:nvGrpSpPr>
            <p:cNvPr id="37" name="그룹 36"/>
            <p:cNvGrpSpPr/>
            <p:nvPr/>
          </p:nvGrpSpPr>
          <p:grpSpPr>
            <a:xfrm>
              <a:off x="4055049" y="1905688"/>
              <a:ext cx="2217223" cy="2885674"/>
              <a:chOff x="4055049" y="1905688"/>
              <a:chExt cx="2217223" cy="2885674"/>
            </a:xfrm>
          </p:grpSpPr>
          <p:sp>
            <p:nvSpPr>
              <p:cNvPr id="25" name="직사각형 24"/>
              <p:cNvSpPr/>
              <p:nvPr/>
            </p:nvSpPr>
            <p:spPr>
              <a:xfrm>
                <a:off x="4340359" y="1905688"/>
                <a:ext cx="164660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 latinLnBrk="0"/>
                <a:r>
                  <a:rPr lang="ko-KR" altLang="en-US" sz="1600" b="1" dirty="0" err="1">
                    <a:latin typeface="나눔고딕" pitchFamily="50" charset="-127"/>
                    <a:ea typeface="나눔고딕" pitchFamily="50" charset="-127"/>
                  </a:rPr>
                  <a:t>권역별</a:t>
                </a:r>
                <a:r>
                  <a:rPr lang="ko-KR" altLang="en-US" sz="1600" b="1" dirty="0">
                    <a:latin typeface="나눔고딕" pitchFamily="50" charset="-127"/>
                    <a:ea typeface="나눔고딕" pitchFamily="50" charset="-127"/>
                  </a:rPr>
                  <a:t> 쌀 생산량</a:t>
                </a:r>
              </a:p>
            </p:txBody>
          </p:sp>
          <p:pic>
            <p:nvPicPr>
              <p:cNvPr id="8" name="그림 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5049" y="2244056"/>
                <a:ext cx="2217223" cy="2547306"/>
              </a:xfrm>
              <a:prstGeom prst="rect">
                <a:avLst/>
              </a:prstGeom>
            </p:spPr>
          </p:pic>
        </p:grpSp>
        <p:pic>
          <p:nvPicPr>
            <p:cNvPr id="26" name="그림 25">
              <a:hlinkClick r:id="" action="ppaction://customshow?id=3&amp;return=true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2602" y="2027445"/>
              <a:ext cx="276515" cy="273955"/>
            </a:xfrm>
            <a:prstGeom prst="rect">
              <a:avLst/>
            </a:prstGeom>
          </p:spPr>
        </p:pic>
      </p:grpSp>
      <p:sp>
        <p:nvSpPr>
          <p:cNvPr id="43" name="직사각형 42">
            <a:hlinkClick r:id="rId9" action="ppaction://hlinksldjump"/>
          </p:cNvPr>
          <p:cNvSpPr/>
          <p:nvPr/>
        </p:nvSpPr>
        <p:spPr>
          <a:xfrm>
            <a:off x="906920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hlinkClick r:id="rId10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11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hlinkClick r:id="rId12" action="ppaction://hlinksldjump"/>
          </p:cNvPr>
          <p:cNvSpPr/>
          <p:nvPr/>
        </p:nvSpPr>
        <p:spPr>
          <a:xfrm>
            <a:off x="7984321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1085195" y="4780387"/>
            <a:ext cx="7208938" cy="1070395"/>
            <a:chOff x="1085195" y="4780387"/>
            <a:chExt cx="7208938" cy="1070395"/>
          </a:xfrm>
        </p:grpSpPr>
        <p:sp>
          <p:nvSpPr>
            <p:cNvPr id="21" name="내용 개체 틀 3"/>
            <p:cNvSpPr txBox="1">
              <a:spLocks/>
            </p:cNvSpPr>
            <p:nvPr/>
          </p:nvSpPr>
          <p:spPr>
            <a:xfrm>
              <a:off x="1085195" y="4816653"/>
              <a:ext cx="7208938" cy="1034129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fontAlgn="base">
                <a:buAutoNum type="arabicParenBoth"/>
              </a:pPr>
              <a:r>
                <a:rPr lang="ko-KR" altLang="en-US" dirty="0"/>
                <a:t> </a:t>
              </a:r>
              <a:r>
                <a:rPr lang="ko-KR" altLang="en-US" dirty="0" smtClean="0"/>
                <a:t>큰 그림      은 몇 </a:t>
              </a:r>
              <a:r>
                <a:rPr lang="ko-KR" altLang="en-US" dirty="0"/>
                <a:t>만 </a:t>
              </a:r>
              <a:r>
                <a:rPr lang="en-US" altLang="ko-KR" dirty="0" smtClean="0"/>
                <a:t>t</a:t>
              </a:r>
              <a:r>
                <a:rPr lang="ko-KR" altLang="en-US" dirty="0" smtClean="0"/>
                <a:t>을 </a:t>
              </a:r>
              <a:r>
                <a:rPr lang="ko-KR" altLang="en-US" dirty="0"/>
                <a:t>나타내나요</a:t>
              </a:r>
              <a:r>
                <a:rPr lang="en-US" altLang="ko-KR" dirty="0" smtClean="0"/>
                <a:t>?</a:t>
              </a:r>
              <a:endParaRPr lang="en-US" altLang="ko-KR" dirty="0"/>
            </a:p>
            <a:p>
              <a:pPr fontAlgn="base"/>
              <a:r>
                <a:rPr lang="en-US" altLang="ko-KR" dirty="0"/>
                <a:t>(2)</a:t>
              </a:r>
              <a:r>
                <a:rPr lang="ko-KR" altLang="en-US" dirty="0"/>
                <a:t> 쌀 생산량이 가장 많은 </a:t>
              </a:r>
              <a:r>
                <a:rPr lang="ko-KR" altLang="en-US" dirty="0" smtClean="0"/>
                <a:t>권역은 </a:t>
              </a:r>
              <a:r>
                <a:rPr lang="ko-KR" altLang="en-US" dirty="0"/>
                <a:t>어디인가요</a:t>
              </a:r>
              <a:r>
                <a:rPr lang="en-US" altLang="ko-KR" dirty="0"/>
                <a:t>?</a:t>
              </a:r>
              <a:r>
                <a:rPr lang="ko-KR" altLang="en-US" dirty="0"/>
                <a:t> </a:t>
              </a:r>
            </a:p>
            <a:p>
              <a:pPr fontAlgn="base"/>
              <a:r>
                <a:rPr lang="en-US" altLang="ko-KR" dirty="0"/>
                <a:t>(3)</a:t>
              </a:r>
              <a:r>
                <a:rPr lang="ko-KR" altLang="en-US" dirty="0"/>
                <a:t> </a:t>
              </a:r>
              <a:r>
                <a:rPr lang="ko-KR" altLang="en-US" dirty="0" smtClean="0"/>
                <a:t>제주를 제외하고 쌀 </a:t>
              </a:r>
              <a:r>
                <a:rPr lang="ko-KR" altLang="en-US" dirty="0"/>
                <a:t>생산량이 가장 적은 </a:t>
              </a:r>
              <a:r>
                <a:rPr lang="ko-KR" altLang="en-US" dirty="0" smtClean="0"/>
                <a:t>권역은 </a:t>
              </a:r>
              <a:r>
                <a:rPr lang="ko-KR" altLang="en-US" dirty="0"/>
                <a:t>어디인가요</a:t>
              </a:r>
              <a:r>
                <a:rPr lang="en-US" altLang="ko-KR" dirty="0"/>
                <a:t>? </a:t>
              </a:r>
              <a:endParaRPr lang="ko-KR" altLang="en-US" dirty="0"/>
            </a:p>
          </p:txBody>
        </p:sp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8572" y="4780387"/>
              <a:ext cx="299276" cy="3890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882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표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511359"/>
              </p:ext>
            </p:extLst>
          </p:nvPr>
        </p:nvGraphicFramePr>
        <p:xfrm>
          <a:off x="1954556" y="3644006"/>
          <a:ext cx="5845140" cy="1715262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889658"/>
                <a:gridCol w="2955482"/>
              </a:tblGrid>
              <a:tr h="857631"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ko-KR" altLang="en-US" sz="1600" b="1" kern="0" spc="-40" dirty="0" smtClean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달빛 마을</a:t>
                      </a:r>
                      <a:endParaRPr lang="ko-KR" alt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64770" marR="64770" marT="17907" marB="17907"/>
                </a:tc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ko-KR" altLang="en-US" sz="1600" b="1" kern="0" spc="-40" dirty="0" smtClean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햇빛 마을</a:t>
                      </a:r>
                      <a:endParaRPr lang="ko-KR" alt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64770" marR="64770" marT="17907" marB="17907"/>
                </a:tc>
              </a:tr>
              <a:tr h="857631"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ko-KR" altLang="en-US" sz="1600" b="1" kern="0" spc="-40" dirty="0" smtClean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별빛 마을</a:t>
                      </a:r>
                      <a:endParaRPr lang="ko-KR" alt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64770" marR="64770" marT="17907" marB="17907"/>
                </a:tc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ko-KR" altLang="en-US" sz="1600" b="1" kern="0" spc="-40" dirty="0" smtClean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바람 마을</a:t>
                      </a:r>
                      <a:endParaRPr lang="ko-KR" alt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64770" marR="64770" marT="17907" marB="17907"/>
                </a:tc>
              </a:tr>
            </a:tbl>
          </a:graphicData>
        </a:graphic>
      </p:graphicFrame>
      <p:grpSp>
        <p:nvGrpSpPr>
          <p:cNvPr id="4" name="그룹 3"/>
          <p:cNvGrpSpPr/>
          <p:nvPr/>
        </p:nvGrpSpPr>
        <p:grpSpPr>
          <a:xfrm>
            <a:off x="2617316" y="4025601"/>
            <a:ext cx="1442762" cy="417513"/>
            <a:chOff x="2617316" y="4025601"/>
            <a:chExt cx="1442762" cy="417513"/>
          </a:xfrm>
        </p:grpSpPr>
        <p:sp>
          <p:nvSpPr>
            <p:cNvPr id="3" name="웃는 얼굴 2"/>
            <p:cNvSpPr/>
            <p:nvPr/>
          </p:nvSpPr>
          <p:spPr>
            <a:xfrm>
              <a:off x="2617316" y="4025601"/>
              <a:ext cx="417513" cy="417513"/>
            </a:xfrm>
            <a:prstGeom prst="smileyFace">
              <a:avLst/>
            </a:pr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9" name="웃는 얼굴 68"/>
            <p:cNvSpPr/>
            <p:nvPr/>
          </p:nvSpPr>
          <p:spPr>
            <a:xfrm>
              <a:off x="3096818" y="4025601"/>
              <a:ext cx="417513" cy="417513"/>
            </a:xfrm>
            <a:prstGeom prst="smileyFace">
              <a:avLst/>
            </a:pr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0" name="웃는 얼굴 69"/>
            <p:cNvSpPr/>
            <p:nvPr/>
          </p:nvSpPr>
          <p:spPr>
            <a:xfrm>
              <a:off x="3581512" y="4139591"/>
              <a:ext cx="208756" cy="208756"/>
            </a:xfrm>
            <a:prstGeom prst="smileyFace">
              <a:avLst/>
            </a:pr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1" name="웃는 얼굴 70"/>
            <p:cNvSpPr/>
            <p:nvPr/>
          </p:nvSpPr>
          <p:spPr>
            <a:xfrm>
              <a:off x="3851322" y="4139591"/>
              <a:ext cx="208756" cy="208756"/>
            </a:xfrm>
            <a:prstGeom prst="smileyFace">
              <a:avLst/>
            </a:pr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4938780" y="4025601"/>
            <a:ext cx="2743256" cy="417513"/>
            <a:chOff x="4938780" y="4025601"/>
            <a:chExt cx="2743256" cy="417513"/>
          </a:xfrm>
        </p:grpSpPr>
        <p:sp>
          <p:nvSpPr>
            <p:cNvPr id="73" name="웃는 얼굴 72"/>
            <p:cNvSpPr/>
            <p:nvPr/>
          </p:nvSpPr>
          <p:spPr>
            <a:xfrm>
              <a:off x="4938780" y="4025601"/>
              <a:ext cx="417513" cy="417513"/>
            </a:xfrm>
            <a:prstGeom prst="smileyFace">
              <a:avLst/>
            </a:pr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4" name="웃는 얼굴 73"/>
            <p:cNvSpPr/>
            <p:nvPr/>
          </p:nvSpPr>
          <p:spPr>
            <a:xfrm>
              <a:off x="5411586" y="4025601"/>
              <a:ext cx="417513" cy="417513"/>
            </a:xfrm>
            <a:prstGeom prst="smileyFace">
              <a:avLst/>
            </a:pr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5" name="웃는 얼굴 74"/>
            <p:cNvSpPr/>
            <p:nvPr/>
          </p:nvSpPr>
          <p:spPr>
            <a:xfrm>
              <a:off x="5881685" y="4025601"/>
              <a:ext cx="417513" cy="417513"/>
            </a:xfrm>
            <a:prstGeom prst="smileyFace">
              <a:avLst/>
            </a:pr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9" name="웃는 얼굴 78"/>
            <p:cNvSpPr/>
            <p:nvPr/>
          </p:nvSpPr>
          <p:spPr>
            <a:xfrm>
              <a:off x="6351469" y="4139591"/>
              <a:ext cx="208756" cy="208756"/>
            </a:xfrm>
            <a:prstGeom prst="smileyFace">
              <a:avLst/>
            </a:pr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웃는 얼굴 79"/>
            <p:cNvSpPr/>
            <p:nvPr/>
          </p:nvSpPr>
          <p:spPr>
            <a:xfrm>
              <a:off x="6621279" y="4139591"/>
              <a:ext cx="208756" cy="208756"/>
            </a:xfrm>
            <a:prstGeom prst="smileyFace">
              <a:avLst/>
            </a:pr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1" name="웃는 얼굴 80"/>
            <p:cNvSpPr/>
            <p:nvPr/>
          </p:nvSpPr>
          <p:spPr>
            <a:xfrm>
              <a:off x="6919244" y="4139591"/>
              <a:ext cx="208756" cy="208756"/>
            </a:xfrm>
            <a:prstGeom prst="smileyFace">
              <a:avLst/>
            </a:pr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2" name="웃는 얼굴 81"/>
            <p:cNvSpPr/>
            <p:nvPr/>
          </p:nvSpPr>
          <p:spPr>
            <a:xfrm>
              <a:off x="7189054" y="4139591"/>
              <a:ext cx="208756" cy="208756"/>
            </a:xfrm>
            <a:prstGeom prst="smileyFace">
              <a:avLst/>
            </a:pr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3" name="웃는 얼굴 82"/>
            <p:cNvSpPr/>
            <p:nvPr/>
          </p:nvSpPr>
          <p:spPr>
            <a:xfrm>
              <a:off x="7473280" y="4139591"/>
              <a:ext cx="208756" cy="208756"/>
            </a:xfrm>
            <a:prstGeom prst="smileyFace">
              <a:avLst/>
            </a:pr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5881685" y="4836160"/>
            <a:ext cx="678540" cy="417513"/>
            <a:chOff x="5881685" y="4836160"/>
            <a:chExt cx="678540" cy="417513"/>
          </a:xfrm>
        </p:grpSpPr>
        <p:sp>
          <p:nvSpPr>
            <p:cNvPr id="84" name="웃는 얼굴 83"/>
            <p:cNvSpPr/>
            <p:nvPr/>
          </p:nvSpPr>
          <p:spPr>
            <a:xfrm>
              <a:off x="5881685" y="4836160"/>
              <a:ext cx="417513" cy="417513"/>
            </a:xfrm>
            <a:prstGeom prst="smileyFace">
              <a:avLst/>
            </a:pr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5" name="웃는 얼굴 84"/>
            <p:cNvSpPr/>
            <p:nvPr/>
          </p:nvSpPr>
          <p:spPr>
            <a:xfrm>
              <a:off x="6351469" y="4950150"/>
              <a:ext cx="208756" cy="208756"/>
            </a:xfrm>
            <a:prstGeom prst="smileyFace">
              <a:avLst/>
            </a:pr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2582502" y="4984440"/>
            <a:ext cx="1625278" cy="208756"/>
            <a:chOff x="2582502" y="4984440"/>
            <a:chExt cx="1625278" cy="208756"/>
          </a:xfrm>
        </p:grpSpPr>
        <p:sp>
          <p:nvSpPr>
            <p:cNvPr id="86" name="웃는 얼굴 85"/>
            <p:cNvSpPr/>
            <p:nvPr/>
          </p:nvSpPr>
          <p:spPr>
            <a:xfrm>
              <a:off x="2582502" y="4984440"/>
              <a:ext cx="208756" cy="208756"/>
            </a:xfrm>
            <a:prstGeom prst="smileyFace">
              <a:avLst/>
            </a:pr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7" name="웃는 얼굴 86"/>
            <p:cNvSpPr/>
            <p:nvPr/>
          </p:nvSpPr>
          <p:spPr>
            <a:xfrm>
              <a:off x="2852312" y="4984440"/>
              <a:ext cx="208756" cy="208756"/>
            </a:xfrm>
            <a:prstGeom prst="smileyFace">
              <a:avLst/>
            </a:pr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8" name="웃는 얼굴 87"/>
            <p:cNvSpPr/>
            <p:nvPr/>
          </p:nvSpPr>
          <p:spPr>
            <a:xfrm>
              <a:off x="3150277" y="4984440"/>
              <a:ext cx="208756" cy="208756"/>
            </a:xfrm>
            <a:prstGeom prst="smileyFace">
              <a:avLst/>
            </a:pr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9" name="웃는 얼굴 88"/>
            <p:cNvSpPr/>
            <p:nvPr/>
          </p:nvSpPr>
          <p:spPr>
            <a:xfrm>
              <a:off x="3420087" y="4984440"/>
              <a:ext cx="208756" cy="208756"/>
            </a:xfrm>
            <a:prstGeom prst="smileyFace">
              <a:avLst/>
            </a:pr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0" name="웃는 얼굴 89"/>
            <p:cNvSpPr/>
            <p:nvPr/>
          </p:nvSpPr>
          <p:spPr>
            <a:xfrm>
              <a:off x="3704313" y="4984440"/>
              <a:ext cx="208756" cy="208756"/>
            </a:xfrm>
            <a:prstGeom prst="smileyFace">
              <a:avLst/>
            </a:pr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1" name="웃는 얼굴 90"/>
            <p:cNvSpPr/>
            <p:nvPr/>
          </p:nvSpPr>
          <p:spPr>
            <a:xfrm>
              <a:off x="3999024" y="4984440"/>
              <a:ext cx="208756" cy="208756"/>
            </a:xfrm>
            <a:prstGeom prst="smileyFace">
              <a:avLst/>
            </a:pr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5316115" y="5412746"/>
            <a:ext cx="2683606" cy="417513"/>
            <a:chOff x="5316115" y="5412746"/>
            <a:chExt cx="2683606" cy="417513"/>
          </a:xfrm>
        </p:grpSpPr>
        <p:grpSp>
          <p:nvGrpSpPr>
            <p:cNvPr id="14" name="그룹 13"/>
            <p:cNvGrpSpPr/>
            <p:nvPr/>
          </p:nvGrpSpPr>
          <p:grpSpPr>
            <a:xfrm>
              <a:off x="5316115" y="5412746"/>
              <a:ext cx="1491384" cy="417513"/>
              <a:chOff x="5316115" y="5412746"/>
              <a:chExt cx="1491384" cy="417513"/>
            </a:xfrm>
          </p:grpSpPr>
          <p:sp>
            <p:nvSpPr>
              <p:cNvPr id="64" name="직사각형 63"/>
              <p:cNvSpPr/>
              <p:nvPr/>
            </p:nvSpPr>
            <p:spPr>
              <a:xfrm>
                <a:off x="5792478" y="5452226"/>
                <a:ext cx="101502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 latinLnBrk="0"/>
                <a:r>
                  <a:rPr lang="en-US" altLang="ko-KR" sz="1600" b="1" dirty="0">
                    <a:latin typeface="나눔고딕" pitchFamily="50" charset="-127"/>
                    <a:ea typeface="나눔고딕" pitchFamily="50" charset="-127"/>
                  </a:rPr>
                  <a:t>10000</a:t>
                </a:r>
                <a:r>
                  <a:rPr lang="ko-KR" altLang="en-US" sz="1600" b="1" dirty="0">
                    <a:latin typeface="나눔고딕" pitchFamily="50" charset="-127"/>
                    <a:ea typeface="나눔고딕" pitchFamily="50" charset="-127"/>
                  </a:rPr>
                  <a:t>명</a:t>
                </a:r>
              </a:p>
            </p:txBody>
          </p:sp>
          <p:sp>
            <p:nvSpPr>
              <p:cNvPr id="93" name="웃는 얼굴 92"/>
              <p:cNvSpPr/>
              <p:nvPr/>
            </p:nvSpPr>
            <p:spPr>
              <a:xfrm>
                <a:off x="5316115" y="5412746"/>
                <a:ext cx="417513" cy="417513"/>
              </a:xfrm>
              <a:prstGeom prst="smileyFace">
                <a:avLst/>
              </a:prstGeom>
              <a:solidFill>
                <a:srgbClr val="FFFF00"/>
              </a:solidFill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grpSp>
          <p:nvGrpSpPr>
            <p:cNvPr id="21" name="그룹 20"/>
            <p:cNvGrpSpPr/>
            <p:nvPr/>
          </p:nvGrpSpPr>
          <p:grpSpPr>
            <a:xfrm>
              <a:off x="6891430" y="5452226"/>
              <a:ext cx="1108291" cy="338554"/>
              <a:chOff x="6891430" y="5452226"/>
              <a:chExt cx="1108291" cy="338554"/>
            </a:xfrm>
          </p:grpSpPr>
          <p:sp>
            <p:nvSpPr>
              <p:cNvPr id="67" name="직사각형 66"/>
              <p:cNvSpPr/>
              <p:nvPr/>
            </p:nvSpPr>
            <p:spPr>
              <a:xfrm>
                <a:off x="7109734" y="5452226"/>
                <a:ext cx="88998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 latinLnBrk="0"/>
                <a:r>
                  <a:rPr lang="en-US" altLang="ko-KR" sz="1600" b="1" dirty="0">
                    <a:latin typeface="나눔고딕" pitchFamily="50" charset="-127"/>
                    <a:ea typeface="나눔고딕" pitchFamily="50" charset="-127"/>
                  </a:rPr>
                  <a:t>1000</a:t>
                </a:r>
                <a:r>
                  <a:rPr lang="ko-KR" altLang="en-US" sz="1600" b="1" dirty="0">
                    <a:latin typeface="나눔고딕" pitchFamily="50" charset="-127"/>
                    <a:ea typeface="나눔고딕" pitchFamily="50" charset="-127"/>
                  </a:rPr>
                  <a:t>명</a:t>
                </a:r>
              </a:p>
            </p:txBody>
          </p:sp>
          <p:sp>
            <p:nvSpPr>
              <p:cNvPr id="94" name="웃는 얼굴 93"/>
              <p:cNvSpPr/>
              <p:nvPr/>
            </p:nvSpPr>
            <p:spPr>
              <a:xfrm>
                <a:off x="6891430" y="5517124"/>
                <a:ext cx="208756" cy="208756"/>
              </a:xfrm>
              <a:prstGeom prst="smileyFace">
                <a:avLst/>
              </a:prstGeom>
              <a:solidFill>
                <a:srgbClr val="FFFF00"/>
              </a:solidFill>
              <a:ln w="952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16" name="모서리가 둥근 직사각형 15"/>
          <p:cNvSpPr/>
          <p:nvPr/>
        </p:nvSpPr>
        <p:spPr>
          <a:xfrm>
            <a:off x="2188511" y="1026934"/>
            <a:ext cx="1620180" cy="432048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3" name="내용 개체 틀 3"/>
          <p:cNvSpPr txBox="1">
            <a:spLocks/>
          </p:cNvSpPr>
          <p:nvPr/>
        </p:nvSpPr>
        <p:spPr>
          <a:xfrm>
            <a:off x="882650" y="1449388"/>
            <a:ext cx="7964234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dirty="0"/>
              <a:t>문제 </a:t>
            </a:r>
            <a:r>
              <a:rPr lang="en-US" altLang="ko-KR" dirty="0" smtClean="0"/>
              <a:t>2.    </a:t>
            </a:r>
            <a:r>
              <a:rPr lang="ko-KR" altLang="en-US" dirty="0" smtClean="0"/>
              <a:t>각 </a:t>
            </a:r>
            <a:r>
              <a:rPr lang="ko-KR" altLang="en-US" dirty="0" err="1"/>
              <a:t>마을별</a:t>
            </a:r>
            <a:r>
              <a:rPr lang="ko-KR" altLang="en-US" dirty="0"/>
              <a:t> </a:t>
            </a:r>
            <a:r>
              <a:rPr lang="ko-KR" altLang="en-US" dirty="0" smtClean="0"/>
              <a:t>인구를 </a:t>
            </a:r>
            <a:r>
              <a:rPr lang="ko-KR" altLang="en-US" dirty="0"/>
              <a:t>나타낸 표입니다</a:t>
            </a:r>
            <a:r>
              <a:rPr lang="en-US" altLang="ko-KR" dirty="0"/>
              <a:t>. </a:t>
            </a:r>
            <a:r>
              <a:rPr lang="ko-KR" altLang="en-US" dirty="0"/>
              <a:t>그림그래프로 나타내어 보세요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4" name="직사각형 33"/>
          <p:cNvSpPr/>
          <p:nvPr/>
        </p:nvSpPr>
        <p:spPr>
          <a:xfrm>
            <a:off x="4334202" y="1837121"/>
            <a:ext cx="12041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ko-KR" altLang="en-US" sz="1600" b="1" dirty="0" err="1" smtClean="0">
                <a:latin typeface="나눔고딕" pitchFamily="50" charset="-127"/>
                <a:ea typeface="나눔고딕" pitchFamily="50" charset="-127"/>
              </a:rPr>
              <a:t>마을별</a:t>
            </a:r>
            <a:r>
              <a:rPr lang="en-US" altLang="ko-KR" sz="1600" b="1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600" b="1" dirty="0" smtClean="0">
                <a:latin typeface="나눔고딕" pitchFamily="50" charset="-127"/>
                <a:ea typeface="나눔고딕" pitchFamily="50" charset="-127"/>
              </a:rPr>
              <a:t>인구</a:t>
            </a:r>
            <a:endParaRPr lang="ko-KR" altLang="en-US" sz="1600" b="1" dirty="0">
              <a:latin typeface="나눔고딕" pitchFamily="50" charset="-127"/>
              <a:ea typeface="나눔고딕" pitchFamily="50" charset="-127"/>
            </a:endParaRPr>
          </a:p>
        </p:txBody>
      </p:sp>
      <p:graphicFrame>
        <p:nvGraphicFramePr>
          <p:cNvPr id="35" name="표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986030"/>
              </p:ext>
            </p:extLst>
          </p:nvPr>
        </p:nvGraphicFramePr>
        <p:xfrm>
          <a:off x="1944015" y="2199703"/>
          <a:ext cx="5840108" cy="1049277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468819"/>
                <a:gridCol w="1468819"/>
                <a:gridCol w="1468819"/>
                <a:gridCol w="1433651"/>
              </a:tblGrid>
              <a:tr h="349759"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ko-KR" altLang="en-US" sz="1600" b="1" kern="0" spc="-40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마을</a:t>
                      </a:r>
                      <a:endParaRPr lang="ko-KR" alt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ko-KR" altLang="en-US" sz="1600" b="1" kern="0" spc="-40" dirty="0" smtClean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인구</a:t>
                      </a:r>
                      <a:r>
                        <a:rPr lang="en-US" altLang="ko-KR" sz="1600" b="1" kern="0" spc="-40" dirty="0" smtClean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1600" b="1" kern="0" spc="-40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명</a:t>
                      </a:r>
                      <a:r>
                        <a:rPr lang="en-US" altLang="ko-KR" sz="1600" b="1" kern="0" spc="-40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ko-KR" alt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ko-KR" altLang="en-US" sz="1600" b="1" kern="0" spc="-40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마을</a:t>
                      </a:r>
                      <a:endParaRPr lang="ko-KR" alt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ko-KR" altLang="en-US" sz="1600" b="1" kern="0" spc="-40" dirty="0" smtClean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인구</a:t>
                      </a:r>
                      <a:r>
                        <a:rPr lang="en-US" altLang="ko-KR" sz="1600" b="1" kern="0" spc="-40" dirty="0" smtClean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1600" b="1" kern="0" spc="-40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명</a:t>
                      </a:r>
                      <a:r>
                        <a:rPr lang="en-US" altLang="ko-KR" sz="1600" b="1" kern="0" spc="-40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ko-KR" alt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49759"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ko-KR" altLang="en-US" sz="1600" b="1" kern="0" spc="-40" dirty="0" smtClean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달빛 마을</a:t>
                      </a:r>
                      <a:endParaRPr lang="ko-KR" alt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en-US" sz="1600" b="1" kern="0" spc="-40" dirty="0">
                          <a:effectLst/>
                          <a:latin typeface="나눔고딕" pitchFamily="50" charset="-127"/>
                        </a:rPr>
                        <a:t>22000</a:t>
                      </a:r>
                      <a:endParaRPr 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ko-KR" altLang="en-US" sz="1600" b="1" kern="0" spc="-40" dirty="0" smtClean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햇빛 마을</a:t>
                      </a:r>
                      <a:endParaRPr lang="ko-KR" alt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en-US" sz="1600" b="1" kern="0" spc="-40" dirty="0">
                          <a:effectLst/>
                          <a:latin typeface="나눔고딕" pitchFamily="50" charset="-127"/>
                        </a:rPr>
                        <a:t>35000</a:t>
                      </a:r>
                      <a:endParaRPr 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9759"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ko-KR" altLang="en-US" sz="1600" b="1" kern="0" spc="-40" dirty="0" smtClean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별빛 마을</a:t>
                      </a:r>
                      <a:endParaRPr lang="ko-KR" alt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en-US" sz="1600" b="1" kern="0" spc="-40" dirty="0">
                          <a:effectLst/>
                          <a:latin typeface="나눔고딕" pitchFamily="50" charset="-127"/>
                        </a:rPr>
                        <a:t>6000</a:t>
                      </a:r>
                      <a:endParaRPr 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ko-KR" altLang="en-US" sz="1600" b="1" kern="0" spc="-40" dirty="0" smtClean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바람 마을</a:t>
                      </a:r>
                      <a:endParaRPr lang="ko-KR" alt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en-US" sz="1600" b="1" kern="0" spc="-40" dirty="0">
                          <a:effectLst/>
                          <a:latin typeface="나눔고딕" pitchFamily="50" charset="-127"/>
                        </a:rPr>
                        <a:t>11000</a:t>
                      </a:r>
                      <a:endParaRPr 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37" name="직사각형 36"/>
          <p:cNvSpPr/>
          <p:nvPr/>
        </p:nvSpPr>
        <p:spPr>
          <a:xfrm>
            <a:off x="4310453" y="3312879"/>
            <a:ext cx="12041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0"/>
            <a:r>
              <a:rPr lang="ko-KR" altLang="en-US" sz="1600" b="1" dirty="0" err="1" smtClean="0">
                <a:latin typeface="나눔고딕" pitchFamily="50" charset="-127"/>
                <a:ea typeface="나눔고딕" pitchFamily="50" charset="-127"/>
              </a:rPr>
              <a:t>마을별</a:t>
            </a:r>
            <a:r>
              <a:rPr lang="ko-KR" altLang="en-US" sz="1600" b="1" dirty="0" smtClean="0">
                <a:latin typeface="나눔고딕" pitchFamily="50" charset="-127"/>
                <a:ea typeface="나눔고딕" pitchFamily="50" charset="-127"/>
              </a:rPr>
              <a:t> 인구</a:t>
            </a:r>
            <a:endParaRPr lang="ko-KR" altLang="en-US" sz="1600" b="1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72" name="그림 7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3088" y="404385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그림 7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2146" y="404385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그림 7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3088" y="485903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그림 7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2146" y="485902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내용 개체 틀 5"/>
          <p:cNvSpPr txBox="1">
            <a:spLocks/>
          </p:cNvSpPr>
          <p:nvPr/>
        </p:nvSpPr>
        <p:spPr>
          <a:xfrm>
            <a:off x="694689" y="412069"/>
            <a:ext cx="1630019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형성평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</a:t>
            </a:r>
          </a:p>
        </p:txBody>
      </p:sp>
      <p:pic>
        <p:nvPicPr>
          <p:cNvPr id="49" name="그림 4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7868093" y="178154"/>
            <a:ext cx="1973372" cy="731377"/>
            <a:chOff x="7868093" y="178154"/>
            <a:chExt cx="1973372" cy="731377"/>
          </a:xfrm>
        </p:grpSpPr>
        <p:grpSp>
          <p:nvGrpSpPr>
            <p:cNvPr id="57" name="그룹 56"/>
            <p:cNvGrpSpPr/>
            <p:nvPr/>
          </p:nvGrpSpPr>
          <p:grpSpPr>
            <a:xfrm>
              <a:off x="8294132" y="195550"/>
              <a:ext cx="1547333" cy="713981"/>
              <a:chOff x="8294132" y="195550"/>
              <a:chExt cx="1547333" cy="713981"/>
            </a:xfrm>
          </p:grpSpPr>
          <p:pic>
            <p:nvPicPr>
              <p:cNvPr id="58" name="그림 57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59" name="그림 58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63" r="60960" b="95193"/>
              <a:stretch/>
            </p:blipFill>
            <p:spPr>
              <a:xfrm>
                <a:off x="8294132" y="195550"/>
                <a:ext cx="1087361" cy="713981"/>
              </a:xfrm>
              <a:prstGeom prst="rect">
                <a:avLst/>
              </a:prstGeom>
            </p:spPr>
          </p:pic>
        </p:grpSp>
        <p:pic>
          <p:nvPicPr>
            <p:cNvPr id="60" name="그림 5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16" t="-2224" r="2064" b="15094"/>
            <a:stretch/>
          </p:blipFill>
          <p:spPr>
            <a:xfrm>
              <a:off x="9340446" y="178154"/>
              <a:ext cx="442132" cy="669619"/>
            </a:xfrm>
            <a:prstGeom prst="rect">
              <a:avLst/>
            </a:prstGeom>
          </p:spPr>
        </p:pic>
        <p:pic>
          <p:nvPicPr>
            <p:cNvPr id="50" name="그림 49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" t="9091" r="90763" b="87337"/>
            <a:stretch/>
          </p:blipFill>
          <p:spPr>
            <a:xfrm>
              <a:off x="7868093" y="372140"/>
              <a:ext cx="426040" cy="530567"/>
            </a:xfrm>
            <a:prstGeom prst="rect">
              <a:avLst/>
            </a:prstGeom>
          </p:spPr>
        </p:pic>
      </p:grpSp>
      <p:sp>
        <p:nvSpPr>
          <p:cNvPr id="53" name="직사각형 52">
            <a:hlinkClick r:id="rId7" action="ppaction://hlinksldjump"/>
          </p:cNvPr>
          <p:cNvSpPr/>
          <p:nvPr/>
        </p:nvSpPr>
        <p:spPr>
          <a:xfrm>
            <a:off x="906920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>
            <a:hlinkClick r:id="rId8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>
            <a:hlinkClick r:id="rId9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직사각형 60">
            <a:hlinkClick r:id="rId10" action="ppaction://hlinksldjump"/>
          </p:cNvPr>
          <p:cNvSpPr/>
          <p:nvPr/>
        </p:nvSpPr>
        <p:spPr>
          <a:xfrm>
            <a:off x="7984321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562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32" name="TextBox 31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3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944888" y="3043118"/>
            <a:ext cx="5368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띠</a:t>
            </a:r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그래프를 알아볼까요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8504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16596" y="476672"/>
            <a:ext cx="363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그림그래프로 나타내어 볼까요</a:t>
            </a:r>
            <a:endParaRPr lang="ko-KR" altLang="en-US" sz="14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2480" y="2024844"/>
            <a:ext cx="375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695A35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</a:p>
        </p:txBody>
      </p:sp>
    </p:spTree>
    <p:extLst>
      <p:ext uri="{BB962C8B-B14F-4D97-AF65-F5344CB8AC3E}">
        <p14:creationId xmlns:p14="http://schemas.microsoft.com/office/powerpoint/2010/main" val="17667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851077" y="2731277"/>
            <a:ext cx="13874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b="1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 </a:t>
            </a:r>
            <a:endParaRPr lang="ko-KR" altLang="en-US" sz="40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5" name="그림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6617" y="45012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28379" y="480906"/>
            <a:ext cx="3516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그림그래프로 나타내어 볼까요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81079" y="2817748"/>
            <a:ext cx="5838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자료를 그림그래프로</a:t>
            </a:r>
          </a:p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나타내어 보아요</a:t>
            </a:r>
            <a:r>
              <a:rPr lang="en-US" altLang="ko-KR" sz="3600" b="1" dirty="0">
                <a:latin typeface="나눔고딕 ExtraBold" pitchFamily="50" charset="-127"/>
                <a:ea typeface="나눔고딕 ExtraBold" pitchFamily="50" charset="-127"/>
              </a:rPr>
              <a:t>.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7868093" y="174406"/>
            <a:ext cx="1973372" cy="735125"/>
            <a:chOff x="7868093" y="174406"/>
            <a:chExt cx="1973372" cy="735125"/>
          </a:xfrm>
        </p:grpSpPr>
        <p:grpSp>
          <p:nvGrpSpPr>
            <p:cNvPr id="19" name="그룹 18"/>
            <p:cNvGrpSpPr/>
            <p:nvPr/>
          </p:nvGrpSpPr>
          <p:grpSpPr>
            <a:xfrm>
              <a:off x="8294132" y="195550"/>
              <a:ext cx="1547333" cy="713981"/>
              <a:chOff x="8294132" y="195550"/>
              <a:chExt cx="1547333" cy="713981"/>
            </a:xfrm>
          </p:grpSpPr>
          <p:pic>
            <p:nvPicPr>
              <p:cNvPr id="20" name="그림 19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21" name="그림 20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63" r="60960" b="95193"/>
              <a:stretch/>
            </p:blipFill>
            <p:spPr>
              <a:xfrm>
                <a:off x="8294132" y="195550"/>
                <a:ext cx="1087361" cy="713981"/>
              </a:xfrm>
              <a:prstGeom prst="rect">
                <a:avLst/>
              </a:prstGeom>
            </p:spPr>
          </p:pic>
        </p:grpSp>
        <p:pic>
          <p:nvPicPr>
            <p:cNvPr id="22" name="그림 21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87" t="15752" r="75234" b="79441"/>
            <a:stretch/>
          </p:blipFill>
          <p:spPr>
            <a:xfrm>
              <a:off x="8294133" y="174406"/>
              <a:ext cx="397436" cy="713981"/>
            </a:xfrm>
            <a:prstGeom prst="rect">
              <a:avLst/>
            </a:prstGeom>
          </p:spPr>
        </p:pic>
        <p:pic>
          <p:nvPicPr>
            <p:cNvPr id="23" name="그림 22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" t="9091" r="90763" b="87337"/>
            <a:stretch/>
          </p:blipFill>
          <p:spPr>
            <a:xfrm>
              <a:off x="7868093" y="372140"/>
              <a:ext cx="426040" cy="530567"/>
            </a:xfrm>
            <a:prstGeom prst="rect">
              <a:avLst/>
            </a:prstGeom>
          </p:spPr>
        </p:pic>
      </p:grpSp>
      <p:sp>
        <p:nvSpPr>
          <p:cNvPr id="24" name="직사각형 23">
            <a:hlinkClick r:id="rId5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6" action="ppaction://hlinksldjump"/>
          </p:cNvPr>
          <p:cNvSpPr/>
          <p:nvPr/>
        </p:nvSpPr>
        <p:spPr>
          <a:xfrm>
            <a:off x="906920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hlinkClick r:id="rId7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hlinkClick r:id="rId8" action="ppaction://hlinksldjump"/>
          </p:cNvPr>
          <p:cNvSpPr/>
          <p:nvPr/>
        </p:nvSpPr>
        <p:spPr>
          <a:xfrm>
            <a:off x="7984321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4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5"/>
          <p:cNvSpPr txBox="1">
            <a:spLocks/>
          </p:cNvSpPr>
          <p:nvPr/>
        </p:nvSpPr>
        <p:spPr>
          <a:xfrm>
            <a:off x="694689" y="412069"/>
            <a:ext cx="4150361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그림그래프를 보고 알 수 있는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사실 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이야기하기</a:t>
            </a:r>
          </a:p>
        </p:txBody>
      </p:sp>
      <p:pic>
        <p:nvPicPr>
          <p:cNvPr id="6" name="그림 5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6" t="21878" r="22273" b="31552"/>
          <a:stretch/>
        </p:blipFill>
        <p:spPr>
          <a:xfrm>
            <a:off x="3133557" y="1123472"/>
            <a:ext cx="3883233" cy="479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4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4527558" y="3781097"/>
            <a:ext cx="5022800" cy="1417590"/>
            <a:chOff x="4527558" y="3781097"/>
            <a:chExt cx="5022800" cy="1417590"/>
          </a:xfrm>
        </p:grpSpPr>
        <p:sp>
          <p:nvSpPr>
            <p:cNvPr id="55" name="모서리가 둥근 직사각형 54"/>
            <p:cNvSpPr/>
            <p:nvPr/>
          </p:nvSpPr>
          <p:spPr bwMode="auto">
            <a:xfrm>
              <a:off x="4527558" y="4555945"/>
              <a:ext cx="4476742" cy="64274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7" name="그룹 56"/>
            <p:cNvGrpSpPr/>
            <p:nvPr/>
          </p:nvGrpSpPr>
          <p:grpSpPr>
            <a:xfrm>
              <a:off x="4617499" y="4037861"/>
              <a:ext cx="4932859" cy="369332"/>
              <a:chOff x="829684" y="5546885"/>
              <a:chExt cx="4932859" cy="369332"/>
            </a:xfrm>
          </p:grpSpPr>
          <p:sp>
            <p:nvSpPr>
              <p:cNvPr id="58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4808582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 </a:t>
                </a:r>
                <a:r>
                  <a:rPr lang="ko-KR" altLang="en-US" dirty="0" smtClean="0"/>
                  <a:t>   과     </a:t>
                </a:r>
                <a:r>
                  <a:rPr lang="ko-KR" altLang="en-US" dirty="0"/>
                  <a:t>은 각각 몇 명을 나타내나요</a:t>
                </a:r>
                <a:r>
                  <a:rPr lang="en-US" altLang="ko-KR" dirty="0"/>
                  <a:t>?  </a:t>
                </a:r>
              </a:p>
            </p:txBody>
          </p:sp>
          <p:sp>
            <p:nvSpPr>
              <p:cNvPr id="59" name="모서리가 둥근 직사각형 58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62" name="그림 6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21" t="78412" r="69289" b="15664"/>
            <a:stretch/>
          </p:blipFill>
          <p:spPr>
            <a:xfrm>
              <a:off x="4735314" y="3781097"/>
              <a:ext cx="522206" cy="771525"/>
            </a:xfrm>
            <a:prstGeom prst="rect">
              <a:avLst/>
            </a:prstGeom>
          </p:spPr>
        </p:pic>
        <p:pic>
          <p:nvPicPr>
            <p:cNvPr id="63" name="그림 6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21" t="78412" r="69289" b="15664"/>
            <a:stretch/>
          </p:blipFill>
          <p:spPr>
            <a:xfrm flipH="1">
              <a:off x="5270804" y="3915146"/>
              <a:ext cx="390654" cy="577160"/>
            </a:xfrm>
            <a:prstGeom prst="rect">
              <a:avLst/>
            </a:prstGeom>
          </p:spPr>
        </p:pic>
      </p:grpSp>
      <p:grpSp>
        <p:nvGrpSpPr>
          <p:cNvPr id="4" name="그룹 3"/>
          <p:cNvGrpSpPr/>
          <p:nvPr/>
        </p:nvGrpSpPr>
        <p:grpSpPr>
          <a:xfrm>
            <a:off x="4527558" y="2405879"/>
            <a:ext cx="5022800" cy="1134784"/>
            <a:chOff x="4527558" y="2405879"/>
            <a:chExt cx="5022800" cy="1134784"/>
          </a:xfrm>
        </p:grpSpPr>
        <p:sp>
          <p:nvSpPr>
            <p:cNvPr id="48" name="모서리가 둥근 직사각형 47"/>
            <p:cNvSpPr/>
            <p:nvPr/>
          </p:nvSpPr>
          <p:spPr bwMode="auto">
            <a:xfrm>
              <a:off x="4527558" y="2923339"/>
              <a:ext cx="4476742" cy="6173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1" name="그룹 50"/>
            <p:cNvGrpSpPr/>
            <p:nvPr/>
          </p:nvGrpSpPr>
          <p:grpSpPr>
            <a:xfrm>
              <a:off x="4617499" y="2405879"/>
              <a:ext cx="4932859" cy="369332"/>
              <a:chOff x="829684" y="5546885"/>
              <a:chExt cx="4932859" cy="369332"/>
            </a:xfrm>
          </p:grpSpPr>
          <p:sp>
            <p:nvSpPr>
              <p:cNvPr id="52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4808582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smtClean="0"/>
                  <a:t>이 그림그래프는 </a:t>
                </a:r>
                <a:r>
                  <a:rPr lang="ko-KR" altLang="en-US" dirty="0"/>
                  <a:t>무엇을 나타낸 것인가요</a:t>
                </a:r>
                <a:r>
                  <a:rPr lang="en-US" altLang="ko-KR" dirty="0"/>
                  <a:t>? </a:t>
                </a:r>
              </a:p>
            </p:txBody>
          </p:sp>
          <p:sp>
            <p:nvSpPr>
              <p:cNvPr id="53" name="모서리가 둥근 직사각형 52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10" name="그룹 9"/>
          <p:cNvGrpSpPr/>
          <p:nvPr/>
        </p:nvGrpSpPr>
        <p:grpSpPr>
          <a:xfrm>
            <a:off x="904759" y="1353877"/>
            <a:ext cx="8116693" cy="860677"/>
            <a:chOff x="904759" y="1376772"/>
            <a:chExt cx="8116693" cy="860677"/>
          </a:xfrm>
        </p:grpSpPr>
        <p:sp>
          <p:nvSpPr>
            <p:cNvPr id="38" name="내용 개체 틀 3"/>
            <p:cNvSpPr txBox="1">
              <a:spLocks/>
            </p:cNvSpPr>
            <p:nvPr/>
          </p:nvSpPr>
          <p:spPr>
            <a:xfrm>
              <a:off x="1127215" y="1376772"/>
              <a:ext cx="7894237" cy="86067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슬기는 통계 활용 포스터를 만들기 위해 우리나라 권역별 초등학생 수를 조사하여 그림그래프로 나타냈습니다</a:t>
              </a:r>
              <a:r>
                <a:rPr lang="en-US" altLang="ko-KR" dirty="0" smtClean="0"/>
                <a:t>. </a:t>
              </a:r>
              <a:r>
                <a:rPr lang="ko-KR" altLang="en-US" dirty="0" smtClean="0"/>
                <a:t>물음에 답해 봅시다</a:t>
              </a:r>
              <a:r>
                <a:rPr lang="en-US" altLang="ko-KR" dirty="0" smtClean="0"/>
                <a:t>. </a:t>
              </a:r>
              <a:endParaRPr lang="ko-KR" altLang="en-US" dirty="0"/>
            </a:p>
          </p:txBody>
        </p:sp>
        <p:grpSp>
          <p:nvGrpSpPr>
            <p:cNvPr id="22" name="그룹 21"/>
            <p:cNvGrpSpPr/>
            <p:nvPr/>
          </p:nvGrpSpPr>
          <p:grpSpPr>
            <a:xfrm>
              <a:off x="904759" y="1455367"/>
              <a:ext cx="217025" cy="217025"/>
              <a:chOff x="4520952" y="3717032"/>
              <a:chExt cx="217025" cy="217025"/>
            </a:xfrm>
          </p:grpSpPr>
          <p:grpSp>
            <p:nvGrpSpPr>
              <p:cNvPr id="23" name="그룹 22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25" name="모서리가 둥근 직사각형 24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  <p:sp>
              <p:nvSpPr>
                <p:cNvPr id="26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</p:grpSp>
          <p:sp>
            <p:nvSpPr>
              <p:cNvPr id="24" name="모서리가 둥근 직사각형 23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43" name="내용 개체 틀 5"/>
          <p:cNvSpPr txBox="1">
            <a:spLocks/>
          </p:cNvSpPr>
          <p:nvPr/>
        </p:nvSpPr>
        <p:spPr>
          <a:xfrm>
            <a:off x="694689" y="412069"/>
            <a:ext cx="4150361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그림그래프를 보고 알 수 있는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사실 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이야기하기</a:t>
            </a:r>
          </a:p>
        </p:txBody>
      </p:sp>
      <p:sp>
        <p:nvSpPr>
          <p:cNvPr id="50" name="내용 개체 틀 2"/>
          <p:cNvSpPr txBox="1">
            <a:spLocks/>
          </p:cNvSpPr>
          <p:nvPr/>
        </p:nvSpPr>
        <p:spPr>
          <a:xfrm>
            <a:off x="4565986" y="2908836"/>
            <a:ext cx="4347454" cy="6463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/>
            <a:r>
              <a:rPr lang="ko-KR" altLang="en-US" spc="-50" dirty="0"/>
              <a:t>우리나라의 </a:t>
            </a:r>
            <a:r>
              <a:rPr lang="ko-KR" altLang="en-US" spc="-50" dirty="0" err="1"/>
              <a:t>권역별</a:t>
            </a:r>
            <a:r>
              <a:rPr lang="ko-KR" altLang="en-US" spc="-50" dirty="0"/>
              <a:t> 초등학생 수를 나타낸 그림그래프입니다</a:t>
            </a:r>
            <a:r>
              <a:rPr lang="en-US" altLang="ko-KR" spc="-50" dirty="0"/>
              <a:t>. </a:t>
            </a:r>
          </a:p>
        </p:txBody>
      </p:sp>
      <p:pic>
        <p:nvPicPr>
          <p:cNvPr id="54" name="그림 5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7811" y="302324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내용 개체 틀 2"/>
          <p:cNvSpPr txBox="1">
            <a:spLocks/>
          </p:cNvSpPr>
          <p:nvPr/>
        </p:nvSpPr>
        <p:spPr>
          <a:xfrm>
            <a:off x="4565986" y="4554151"/>
            <a:ext cx="4347454" cy="6463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/>
            <a:r>
              <a:rPr lang="ko-KR" altLang="en-US" spc="-50" dirty="0"/>
              <a:t>큰 그림은 </a:t>
            </a:r>
            <a:r>
              <a:rPr lang="en-US" altLang="ko-KR" spc="-50" dirty="0"/>
              <a:t>10</a:t>
            </a:r>
            <a:r>
              <a:rPr lang="ko-KR" altLang="en-US" spc="-50" dirty="0"/>
              <a:t>만 명을</a:t>
            </a:r>
            <a:r>
              <a:rPr lang="en-US" altLang="ko-KR" spc="-50" dirty="0"/>
              <a:t>, </a:t>
            </a:r>
            <a:r>
              <a:rPr lang="ko-KR" altLang="en-US" spc="-50" dirty="0"/>
              <a:t>작은 그림은 </a:t>
            </a:r>
            <a:r>
              <a:rPr lang="en-US" altLang="ko-KR" spc="-50" dirty="0" smtClean="0"/>
              <a:t>1</a:t>
            </a:r>
            <a:r>
              <a:rPr lang="ko-KR" altLang="en-US" spc="-50" dirty="0"/>
              <a:t>만 명을 나타냅니다</a:t>
            </a:r>
            <a:r>
              <a:rPr lang="en-US" altLang="ko-KR" spc="-50" dirty="0"/>
              <a:t>. </a:t>
            </a:r>
          </a:p>
        </p:txBody>
      </p:sp>
      <p:pic>
        <p:nvPicPr>
          <p:cNvPr id="60" name="그림 5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7811" y="469585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그룹 6"/>
          <p:cNvGrpSpPr/>
          <p:nvPr/>
        </p:nvGrpSpPr>
        <p:grpSpPr>
          <a:xfrm>
            <a:off x="7868093" y="188726"/>
            <a:ext cx="1973372" cy="720805"/>
            <a:chOff x="7868093" y="188726"/>
            <a:chExt cx="1973372" cy="720805"/>
          </a:xfrm>
        </p:grpSpPr>
        <p:grpSp>
          <p:nvGrpSpPr>
            <p:cNvPr id="2" name="그룹 1"/>
            <p:cNvGrpSpPr/>
            <p:nvPr/>
          </p:nvGrpSpPr>
          <p:grpSpPr>
            <a:xfrm>
              <a:off x="8294132" y="188726"/>
              <a:ext cx="1547333" cy="720805"/>
              <a:chOff x="8294132" y="188726"/>
              <a:chExt cx="1547333" cy="720805"/>
            </a:xfrm>
          </p:grpSpPr>
          <p:grpSp>
            <p:nvGrpSpPr>
              <p:cNvPr id="39" name="그룹 38"/>
              <p:cNvGrpSpPr/>
              <p:nvPr/>
            </p:nvGrpSpPr>
            <p:grpSpPr>
              <a:xfrm>
                <a:off x="8294132" y="195550"/>
                <a:ext cx="1547333" cy="713981"/>
                <a:chOff x="8294132" y="195550"/>
                <a:chExt cx="1547333" cy="713981"/>
              </a:xfrm>
            </p:grpSpPr>
            <p:pic>
              <p:nvPicPr>
                <p:cNvPr id="40" name="그림 39"/>
                <p:cNvPicPr preferRelativeResize="0"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42" name="그림 41"/>
                <p:cNvPicPr preferRelativeResize="0"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663" r="60960" b="95193"/>
                <a:stretch/>
              </p:blipFill>
              <p:spPr>
                <a:xfrm>
                  <a:off x="8294132" y="195550"/>
                  <a:ext cx="1087361" cy="713981"/>
                </a:xfrm>
                <a:prstGeom prst="rect">
                  <a:avLst/>
                </a:prstGeom>
              </p:spPr>
            </p:pic>
          </p:grpSp>
          <p:pic>
            <p:nvPicPr>
              <p:cNvPr id="44" name="그림 43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449" t="23817" r="68647" b="71376"/>
              <a:stretch/>
            </p:blipFill>
            <p:spPr>
              <a:xfrm>
                <a:off x="8674752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33" name="그림 32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" t="9091" r="90763" b="87337"/>
            <a:stretch/>
          </p:blipFill>
          <p:spPr>
            <a:xfrm>
              <a:off x="7868093" y="372140"/>
              <a:ext cx="426040" cy="530567"/>
            </a:xfrm>
            <a:prstGeom prst="rect">
              <a:avLst/>
            </a:prstGeom>
          </p:spPr>
        </p:pic>
      </p:grpSp>
      <p:sp>
        <p:nvSpPr>
          <p:cNvPr id="41" name="직사각형 40">
            <a:hlinkClick r:id="rId7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8" action="ppaction://hlinksldjump"/>
          </p:cNvPr>
          <p:cNvSpPr/>
          <p:nvPr/>
        </p:nvSpPr>
        <p:spPr>
          <a:xfrm>
            <a:off x="906920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hlinkClick r:id="rId9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직사각형 60">
            <a:hlinkClick r:id="rId10" action="ppaction://hlinksldjump"/>
          </p:cNvPr>
          <p:cNvSpPr/>
          <p:nvPr/>
        </p:nvSpPr>
        <p:spPr>
          <a:xfrm>
            <a:off x="7984321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8"/>
          <p:cNvGrpSpPr/>
          <p:nvPr/>
        </p:nvGrpSpPr>
        <p:grpSpPr>
          <a:xfrm>
            <a:off x="1316633" y="2184208"/>
            <a:ext cx="2865337" cy="3193777"/>
            <a:chOff x="1316633" y="2184208"/>
            <a:chExt cx="2865337" cy="3193777"/>
          </a:xfrm>
        </p:grpSpPr>
        <p:pic>
          <p:nvPicPr>
            <p:cNvPr id="49" name="그림 48">
              <a:hlinkClick r:id="" action="ppaction://customshow?id=0&amp;return=true"/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5455" y="2537988"/>
              <a:ext cx="276515" cy="273955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86" t="21878" r="22273" b="31552"/>
            <a:stretch/>
          </p:blipFill>
          <p:spPr>
            <a:xfrm>
              <a:off x="1316633" y="2184208"/>
              <a:ext cx="2588822" cy="31937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354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4437616" y="1366490"/>
            <a:ext cx="4631588" cy="1894295"/>
            <a:chOff x="4437616" y="1366490"/>
            <a:chExt cx="4631588" cy="1894295"/>
          </a:xfrm>
        </p:grpSpPr>
        <p:sp>
          <p:nvSpPr>
            <p:cNvPr id="48" name="모서리가 둥근 직사각형 47"/>
            <p:cNvSpPr/>
            <p:nvPr/>
          </p:nvSpPr>
          <p:spPr bwMode="auto">
            <a:xfrm>
              <a:off x="4437616" y="2099542"/>
              <a:ext cx="4631588" cy="1161243"/>
            </a:xfrm>
            <a:prstGeom prst="roundRect">
              <a:avLst>
                <a:gd name="adj" fmla="val 6827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1" name="그룹 50"/>
            <p:cNvGrpSpPr/>
            <p:nvPr/>
          </p:nvGrpSpPr>
          <p:grpSpPr>
            <a:xfrm>
              <a:off x="4527558" y="1366490"/>
              <a:ext cx="4464042" cy="646331"/>
              <a:chOff x="829684" y="5549994"/>
              <a:chExt cx="4464042" cy="646331"/>
            </a:xfrm>
          </p:grpSpPr>
          <p:sp>
            <p:nvSpPr>
              <p:cNvPr id="52" name="내용 개체 틀 3"/>
              <p:cNvSpPr txBox="1">
                <a:spLocks/>
              </p:cNvSpPr>
              <p:nvPr/>
            </p:nvSpPr>
            <p:spPr>
              <a:xfrm>
                <a:off x="953960" y="5549994"/>
                <a:ext cx="4339766" cy="646331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spc="-100" dirty="0"/>
                  <a:t>초등학생이 가장 많은 권역과 가장 적은 권역은 </a:t>
                </a:r>
                <a:r>
                  <a:rPr lang="ko-KR" altLang="en-US" dirty="0"/>
                  <a:t>각각 어디인가요</a:t>
                </a:r>
                <a:r>
                  <a:rPr lang="en-US" altLang="ko-KR" dirty="0"/>
                  <a:t>? </a:t>
                </a:r>
              </a:p>
            </p:txBody>
          </p:sp>
          <p:sp>
            <p:nvSpPr>
              <p:cNvPr id="53" name="모서리가 둥근 직사각형 52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4" name="그룹 3"/>
          <p:cNvGrpSpPr/>
          <p:nvPr/>
        </p:nvGrpSpPr>
        <p:grpSpPr>
          <a:xfrm>
            <a:off x="4437616" y="3699664"/>
            <a:ext cx="4631588" cy="2062781"/>
            <a:chOff x="4437616" y="3699664"/>
            <a:chExt cx="4631588" cy="2062781"/>
          </a:xfrm>
        </p:grpSpPr>
        <p:sp>
          <p:nvSpPr>
            <p:cNvPr id="55" name="모서리가 둥근 직사각형 54"/>
            <p:cNvSpPr/>
            <p:nvPr/>
          </p:nvSpPr>
          <p:spPr bwMode="auto">
            <a:xfrm>
              <a:off x="4437616" y="4446229"/>
              <a:ext cx="4631588" cy="1316216"/>
            </a:xfrm>
            <a:prstGeom prst="roundRect">
              <a:avLst>
                <a:gd name="adj" fmla="val 5381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7" name="그룹 56"/>
            <p:cNvGrpSpPr/>
            <p:nvPr/>
          </p:nvGrpSpPr>
          <p:grpSpPr>
            <a:xfrm>
              <a:off x="4527558" y="3699664"/>
              <a:ext cx="4374101" cy="646331"/>
              <a:chOff x="829684" y="5681510"/>
              <a:chExt cx="4374101" cy="646331"/>
            </a:xfrm>
          </p:grpSpPr>
          <p:sp>
            <p:nvSpPr>
              <p:cNvPr id="58" name="내용 개체 틀 3"/>
              <p:cNvSpPr txBox="1">
                <a:spLocks/>
              </p:cNvSpPr>
              <p:nvPr/>
            </p:nvSpPr>
            <p:spPr>
              <a:xfrm>
                <a:off x="953962" y="5681510"/>
                <a:ext cx="4249823" cy="646331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ko-KR" altLang="en-US" spc="-150" dirty="0" smtClean="0"/>
                  <a:t>강원 </a:t>
                </a:r>
                <a:r>
                  <a:rPr lang="ko-KR" altLang="en-US" spc="-150" dirty="0"/>
                  <a:t>권역의 초등학생 수는 </a:t>
                </a:r>
                <a:r>
                  <a:rPr lang="ko-KR" altLang="en-US" spc="-150" dirty="0" smtClean="0"/>
                  <a:t>제주</a:t>
                </a:r>
                <a:r>
                  <a:rPr lang="ko-KR" altLang="en-US" dirty="0" smtClean="0"/>
                  <a:t> </a:t>
                </a:r>
                <a:r>
                  <a:rPr lang="ko-KR" altLang="en-US" dirty="0"/>
                  <a:t>권역의 초등학생 </a:t>
                </a:r>
                <a:r>
                  <a:rPr lang="ko-KR" altLang="en-US" dirty="0" smtClean="0"/>
                  <a:t>수의 몇 </a:t>
                </a:r>
                <a:r>
                  <a:rPr lang="ko-KR" altLang="en-US" dirty="0"/>
                  <a:t>배인가요</a:t>
                </a:r>
                <a:r>
                  <a:rPr lang="en-US" altLang="ko-KR" dirty="0"/>
                  <a:t>? </a:t>
                </a:r>
              </a:p>
            </p:txBody>
          </p:sp>
          <p:sp>
            <p:nvSpPr>
              <p:cNvPr id="59" name="모서리가 둥근 직사각형 58"/>
              <p:cNvSpPr/>
              <p:nvPr/>
            </p:nvSpPr>
            <p:spPr>
              <a:xfrm>
                <a:off x="829684" y="5822283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3" name="내용 개체 틀 5"/>
          <p:cNvSpPr txBox="1">
            <a:spLocks/>
          </p:cNvSpPr>
          <p:nvPr/>
        </p:nvSpPr>
        <p:spPr>
          <a:xfrm>
            <a:off x="694689" y="412069"/>
            <a:ext cx="4150361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그림그래프를 보고 알 수 있는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사실 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이야기하기</a:t>
            </a:r>
          </a:p>
        </p:txBody>
      </p:sp>
      <p:sp>
        <p:nvSpPr>
          <p:cNvPr id="50" name="내용 개체 틀 2"/>
          <p:cNvSpPr txBox="1">
            <a:spLocks/>
          </p:cNvSpPr>
          <p:nvPr/>
        </p:nvSpPr>
        <p:spPr>
          <a:xfrm>
            <a:off x="4476045" y="2192093"/>
            <a:ext cx="4515554" cy="9787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/>
            <a:r>
              <a:rPr lang="ko-KR" altLang="en-US" spc="-100" dirty="0"/>
              <a:t>초등학생이 가장 많은 권역은 서울 </a:t>
            </a:r>
            <a:r>
              <a:rPr lang="en-US" altLang="ko-KR" spc="-100" dirty="0"/>
              <a:t>· </a:t>
            </a:r>
            <a:r>
              <a:rPr lang="ko-KR" altLang="en-US" spc="-100" dirty="0" smtClean="0"/>
              <a:t>인천 </a:t>
            </a:r>
            <a:r>
              <a:rPr lang="en-US" altLang="ko-KR" spc="-100" dirty="0"/>
              <a:t>· </a:t>
            </a:r>
            <a:r>
              <a:rPr lang="ko-KR" altLang="en-US" spc="-100" dirty="0"/>
              <a:t>경기 </a:t>
            </a:r>
            <a:r>
              <a:rPr lang="ko-KR" altLang="en-US" spc="-50" dirty="0"/>
              <a:t>권역입니다</a:t>
            </a:r>
            <a:r>
              <a:rPr lang="en-US" altLang="ko-KR" spc="-50" dirty="0"/>
              <a:t>.</a:t>
            </a:r>
          </a:p>
          <a:p>
            <a:pPr marL="179388" indent="-179388" algn="just"/>
            <a:r>
              <a:rPr lang="ko-KR" altLang="en-US" spc="-50" dirty="0"/>
              <a:t>초등학생이 가장 적은 권역은 </a:t>
            </a:r>
            <a:r>
              <a:rPr lang="ko-KR" altLang="en-US" spc="-150" dirty="0"/>
              <a:t>제주 </a:t>
            </a:r>
            <a:r>
              <a:rPr lang="ko-KR" altLang="en-US" spc="-150" dirty="0" smtClean="0"/>
              <a:t>권역입니다</a:t>
            </a:r>
            <a:r>
              <a:rPr lang="en-US" altLang="ko-KR" spc="-150" dirty="0"/>
              <a:t>. </a:t>
            </a:r>
          </a:p>
        </p:txBody>
      </p:sp>
      <p:pic>
        <p:nvPicPr>
          <p:cNvPr id="54" name="그림 5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7870" y="244682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내용 개체 틀 2"/>
          <p:cNvSpPr txBox="1">
            <a:spLocks/>
          </p:cNvSpPr>
          <p:nvPr/>
        </p:nvSpPr>
        <p:spPr>
          <a:xfrm>
            <a:off x="4495909" y="4472107"/>
            <a:ext cx="4437396" cy="12557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/>
            <a:r>
              <a:rPr lang="ko-KR" altLang="en-US" spc="-50" dirty="0" smtClean="0"/>
              <a:t>강원 권역의 </a:t>
            </a:r>
            <a:r>
              <a:rPr lang="ko-KR" altLang="en-US" spc="-50" dirty="0"/>
              <a:t>초등학생 수는 </a:t>
            </a:r>
            <a:r>
              <a:rPr lang="en-US" altLang="ko-KR" spc="-50" dirty="0" smtClean="0"/>
              <a:t>8</a:t>
            </a:r>
            <a:r>
              <a:rPr lang="ko-KR" altLang="en-US" spc="-50" dirty="0" smtClean="0"/>
              <a:t>만 명이고</a:t>
            </a:r>
            <a:r>
              <a:rPr lang="en-US" altLang="ko-KR" spc="-50" dirty="0"/>
              <a:t>, </a:t>
            </a:r>
            <a:r>
              <a:rPr lang="ko-KR" altLang="en-US" spc="-50" dirty="0" smtClean="0"/>
              <a:t>제주 </a:t>
            </a:r>
            <a:r>
              <a:rPr lang="ko-KR" altLang="en-US" dirty="0"/>
              <a:t>권역의 초등학생 수는 </a:t>
            </a:r>
            <a:r>
              <a:rPr lang="en-US" altLang="ko-KR" dirty="0" smtClean="0"/>
              <a:t>4</a:t>
            </a:r>
            <a:r>
              <a:rPr lang="ko-KR" altLang="en-US" dirty="0" smtClean="0"/>
              <a:t>만 명이므로 </a:t>
            </a:r>
            <a:r>
              <a:rPr lang="en-US" altLang="ko-KR" dirty="0" smtClean="0"/>
              <a:t>2</a:t>
            </a:r>
            <a:r>
              <a:rPr lang="ko-KR" altLang="en-US" dirty="0"/>
              <a:t>배입니다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pPr marL="179388" indent="-179388" algn="just"/>
            <a:r>
              <a:rPr lang="en-US" altLang="ko-KR" spc="-50" dirty="0" smtClean="0"/>
              <a:t>2</a:t>
            </a:r>
            <a:r>
              <a:rPr lang="ko-KR" altLang="en-US" spc="-50" dirty="0"/>
              <a:t>배입니다</a:t>
            </a:r>
            <a:r>
              <a:rPr lang="en-US" altLang="ko-KR" spc="-50" dirty="0"/>
              <a:t>. </a:t>
            </a:r>
          </a:p>
        </p:txBody>
      </p:sp>
      <p:pic>
        <p:nvPicPr>
          <p:cNvPr id="60" name="그림 5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6489" y="489263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그룹 4"/>
          <p:cNvGrpSpPr/>
          <p:nvPr/>
        </p:nvGrpSpPr>
        <p:grpSpPr>
          <a:xfrm>
            <a:off x="7868093" y="188726"/>
            <a:ext cx="1973372" cy="720805"/>
            <a:chOff x="7868093" y="188726"/>
            <a:chExt cx="1973372" cy="720805"/>
          </a:xfrm>
        </p:grpSpPr>
        <p:grpSp>
          <p:nvGrpSpPr>
            <p:cNvPr id="2" name="그룹 1"/>
            <p:cNvGrpSpPr/>
            <p:nvPr/>
          </p:nvGrpSpPr>
          <p:grpSpPr>
            <a:xfrm>
              <a:off x="8294132" y="188726"/>
              <a:ext cx="1547333" cy="720805"/>
              <a:chOff x="8294132" y="188726"/>
              <a:chExt cx="1547333" cy="720805"/>
            </a:xfrm>
          </p:grpSpPr>
          <p:grpSp>
            <p:nvGrpSpPr>
              <p:cNvPr id="24" name="그룹 23"/>
              <p:cNvGrpSpPr/>
              <p:nvPr/>
            </p:nvGrpSpPr>
            <p:grpSpPr>
              <a:xfrm>
                <a:off x="8294132" y="195550"/>
                <a:ext cx="1547333" cy="713981"/>
                <a:chOff x="8294132" y="195550"/>
                <a:chExt cx="1547333" cy="713981"/>
              </a:xfrm>
            </p:grpSpPr>
            <p:pic>
              <p:nvPicPr>
                <p:cNvPr id="25" name="그림 24"/>
                <p:cNvPicPr preferRelativeResize="0"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26" name="그림 25"/>
                <p:cNvPicPr preferRelativeResize="0"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663" r="60960" b="95193"/>
                <a:stretch/>
              </p:blipFill>
              <p:spPr>
                <a:xfrm>
                  <a:off x="8294132" y="195550"/>
                  <a:ext cx="1087361" cy="713981"/>
                </a:xfrm>
                <a:prstGeom prst="rect">
                  <a:avLst/>
                </a:prstGeom>
              </p:spPr>
            </p:pic>
          </p:grpSp>
          <p:pic>
            <p:nvPicPr>
              <p:cNvPr id="28" name="그림 27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449" t="23817" r="68647" b="71376"/>
              <a:stretch/>
            </p:blipFill>
            <p:spPr>
              <a:xfrm>
                <a:off x="8674752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30" name="그림 29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" t="9091" r="90763" b="87337"/>
            <a:stretch/>
          </p:blipFill>
          <p:spPr>
            <a:xfrm>
              <a:off x="7868093" y="372140"/>
              <a:ext cx="426040" cy="530567"/>
            </a:xfrm>
            <a:prstGeom prst="rect">
              <a:avLst/>
            </a:prstGeom>
          </p:spPr>
        </p:pic>
      </p:grpSp>
      <p:sp>
        <p:nvSpPr>
          <p:cNvPr id="33" name="직사각형 32">
            <a:hlinkClick r:id="rId6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7" action="ppaction://hlinksldjump"/>
          </p:cNvPr>
          <p:cNvSpPr/>
          <p:nvPr/>
        </p:nvSpPr>
        <p:spPr>
          <a:xfrm>
            <a:off x="906920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8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hlinkClick r:id="rId9" action="ppaction://hlinksldjump"/>
          </p:cNvPr>
          <p:cNvSpPr/>
          <p:nvPr/>
        </p:nvSpPr>
        <p:spPr>
          <a:xfrm>
            <a:off x="7984321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0" name="그룹 39"/>
          <p:cNvGrpSpPr/>
          <p:nvPr/>
        </p:nvGrpSpPr>
        <p:grpSpPr>
          <a:xfrm>
            <a:off x="893763" y="1312722"/>
            <a:ext cx="2865337" cy="3193777"/>
            <a:chOff x="1316633" y="2184208"/>
            <a:chExt cx="2865337" cy="3193777"/>
          </a:xfrm>
        </p:grpSpPr>
        <p:pic>
          <p:nvPicPr>
            <p:cNvPr id="41" name="그림 40">
              <a:hlinkClick r:id="" action="ppaction://customshow?id=0&amp;return=true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5455" y="2537988"/>
              <a:ext cx="276515" cy="273955"/>
            </a:xfrm>
            <a:prstGeom prst="rect">
              <a:avLst/>
            </a:prstGeom>
          </p:spPr>
        </p:pic>
        <p:pic>
          <p:nvPicPr>
            <p:cNvPr id="42" name="그림 41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86" t="21878" r="22273" b="31552"/>
            <a:stretch/>
          </p:blipFill>
          <p:spPr>
            <a:xfrm>
              <a:off x="1316633" y="2184208"/>
              <a:ext cx="2588822" cy="31937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698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735314" y="1403780"/>
            <a:ext cx="4274942" cy="1782809"/>
            <a:chOff x="4735314" y="1403780"/>
            <a:chExt cx="4274942" cy="1782809"/>
          </a:xfrm>
        </p:grpSpPr>
        <p:sp>
          <p:nvSpPr>
            <p:cNvPr id="48" name="모서리가 둥근 직사각형 47"/>
            <p:cNvSpPr/>
            <p:nvPr/>
          </p:nvSpPr>
          <p:spPr bwMode="auto">
            <a:xfrm>
              <a:off x="4735314" y="2115222"/>
              <a:ext cx="4256286" cy="1071367"/>
            </a:xfrm>
            <a:prstGeom prst="roundRect">
              <a:avLst>
                <a:gd name="adj" fmla="val 7800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1" name="그룹 50"/>
            <p:cNvGrpSpPr/>
            <p:nvPr/>
          </p:nvGrpSpPr>
          <p:grpSpPr>
            <a:xfrm>
              <a:off x="4825255" y="1403780"/>
              <a:ext cx="4185001" cy="646331"/>
              <a:chOff x="829684" y="5408386"/>
              <a:chExt cx="4185001" cy="646331"/>
            </a:xfrm>
          </p:grpSpPr>
          <p:sp>
            <p:nvSpPr>
              <p:cNvPr id="52" name="내용 개체 틀 3"/>
              <p:cNvSpPr txBox="1">
                <a:spLocks/>
              </p:cNvSpPr>
              <p:nvPr/>
            </p:nvSpPr>
            <p:spPr>
              <a:xfrm>
                <a:off x="953961" y="5408386"/>
                <a:ext cx="4060724" cy="646331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smtClean="0"/>
                  <a:t>그림그래프를 보고 더 </a:t>
                </a:r>
                <a:r>
                  <a:rPr lang="ko-KR" altLang="en-US" dirty="0"/>
                  <a:t>알 수 있는 내용을 </a:t>
                </a:r>
                <a:r>
                  <a:rPr lang="ko-KR" altLang="en-US" dirty="0" smtClean="0"/>
                  <a:t>말해 </a:t>
                </a:r>
                <a:r>
                  <a:rPr lang="ko-KR" altLang="en-US" dirty="0"/>
                  <a:t>보세요</a:t>
                </a:r>
                <a:r>
                  <a:rPr lang="en-US" altLang="ko-KR" dirty="0"/>
                  <a:t>. </a:t>
                </a:r>
              </a:p>
            </p:txBody>
          </p:sp>
          <p:sp>
            <p:nvSpPr>
              <p:cNvPr id="53" name="모서리가 둥근 직사각형 52"/>
              <p:cNvSpPr/>
              <p:nvPr/>
            </p:nvSpPr>
            <p:spPr>
              <a:xfrm>
                <a:off x="829684" y="5524619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3" name="그룹 2"/>
          <p:cNvGrpSpPr/>
          <p:nvPr/>
        </p:nvGrpSpPr>
        <p:grpSpPr>
          <a:xfrm>
            <a:off x="4735314" y="3485974"/>
            <a:ext cx="4565902" cy="2462834"/>
            <a:chOff x="4735314" y="3248474"/>
            <a:chExt cx="4565902" cy="2462834"/>
          </a:xfrm>
        </p:grpSpPr>
        <p:sp>
          <p:nvSpPr>
            <p:cNvPr id="55" name="모서리가 둥근 직사각형 54"/>
            <p:cNvSpPr/>
            <p:nvPr/>
          </p:nvSpPr>
          <p:spPr bwMode="auto">
            <a:xfrm>
              <a:off x="4735314" y="3983774"/>
              <a:ext cx="4256286" cy="1727534"/>
            </a:xfrm>
            <a:prstGeom prst="roundRect">
              <a:avLst>
                <a:gd name="adj" fmla="val 6561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7" name="그룹 56"/>
            <p:cNvGrpSpPr/>
            <p:nvPr/>
          </p:nvGrpSpPr>
          <p:grpSpPr>
            <a:xfrm>
              <a:off x="4825255" y="3248474"/>
              <a:ext cx="4475961" cy="646331"/>
              <a:chOff x="829684" y="5556188"/>
              <a:chExt cx="4475961" cy="646331"/>
            </a:xfrm>
          </p:grpSpPr>
          <p:sp>
            <p:nvSpPr>
              <p:cNvPr id="58" name="내용 개체 틀 3"/>
              <p:cNvSpPr txBox="1">
                <a:spLocks/>
              </p:cNvSpPr>
              <p:nvPr/>
            </p:nvSpPr>
            <p:spPr>
              <a:xfrm>
                <a:off x="953960" y="5556188"/>
                <a:ext cx="4351685" cy="646331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smtClean="0"/>
                  <a:t>자료를 그림그래프로 </a:t>
                </a:r>
                <a:r>
                  <a:rPr lang="ko-KR" altLang="en-US" dirty="0"/>
                  <a:t>나타내면 어떤 점이 좋은지 말해 보세요</a:t>
                </a:r>
                <a:r>
                  <a:rPr lang="en-US" altLang="ko-KR" dirty="0"/>
                  <a:t>. </a:t>
                </a:r>
              </a:p>
            </p:txBody>
          </p:sp>
          <p:sp>
            <p:nvSpPr>
              <p:cNvPr id="59" name="모서리가 둥근 직사각형 58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3" name="내용 개체 틀 5"/>
          <p:cNvSpPr txBox="1">
            <a:spLocks/>
          </p:cNvSpPr>
          <p:nvPr/>
        </p:nvSpPr>
        <p:spPr>
          <a:xfrm>
            <a:off x="694689" y="412069"/>
            <a:ext cx="4150361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그림그래프를 보고 알 수 있는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사실 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이야기하기</a:t>
            </a:r>
          </a:p>
        </p:txBody>
      </p:sp>
      <p:sp>
        <p:nvSpPr>
          <p:cNvPr id="50" name="내용 개체 틀 2"/>
          <p:cNvSpPr txBox="1">
            <a:spLocks/>
          </p:cNvSpPr>
          <p:nvPr/>
        </p:nvSpPr>
        <p:spPr>
          <a:xfrm>
            <a:off x="4773742" y="2161541"/>
            <a:ext cx="4236514" cy="9787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/>
            <a:r>
              <a:rPr lang="ko-KR" altLang="en-US" spc="-50" dirty="0" err="1" smtClean="0"/>
              <a:t>권역별로</a:t>
            </a:r>
            <a:r>
              <a:rPr lang="ko-KR" altLang="en-US" spc="-50" dirty="0" smtClean="0"/>
              <a:t> </a:t>
            </a:r>
            <a:r>
              <a:rPr lang="ko-KR" altLang="en-US" spc="-70" dirty="0" smtClean="0"/>
              <a:t>초등학생 수가 많이 차이 납니다</a:t>
            </a:r>
            <a:r>
              <a:rPr lang="en-US" altLang="ko-KR" spc="-70" dirty="0" smtClean="0"/>
              <a:t>.</a:t>
            </a:r>
          </a:p>
          <a:p>
            <a:pPr marL="179388" indent="-179388" algn="just"/>
            <a:r>
              <a:rPr lang="ko-KR" altLang="en-US" spc="-60" dirty="0" smtClean="0"/>
              <a:t>대전 </a:t>
            </a:r>
            <a:r>
              <a:rPr lang="en-US" altLang="ko-KR" spc="-60" dirty="0" smtClean="0"/>
              <a:t>· </a:t>
            </a:r>
            <a:r>
              <a:rPr lang="ko-KR" altLang="en-US" spc="-60" dirty="0" smtClean="0"/>
              <a:t>세종 </a:t>
            </a:r>
            <a:r>
              <a:rPr lang="en-US" altLang="ko-KR" spc="-60" dirty="0" smtClean="0"/>
              <a:t>· </a:t>
            </a:r>
            <a:r>
              <a:rPr lang="ko-KR" altLang="en-US" spc="-60" dirty="0" smtClean="0"/>
              <a:t>충청 권역 초등학생 수는 강원 </a:t>
            </a:r>
            <a:r>
              <a:rPr lang="ko-KR" altLang="en-US" dirty="0" smtClean="0"/>
              <a:t>권역 초등학생 수의 약 </a:t>
            </a:r>
            <a:r>
              <a:rPr lang="en-US" altLang="ko-KR" dirty="0" smtClean="0"/>
              <a:t>4</a:t>
            </a:r>
            <a:r>
              <a:rPr lang="ko-KR" altLang="en-US" dirty="0" smtClean="0"/>
              <a:t>배입니다</a:t>
            </a:r>
            <a:r>
              <a:rPr lang="en-US" altLang="ko-KR" dirty="0" smtClean="0"/>
              <a:t>. </a:t>
            </a:r>
            <a:endParaRPr lang="en-US" altLang="ko-KR" dirty="0"/>
          </a:p>
        </p:txBody>
      </p:sp>
      <p:pic>
        <p:nvPicPr>
          <p:cNvPr id="54" name="그림 5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7327" y="250737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내용 개체 틀 2"/>
          <p:cNvSpPr txBox="1">
            <a:spLocks/>
          </p:cNvSpPr>
          <p:nvPr/>
        </p:nvSpPr>
        <p:spPr>
          <a:xfrm>
            <a:off x="4773742" y="4279103"/>
            <a:ext cx="4217858" cy="158812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/>
            <a:r>
              <a:rPr lang="ko-KR" altLang="en-US" spc="-50" dirty="0" smtClean="0"/>
              <a:t>어느 </a:t>
            </a:r>
            <a:r>
              <a:rPr lang="ko-KR" altLang="en-US" spc="-50" dirty="0"/>
              <a:t>권역에 초등학생이 많고 적은지를 한눈에 알 수 있습니다</a:t>
            </a:r>
            <a:r>
              <a:rPr lang="en-US" altLang="ko-KR" spc="-50" dirty="0"/>
              <a:t>.</a:t>
            </a:r>
          </a:p>
          <a:p>
            <a:pPr marL="179388" indent="-179388" algn="just"/>
            <a:r>
              <a:rPr lang="ko-KR" altLang="en-US" spc="-50" dirty="0"/>
              <a:t>그림의 크기로 많고 </a:t>
            </a:r>
            <a:r>
              <a:rPr lang="ko-KR" altLang="en-US" spc="-150" dirty="0"/>
              <a:t>적음을 알 </a:t>
            </a:r>
            <a:r>
              <a:rPr lang="ko-KR" altLang="en-US" spc="-150" dirty="0" smtClean="0"/>
              <a:t>수 있습니다</a:t>
            </a:r>
            <a:r>
              <a:rPr lang="en-US" altLang="ko-KR" spc="-150" dirty="0"/>
              <a:t>. </a:t>
            </a:r>
          </a:p>
          <a:p>
            <a:pPr marL="179388" indent="-179388" algn="just"/>
            <a:r>
              <a:rPr lang="ko-KR" altLang="en-US" spc="-100" dirty="0"/>
              <a:t>그림그래프는 복잡한 자료를 </a:t>
            </a:r>
            <a:r>
              <a:rPr lang="ko-KR" altLang="en-US" spc="-100" dirty="0" smtClean="0"/>
              <a:t>간단하게 </a:t>
            </a:r>
            <a:r>
              <a:rPr lang="ko-KR" altLang="en-US" spc="-100" dirty="0"/>
              <a:t>보여 </a:t>
            </a:r>
            <a:r>
              <a:rPr lang="ko-KR" altLang="en-US" spc="-50" dirty="0"/>
              <a:t>줍니다</a:t>
            </a:r>
            <a:r>
              <a:rPr lang="en-US" altLang="ko-KR" spc="-50" dirty="0"/>
              <a:t>. </a:t>
            </a:r>
          </a:p>
        </p:txBody>
      </p:sp>
      <p:pic>
        <p:nvPicPr>
          <p:cNvPr id="60" name="그림 5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5567" y="489809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그룹 3"/>
          <p:cNvGrpSpPr/>
          <p:nvPr/>
        </p:nvGrpSpPr>
        <p:grpSpPr>
          <a:xfrm>
            <a:off x="7868093" y="188726"/>
            <a:ext cx="1973372" cy="720805"/>
            <a:chOff x="7868093" y="188726"/>
            <a:chExt cx="1973372" cy="720805"/>
          </a:xfrm>
        </p:grpSpPr>
        <p:grpSp>
          <p:nvGrpSpPr>
            <p:cNvPr id="24" name="그룹 23"/>
            <p:cNvGrpSpPr/>
            <p:nvPr/>
          </p:nvGrpSpPr>
          <p:grpSpPr>
            <a:xfrm>
              <a:off x="8294132" y="188726"/>
              <a:ext cx="1547333" cy="720805"/>
              <a:chOff x="8294132" y="188726"/>
              <a:chExt cx="1547333" cy="720805"/>
            </a:xfrm>
          </p:grpSpPr>
          <p:grpSp>
            <p:nvGrpSpPr>
              <p:cNvPr id="25" name="그룹 24"/>
              <p:cNvGrpSpPr/>
              <p:nvPr/>
            </p:nvGrpSpPr>
            <p:grpSpPr>
              <a:xfrm>
                <a:off x="8294132" y="195550"/>
                <a:ext cx="1547333" cy="713981"/>
                <a:chOff x="8294132" y="195550"/>
                <a:chExt cx="1547333" cy="713981"/>
              </a:xfrm>
            </p:grpSpPr>
            <p:pic>
              <p:nvPicPr>
                <p:cNvPr id="28" name="그림 27"/>
                <p:cNvPicPr preferRelativeResize="0"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30" name="그림 29"/>
                <p:cNvPicPr preferRelativeResize="0"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663" r="60960" b="95193"/>
                <a:stretch/>
              </p:blipFill>
              <p:spPr>
                <a:xfrm>
                  <a:off x="8294132" y="195550"/>
                  <a:ext cx="1087361" cy="713981"/>
                </a:xfrm>
                <a:prstGeom prst="rect">
                  <a:avLst/>
                </a:prstGeom>
              </p:spPr>
            </p:pic>
          </p:grpSp>
          <p:pic>
            <p:nvPicPr>
              <p:cNvPr id="26" name="그림 25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449" t="23817" r="68647" b="71376"/>
              <a:stretch/>
            </p:blipFill>
            <p:spPr>
              <a:xfrm>
                <a:off x="8674752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31" name="그림 30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" t="9091" r="90763" b="87337"/>
            <a:stretch/>
          </p:blipFill>
          <p:spPr>
            <a:xfrm>
              <a:off x="7868093" y="372140"/>
              <a:ext cx="426040" cy="530567"/>
            </a:xfrm>
            <a:prstGeom prst="rect">
              <a:avLst/>
            </a:prstGeom>
          </p:spPr>
        </p:pic>
      </p:grpSp>
      <p:sp>
        <p:nvSpPr>
          <p:cNvPr id="34" name="직사각형 33">
            <a:hlinkClick r:id="rId6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hlinkClick r:id="rId7" action="ppaction://hlinksldjump"/>
          </p:cNvPr>
          <p:cNvSpPr/>
          <p:nvPr/>
        </p:nvSpPr>
        <p:spPr>
          <a:xfrm>
            <a:off x="906920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hlinkClick r:id="rId8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9" action="ppaction://hlinksldjump"/>
          </p:cNvPr>
          <p:cNvSpPr/>
          <p:nvPr/>
        </p:nvSpPr>
        <p:spPr>
          <a:xfrm>
            <a:off x="7984321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1" name="그룹 40"/>
          <p:cNvGrpSpPr/>
          <p:nvPr/>
        </p:nvGrpSpPr>
        <p:grpSpPr>
          <a:xfrm>
            <a:off x="893763" y="1312722"/>
            <a:ext cx="2865337" cy="3193777"/>
            <a:chOff x="1316633" y="2184208"/>
            <a:chExt cx="2865337" cy="3193777"/>
          </a:xfrm>
        </p:grpSpPr>
        <p:pic>
          <p:nvPicPr>
            <p:cNvPr id="42" name="그림 41">
              <a:hlinkClick r:id="" action="ppaction://customshow?id=0&amp;return=true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5455" y="2537988"/>
              <a:ext cx="276515" cy="273955"/>
            </a:xfrm>
            <a:prstGeom prst="rect">
              <a:avLst/>
            </a:prstGeom>
          </p:spPr>
        </p:pic>
        <p:pic>
          <p:nvPicPr>
            <p:cNvPr id="44" name="그림 43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86" t="21878" r="22273" b="31552"/>
            <a:stretch/>
          </p:blipFill>
          <p:spPr>
            <a:xfrm>
              <a:off x="1316633" y="2184208"/>
              <a:ext cx="2588822" cy="31937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282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871885" y="4637216"/>
            <a:ext cx="8178453" cy="843286"/>
            <a:chOff x="871885" y="4054628"/>
            <a:chExt cx="8178453" cy="843286"/>
          </a:xfrm>
        </p:grpSpPr>
        <p:sp>
          <p:nvSpPr>
            <p:cNvPr id="52" name="모서리가 둥근 직사각형 51"/>
            <p:cNvSpPr/>
            <p:nvPr/>
          </p:nvSpPr>
          <p:spPr bwMode="auto">
            <a:xfrm>
              <a:off x="871885" y="4479248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4" name="그룹 53"/>
            <p:cNvGrpSpPr/>
            <p:nvPr/>
          </p:nvGrpSpPr>
          <p:grpSpPr>
            <a:xfrm>
              <a:off x="961827" y="4054628"/>
              <a:ext cx="8088511" cy="369332"/>
              <a:chOff x="829684" y="5546885"/>
              <a:chExt cx="8088511" cy="369332"/>
            </a:xfrm>
          </p:grpSpPr>
          <p:sp>
            <p:nvSpPr>
              <p:cNvPr id="55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위 표는 무엇을 나타낸 자료인가요</a:t>
                </a:r>
                <a:r>
                  <a:rPr lang="en-US" altLang="ko-KR" dirty="0"/>
                  <a:t>? </a:t>
                </a:r>
              </a:p>
            </p:txBody>
          </p:sp>
          <p:sp>
            <p:nvSpPr>
              <p:cNvPr id="56" name="모서리가 둥근 직사각형 55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906680" y="1329272"/>
            <a:ext cx="8505204" cy="432049"/>
            <a:chOff x="906680" y="1364897"/>
            <a:chExt cx="8505204" cy="432049"/>
          </a:xfrm>
        </p:grpSpPr>
        <p:sp>
          <p:nvSpPr>
            <p:cNvPr id="40" name="내용 개체 틀 3"/>
            <p:cNvSpPr txBox="1">
              <a:spLocks/>
            </p:cNvSpPr>
            <p:nvPr/>
          </p:nvSpPr>
          <p:spPr>
            <a:xfrm>
              <a:off x="1136576" y="1364897"/>
              <a:ext cx="8275308" cy="43204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우리나라 </a:t>
              </a:r>
              <a:r>
                <a:rPr lang="ko-KR" altLang="en-US" dirty="0" err="1" smtClean="0"/>
                <a:t>권역별</a:t>
              </a:r>
              <a:r>
                <a:rPr lang="ko-KR" altLang="en-US" dirty="0" smtClean="0"/>
                <a:t> 초등학교 수를 조사한 표입니다</a:t>
              </a:r>
              <a:r>
                <a:rPr lang="en-US" altLang="ko-KR" dirty="0" smtClean="0"/>
                <a:t>. </a:t>
              </a:r>
              <a:r>
                <a:rPr lang="ko-KR" altLang="en-US" dirty="0" smtClean="0"/>
                <a:t>그림그래프로 나타내어 봅시다</a:t>
              </a:r>
              <a:r>
                <a:rPr lang="en-US" altLang="ko-KR" dirty="0" smtClean="0"/>
                <a:t>. </a:t>
              </a:r>
              <a:endParaRPr lang="ko-KR" altLang="en-US" dirty="0"/>
            </a:p>
          </p:txBody>
        </p:sp>
        <p:grpSp>
          <p:nvGrpSpPr>
            <p:cNvPr id="21" name="그룹 20"/>
            <p:cNvGrpSpPr/>
            <p:nvPr/>
          </p:nvGrpSpPr>
          <p:grpSpPr>
            <a:xfrm>
              <a:off x="906680" y="1429176"/>
              <a:ext cx="217025" cy="217025"/>
              <a:chOff x="4520952" y="3717032"/>
              <a:chExt cx="217025" cy="217025"/>
            </a:xfrm>
          </p:grpSpPr>
          <p:grpSp>
            <p:nvGrpSpPr>
              <p:cNvPr id="23" name="그룹 22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25" name="모서리가 둥근 직사각형 24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  <p:sp>
              <p:nvSpPr>
                <p:cNvPr id="26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</p:grpSp>
          <p:sp>
            <p:nvSpPr>
              <p:cNvPr id="24" name="모서리가 둥근 직사각형 23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51" name="내용 개체 틀 5"/>
          <p:cNvSpPr txBox="1">
            <a:spLocks/>
          </p:cNvSpPr>
          <p:nvPr/>
        </p:nvSpPr>
        <p:spPr>
          <a:xfrm>
            <a:off x="694689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표를 그림그래프로 나타내기</a:t>
            </a:r>
          </a:p>
        </p:txBody>
      </p:sp>
      <p:sp>
        <p:nvSpPr>
          <p:cNvPr id="53" name="내용 개체 틀 2"/>
          <p:cNvSpPr txBox="1">
            <a:spLocks/>
          </p:cNvSpPr>
          <p:nvPr/>
        </p:nvSpPr>
        <p:spPr>
          <a:xfrm>
            <a:off x="910314" y="5084420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solidFill>
                  <a:srgbClr val="208235"/>
                </a:solidFill>
              </a:rPr>
              <a:t>우리나라의 </a:t>
            </a:r>
            <a:r>
              <a:rPr lang="ko-KR" altLang="en-US" dirty="0" err="1">
                <a:solidFill>
                  <a:srgbClr val="208235"/>
                </a:solidFill>
              </a:rPr>
              <a:t>권역별</a:t>
            </a:r>
            <a:r>
              <a:rPr lang="ko-KR" altLang="en-US" dirty="0">
                <a:solidFill>
                  <a:srgbClr val="208235"/>
                </a:solidFill>
              </a:rPr>
              <a:t> </a:t>
            </a:r>
            <a:r>
              <a:rPr lang="ko-KR" altLang="en-US" dirty="0" smtClean="0">
                <a:solidFill>
                  <a:srgbClr val="208235"/>
                </a:solidFill>
              </a:rPr>
              <a:t>초등학교 수입니다</a:t>
            </a:r>
            <a:r>
              <a:rPr lang="en-US" altLang="ko-KR" dirty="0">
                <a:solidFill>
                  <a:srgbClr val="208235"/>
                </a:solidFill>
              </a:rPr>
              <a:t>. </a:t>
            </a:r>
          </a:p>
        </p:txBody>
      </p:sp>
      <p:pic>
        <p:nvPicPr>
          <p:cNvPr id="57" name="그림 5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506241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그룹 6"/>
          <p:cNvGrpSpPr/>
          <p:nvPr/>
        </p:nvGrpSpPr>
        <p:grpSpPr>
          <a:xfrm>
            <a:off x="7868093" y="134963"/>
            <a:ext cx="1973372" cy="774568"/>
            <a:chOff x="7868093" y="134963"/>
            <a:chExt cx="1973372" cy="774568"/>
          </a:xfrm>
        </p:grpSpPr>
        <p:grpSp>
          <p:nvGrpSpPr>
            <p:cNvPr id="36" name="그룹 35"/>
            <p:cNvGrpSpPr/>
            <p:nvPr/>
          </p:nvGrpSpPr>
          <p:grpSpPr>
            <a:xfrm>
              <a:off x="8294132" y="195550"/>
              <a:ext cx="1547333" cy="713981"/>
              <a:chOff x="8294132" y="195550"/>
              <a:chExt cx="1547333" cy="713981"/>
            </a:xfrm>
          </p:grpSpPr>
          <p:pic>
            <p:nvPicPr>
              <p:cNvPr id="39" name="그림 38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41" name="그림 40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63" r="60960" b="95193"/>
              <a:stretch/>
            </p:blipFill>
            <p:spPr>
              <a:xfrm>
                <a:off x="8294132" y="195550"/>
                <a:ext cx="1087361" cy="713981"/>
              </a:xfrm>
              <a:prstGeom prst="rect">
                <a:avLst/>
              </a:prstGeom>
            </p:spPr>
          </p:pic>
        </p:grpSp>
        <p:pic>
          <p:nvPicPr>
            <p:cNvPr id="42" name="그림 41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13" t="31576" r="61383" b="63617"/>
            <a:stretch/>
          </p:blipFill>
          <p:spPr>
            <a:xfrm>
              <a:off x="9038713" y="134963"/>
              <a:ext cx="335504" cy="713981"/>
            </a:xfrm>
            <a:prstGeom prst="rect">
              <a:avLst/>
            </a:prstGeom>
          </p:spPr>
        </p:pic>
        <p:pic>
          <p:nvPicPr>
            <p:cNvPr id="38" name="그림 37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" t="9091" r="90763" b="87337"/>
            <a:stretch/>
          </p:blipFill>
          <p:spPr>
            <a:xfrm>
              <a:off x="7868093" y="372140"/>
              <a:ext cx="426040" cy="530567"/>
            </a:xfrm>
            <a:prstGeom prst="rect">
              <a:avLst/>
            </a:prstGeom>
          </p:spPr>
        </p:pic>
      </p:grpSp>
      <p:sp>
        <p:nvSpPr>
          <p:cNvPr id="44" name="직사각형 43">
            <a:hlinkClick r:id="rId6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hlinkClick r:id="rId7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hlinkClick r:id="rId8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hlinkClick r:id="rId9" action="ppaction://hlinksldjump"/>
          </p:cNvPr>
          <p:cNvSpPr/>
          <p:nvPr/>
        </p:nvSpPr>
        <p:spPr>
          <a:xfrm>
            <a:off x="7984321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 preferRelativeResize="0"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6" t="12379" r="10161" b="66753"/>
          <a:stretch/>
        </p:blipFill>
        <p:spPr>
          <a:xfrm>
            <a:off x="1128077" y="1591420"/>
            <a:ext cx="7806840" cy="271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83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그림 44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6" t="12379" r="10161" b="66753"/>
          <a:stretch/>
        </p:blipFill>
        <p:spPr>
          <a:xfrm>
            <a:off x="1116202" y="1171816"/>
            <a:ext cx="7806840" cy="2719124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871885" y="3875686"/>
            <a:ext cx="8178453" cy="1581441"/>
            <a:chOff x="871885" y="3673811"/>
            <a:chExt cx="8178453" cy="1581441"/>
          </a:xfrm>
        </p:grpSpPr>
        <p:sp>
          <p:nvSpPr>
            <p:cNvPr id="52" name="모서리가 둥근 직사각형 51"/>
            <p:cNvSpPr/>
            <p:nvPr/>
          </p:nvSpPr>
          <p:spPr bwMode="auto">
            <a:xfrm>
              <a:off x="871885" y="4137902"/>
              <a:ext cx="8149877" cy="1117350"/>
            </a:xfrm>
            <a:prstGeom prst="roundRect">
              <a:avLst>
                <a:gd name="adj" fmla="val 9227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4" name="그룹 53"/>
            <p:cNvGrpSpPr/>
            <p:nvPr/>
          </p:nvGrpSpPr>
          <p:grpSpPr>
            <a:xfrm>
              <a:off x="961827" y="3673811"/>
              <a:ext cx="8088511" cy="369332"/>
              <a:chOff x="829684" y="5546885"/>
              <a:chExt cx="8088511" cy="369332"/>
            </a:xfrm>
          </p:grpSpPr>
          <p:sp>
            <p:nvSpPr>
              <p:cNvPr id="55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smtClean="0"/>
                  <a:t>초등학교 </a:t>
                </a:r>
                <a:r>
                  <a:rPr lang="ko-KR" altLang="en-US" dirty="0"/>
                  <a:t>수를 백의 자리까지 </a:t>
                </a:r>
                <a:r>
                  <a:rPr lang="ko-KR" altLang="en-US" dirty="0" smtClean="0"/>
                  <a:t>나타내려면 어떻게 </a:t>
                </a:r>
                <a:r>
                  <a:rPr lang="ko-KR" altLang="en-US" dirty="0"/>
                  <a:t>해야 할까요</a:t>
                </a:r>
                <a:r>
                  <a:rPr lang="en-US" altLang="ko-KR" dirty="0"/>
                  <a:t>? </a:t>
                </a:r>
              </a:p>
            </p:txBody>
          </p:sp>
          <p:sp>
            <p:nvSpPr>
              <p:cNvPr id="56" name="모서리가 둥근 직사각형 55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60" name="그룹 59"/>
          <p:cNvGrpSpPr/>
          <p:nvPr/>
        </p:nvGrpSpPr>
        <p:grpSpPr>
          <a:xfrm>
            <a:off x="961827" y="5575436"/>
            <a:ext cx="8088511" cy="369332"/>
            <a:chOff x="829684" y="5546885"/>
            <a:chExt cx="8088511" cy="369332"/>
          </a:xfrm>
        </p:grpSpPr>
        <p:sp>
          <p:nvSpPr>
            <p:cNvPr id="61" name="내용 개체 틀 3"/>
            <p:cNvSpPr txBox="1">
              <a:spLocks/>
            </p:cNvSpPr>
            <p:nvPr/>
          </p:nvSpPr>
          <p:spPr>
            <a:xfrm>
              <a:off x="953961" y="5546885"/>
              <a:ext cx="7964234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정한 방법으로 </a:t>
              </a:r>
              <a:r>
                <a:rPr lang="ko-KR" altLang="en-US" dirty="0" smtClean="0"/>
                <a:t>표를 </a:t>
              </a:r>
              <a:r>
                <a:rPr lang="ko-KR" altLang="en-US" dirty="0"/>
                <a:t>완성해 보세요</a:t>
              </a:r>
              <a:r>
                <a:rPr lang="en-US" altLang="ko-KR" dirty="0"/>
                <a:t>. </a:t>
              </a:r>
            </a:p>
          </p:txBody>
        </p:sp>
        <p:sp>
          <p:nvSpPr>
            <p:cNvPr id="62" name="모서리가 둥근 직사각형 61"/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51" name="내용 개체 틀 5"/>
          <p:cNvSpPr txBox="1">
            <a:spLocks/>
          </p:cNvSpPr>
          <p:nvPr/>
        </p:nvSpPr>
        <p:spPr>
          <a:xfrm>
            <a:off x="694689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표를 그림그래프로 나타내기</a:t>
            </a:r>
          </a:p>
        </p:txBody>
      </p:sp>
      <p:sp>
        <p:nvSpPr>
          <p:cNvPr id="53" name="내용 개체 틀 2"/>
          <p:cNvSpPr txBox="1">
            <a:spLocks/>
          </p:cNvSpPr>
          <p:nvPr/>
        </p:nvSpPr>
        <p:spPr>
          <a:xfrm>
            <a:off x="910314" y="4381388"/>
            <a:ext cx="8104140" cy="10341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err="1" smtClean="0">
                <a:solidFill>
                  <a:srgbClr val="208235"/>
                </a:solidFill>
              </a:rPr>
              <a:t>올림하여</a:t>
            </a:r>
            <a:r>
              <a:rPr lang="ko-KR" altLang="en-US" dirty="0" smtClean="0">
                <a:solidFill>
                  <a:srgbClr val="208235"/>
                </a:solidFill>
              </a:rPr>
              <a:t> </a:t>
            </a:r>
            <a:r>
              <a:rPr lang="ko-KR" altLang="en-US" dirty="0">
                <a:solidFill>
                  <a:srgbClr val="208235"/>
                </a:solidFill>
              </a:rPr>
              <a:t>백의 자리까지 나타냅니다</a:t>
            </a:r>
            <a:r>
              <a:rPr lang="en-US" altLang="ko-KR" dirty="0">
                <a:solidFill>
                  <a:srgbClr val="208235"/>
                </a:solidFill>
              </a:rPr>
              <a:t>. </a:t>
            </a:r>
          </a:p>
          <a:p>
            <a:r>
              <a:rPr lang="ko-KR" altLang="en-US" dirty="0" err="1" smtClean="0">
                <a:solidFill>
                  <a:srgbClr val="208235"/>
                </a:solidFill>
              </a:rPr>
              <a:t>버림하여</a:t>
            </a:r>
            <a:r>
              <a:rPr lang="ko-KR" altLang="en-US" dirty="0" smtClean="0">
                <a:solidFill>
                  <a:srgbClr val="208235"/>
                </a:solidFill>
              </a:rPr>
              <a:t> </a:t>
            </a:r>
            <a:r>
              <a:rPr lang="ko-KR" altLang="en-US" dirty="0">
                <a:solidFill>
                  <a:srgbClr val="208235"/>
                </a:solidFill>
              </a:rPr>
              <a:t>백의 자리까지 나타냅니다</a:t>
            </a:r>
            <a:r>
              <a:rPr lang="en-US" altLang="ko-KR" dirty="0">
                <a:solidFill>
                  <a:srgbClr val="208235"/>
                </a:solidFill>
              </a:rPr>
              <a:t>. </a:t>
            </a:r>
          </a:p>
          <a:p>
            <a:r>
              <a:rPr lang="ko-KR" altLang="en-US" dirty="0" smtClean="0">
                <a:solidFill>
                  <a:srgbClr val="208235"/>
                </a:solidFill>
              </a:rPr>
              <a:t>반올림하여 </a:t>
            </a:r>
            <a:r>
              <a:rPr lang="ko-KR" altLang="en-US" dirty="0">
                <a:solidFill>
                  <a:srgbClr val="208235"/>
                </a:solidFill>
              </a:rPr>
              <a:t>백의 자리까지 나타냅니다</a:t>
            </a:r>
            <a:r>
              <a:rPr lang="en-US" altLang="ko-KR" dirty="0">
                <a:solidFill>
                  <a:srgbClr val="208235"/>
                </a:solidFill>
              </a:rPr>
              <a:t>. </a:t>
            </a:r>
          </a:p>
        </p:txBody>
      </p:sp>
      <p:pic>
        <p:nvPicPr>
          <p:cNvPr id="57" name="그림 5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8705" y="468969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내용 개체 틀 2"/>
          <p:cNvSpPr txBox="1">
            <a:spLocks/>
          </p:cNvSpPr>
          <p:nvPr/>
        </p:nvSpPr>
        <p:spPr>
          <a:xfrm>
            <a:off x="4018065" y="2214382"/>
            <a:ext cx="944524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2100</a:t>
            </a:r>
            <a:endParaRPr lang="en-US" altLang="ko-KR" dirty="0">
              <a:solidFill>
                <a:srgbClr val="208235"/>
              </a:solidFill>
            </a:endParaRPr>
          </a:p>
        </p:txBody>
      </p:sp>
      <p:sp>
        <p:nvSpPr>
          <p:cNvPr id="31" name="내용 개체 틀 2"/>
          <p:cNvSpPr txBox="1">
            <a:spLocks/>
          </p:cNvSpPr>
          <p:nvPr/>
        </p:nvSpPr>
        <p:spPr>
          <a:xfrm>
            <a:off x="4018065" y="2656367"/>
            <a:ext cx="944524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900</a:t>
            </a:r>
            <a:endParaRPr lang="en-US" altLang="ko-KR" dirty="0">
              <a:solidFill>
                <a:srgbClr val="208235"/>
              </a:solidFill>
            </a:endParaRPr>
          </a:p>
        </p:txBody>
      </p:sp>
      <p:sp>
        <p:nvSpPr>
          <p:cNvPr id="32" name="내용 개체 틀 2"/>
          <p:cNvSpPr txBox="1">
            <a:spLocks/>
          </p:cNvSpPr>
          <p:nvPr/>
        </p:nvSpPr>
        <p:spPr>
          <a:xfrm>
            <a:off x="4018065" y="3088415"/>
            <a:ext cx="944524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1000</a:t>
            </a:r>
            <a:endParaRPr lang="en-US" altLang="ko-KR" dirty="0">
              <a:solidFill>
                <a:srgbClr val="208235"/>
              </a:solidFill>
            </a:endParaRPr>
          </a:p>
        </p:txBody>
      </p:sp>
      <p:sp>
        <p:nvSpPr>
          <p:cNvPr id="33" name="내용 개체 틀 2"/>
          <p:cNvSpPr txBox="1">
            <a:spLocks/>
          </p:cNvSpPr>
          <p:nvPr/>
        </p:nvSpPr>
        <p:spPr>
          <a:xfrm>
            <a:off x="7673538" y="2214382"/>
            <a:ext cx="944524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400</a:t>
            </a:r>
            <a:endParaRPr lang="en-US" altLang="ko-KR" dirty="0">
              <a:solidFill>
                <a:srgbClr val="208235"/>
              </a:solidFill>
            </a:endParaRPr>
          </a:p>
        </p:txBody>
      </p:sp>
      <p:sp>
        <p:nvSpPr>
          <p:cNvPr id="34" name="내용 개체 틀 2"/>
          <p:cNvSpPr txBox="1">
            <a:spLocks/>
          </p:cNvSpPr>
          <p:nvPr/>
        </p:nvSpPr>
        <p:spPr>
          <a:xfrm>
            <a:off x="7673538" y="2656367"/>
            <a:ext cx="944524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1600</a:t>
            </a:r>
            <a:endParaRPr lang="en-US" altLang="ko-KR" dirty="0">
              <a:solidFill>
                <a:srgbClr val="208235"/>
              </a:solidFill>
            </a:endParaRPr>
          </a:p>
        </p:txBody>
      </p:sp>
      <p:sp>
        <p:nvSpPr>
          <p:cNvPr id="36" name="내용 개체 틀 2"/>
          <p:cNvSpPr txBox="1">
            <a:spLocks/>
          </p:cNvSpPr>
          <p:nvPr/>
        </p:nvSpPr>
        <p:spPr>
          <a:xfrm>
            <a:off x="7673538" y="3088415"/>
            <a:ext cx="944524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100</a:t>
            </a:r>
            <a:endParaRPr lang="en-US" altLang="ko-KR" dirty="0">
              <a:solidFill>
                <a:srgbClr val="208235"/>
              </a:solidFill>
            </a:endParaRP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0783" y="222976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0783" y="264954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0783" y="308159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2271" y="222976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2271" y="264954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2271" y="308159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그룹 2"/>
          <p:cNvGrpSpPr/>
          <p:nvPr/>
        </p:nvGrpSpPr>
        <p:grpSpPr>
          <a:xfrm>
            <a:off x="7868093" y="134963"/>
            <a:ext cx="1973372" cy="774568"/>
            <a:chOff x="7868093" y="134963"/>
            <a:chExt cx="1973372" cy="774568"/>
          </a:xfrm>
        </p:grpSpPr>
        <p:grpSp>
          <p:nvGrpSpPr>
            <p:cNvPr id="24" name="그룹 23"/>
            <p:cNvGrpSpPr/>
            <p:nvPr/>
          </p:nvGrpSpPr>
          <p:grpSpPr>
            <a:xfrm>
              <a:off x="8294132" y="195550"/>
              <a:ext cx="1547333" cy="713981"/>
              <a:chOff x="8294132" y="195550"/>
              <a:chExt cx="1547333" cy="713981"/>
            </a:xfrm>
          </p:grpSpPr>
          <p:pic>
            <p:nvPicPr>
              <p:cNvPr id="25" name="그림 24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26" name="그림 25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63" r="60960" b="95193"/>
              <a:stretch/>
            </p:blipFill>
            <p:spPr>
              <a:xfrm>
                <a:off x="8294132" y="195550"/>
                <a:ext cx="1087361" cy="713981"/>
              </a:xfrm>
              <a:prstGeom prst="rect">
                <a:avLst/>
              </a:prstGeom>
            </p:spPr>
          </p:pic>
        </p:grpSp>
        <p:pic>
          <p:nvPicPr>
            <p:cNvPr id="27" name="그림 26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13" t="31576" r="61383" b="63617"/>
            <a:stretch/>
          </p:blipFill>
          <p:spPr>
            <a:xfrm>
              <a:off x="9038713" y="134963"/>
              <a:ext cx="335504" cy="713981"/>
            </a:xfrm>
            <a:prstGeom prst="rect">
              <a:avLst/>
            </a:prstGeom>
          </p:spPr>
        </p:pic>
        <p:pic>
          <p:nvPicPr>
            <p:cNvPr id="38" name="그림 37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" t="9091" r="90763" b="87337"/>
            <a:stretch/>
          </p:blipFill>
          <p:spPr>
            <a:xfrm>
              <a:off x="7868093" y="372140"/>
              <a:ext cx="426040" cy="530567"/>
            </a:xfrm>
            <a:prstGeom prst="rect">
              <a:avLst/>
            </a:prstGeom>
          </p:spPr>
        </p:pic>
      </p:grpSp>
      <p:sp>
        <p:nvSpPr>
          <p:cNvPr id="39" name="직사각형 38">
            <a:hlinkClick r:id="rId7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hlinkClick r:id="rId8" action="ppaction://hlinksldjump"/>
          </p:cNvPr>
          <p:cNvSpPr/>
          <p:nvPr/>
        </p:nvSpPr>
        <p:spPr>
          <a:xfrm>
            <a:off x="870972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hlinkClick r:id="rId9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>
            <a:hlinkClick r:id="rId10" action="ppaction://hlinksldjump"/>
          </p:cNvPr>
          <p:cNvSpPr/>
          <p:nvPr/>
        </p:nvSpPr>
        <p:spPr>
          <a:xfrm>
            <a:off x="7984321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547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30" grpId="0"/>
      <p:bldP spid="31" grpId="0"/>
      <p:bldP spid="32" grpId="0"/>
      <p:bldP spid="33" grpId="0"/>
      <p:bldP spid="34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5"/>
          <p:cNvSpPr txBox="1">
            <a:spLocks/>
          </p:cNvSpPr>
          <p:nvPr/>
        </p:nvSpPr>
        <p:spPr>
          <a:xfrm>
            <a:off x="694689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표를 그림그래프로 나타내기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2755799" y="1099304"/>
            <a:ext cx="4870862" cy="5169861"/>
            <a:chOff x="2755799" y="1099304"/>
            <a:chExt cx="4870862" cy="5169861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3" t="34891" r="54990" b="8385"/>
            <a:stretch/>
          </p:blipFill>
          <p:spPr>
            <a:xfrm>
              <a:off x="2755799" y="1099304"/>
              <a:ext cx="4870862" cy="5169861"/>
            </a:xfrm>
            <a:prstGeom prst="rect">
              <a:avLst/>
            </a:prstGeom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00" t="41957" r="30082" b="47478"/>
            <a:stretch/>
          </p:blipFill>
          <p:spPr>
            <a:xfrm>
              <a:off x="3790388" y="1743253"/>
              <a:ext cx="1072056" cy="962906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661" t="43829" r="17789" b="50809"/>
            <a:stretch/>
          </p:blipFill>
          <p:spPr>
            <a:xfrm>
              <a:off x="4977917" y="1933649"/>
              <a:ext cx="1240358" cy="488731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70" t="55763" r="19800" b="37218"/>
            <a:stretch/>
          </p:blipFill>
          <p:spPr>
            <a:xfrm>
              <a:off x="5366937" y="3021468"/>
              <a:ext cx="614855" cy="639703"/>
            </a:xfrm>
            <a:prstGeom prst="rect">
              <a:avLst/>
            </a:prstGeom>
          </p:spPr>
        </p:pic>
        <p:pic>
          <p:nvPicPr>
            <p:cNvPr id="11" name="그림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78" t="62782" r="15375" b="27630"/>
            <a:stretch/>
          </p:blipFill>
          <p:spPr>
            <a:xfrm>
              <a:off x="4862444" y="3661171"/>
              <a:ext cx="1639609" cy="873787"/>
            </a:xfrm>
            <a:prstGeom prst="rect">
              <a:avLst/>
            </a:prstGeom>
          </p:spPr>
        </p:pic>
        <p:pic>
          <p:nvPicPr>
            <p:cNvPr id="12" name="그림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73" t="65512" r="30395" b="27630"/>
            <a:stretch/>
          </p:blipFill>
          <p:spPr>
            <a:xfrm>
              <a:off x="4074165" y="3909922"/>
              <a:ext cx="662152" cy="625035"/>
            </a:xfrm>
            <a:prstGeom prst="rect">
              <a:avLst/>
            </a:prstGeom>
          </p:spPr>
        </p:pic>
        <p:pic>
          <p:nvPicPr>
            <p:cNvPr id="13" name="그림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138" t="54091" r="28339" b="38715"/>
            <a:stretch/>
          </p:blipFill>
          <p:spPr>
            <a:xfrm>
              <a:off x="3388036" y="2869081"/>
              <a:ext cx="1589881" cy="655676"/>
            </a:xfrm>
            <a:prstGeom prst="rect">
              <a:avLst/>
            </a:prstGeom>
          </p:spPr>
        </p:pic>
        <p:pic>
          <p:nvPicPr>
            <p:cNvPr id="14" name="그림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191" t="85352" r="37387" b="11051"/>
            <a:stretch/>
          </p:blipFill>
          <p:spPr>
            <a:xfrm>
              <a:off x="3829641" y="5651586"/>
              <a:ext cx="402352" cy="3278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15544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4596</TotalTime>
  <Words>555</Words>
  <Application>Microsoft Office PowerPoint</Application>
  <PresentationFormat>A4 용지(210x297mm)</PresentationFormat>
  <Paragraphs>109</Paragraphs>
  <Slides>17</Slides>
  <Notes>1</Notes>
  <HiddenSlides>3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  <vt:variant>
        <vt:lpstr>재구성한 쇼</vt:lpstr>
      </vt:variant>
      <vt:variant>
        <vt:i4>4</vt:i4>
      </vt:variant>
    </vt:vector>
  </HeadingPairs>
  <TitlesOfParts>
    <vt:vector size="22" baseType="lpstr"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재구성한 쇼 1</vt:lpstr>
      <vt:lpstr>재구성한 쇼 2</vt:lpstr>
      <vt:lpstr>재구성한 쇼 3</vt:lpstr>
      <vt:lpstr>재구성한 쇼 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진선미</cp:lastModifiedBy>
  <cp:revision>325</cp:revision>
  <cp:lastPrinted>2017-09-25T02:44:09Z</cp:lastPrinted>
  <dcterms:created xsi:type="dcterms:W3CDTF">2017-09-24T23:31:15Z</dcterms:created>
  <dcterms:modified xsi:type="dcterms:W3CDTF">2019-01-03T01:22:38Z</dcterms:modified>
</cp:coreProperties>
</file>