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3"/>
  </p:notesMasterIdLst>
  <p:sldIdLst>
    <p:sldId id="258" r:id="rId3"/>
    <p:sldId id="260" r:id="rId4"/>
    <p:sldId id="278" r:id="rId5"/>
    <p:sldId id="261" r:id="rId6"/>
    <p:sldId id="277" r:id="rId7"/>
    <p:sldId id="274" r:id="rId8"/>
    <p:sldId id="267" r:id="rId9"/>
    <p:sldId id="275" r:id="rId10"/>
    <p:sldId id="276" r:id="rId11"/>
    <p:sldId id="263" r:id="rId12"/>
  </p:sldIdLst>
  <p:sldSz cx="9906000" cy="6858000" type="A4"/>
  <p:notesSz cx="6858000" cy="9144000"/>
  <p:custShowLst>
    <p:custShow name="재구성한 쇼 1" id="0">
      <p:sldLst>
        <p:sld r:id="rId6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17" userDrawn="1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684" y="-348"/>
      </p:cViewPr>
      <p:guideLst>
        <p:guide orient="horz" pos="537"/>
        <p:guide orient="horz" pos="3861"/>
        <p:guide orient="horz" pos="913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C31B573B-6C8C-4956-82FC-634D2AD09DD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B43B7B64-F6EA-4F6C-BBFE-EE05FC5B3A1F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172E19A2-90BB-4353-A132-473EB5A67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1DDBDC4C-6F2B-416A-B9B3-3A4D1ED4F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5AB78ED5-B733-43BE-A8B2-2B49BFB526F2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DF5C43A1-DD14-4C06-8D5D-02CC1F45F9D6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F4811B77-3FC3-432E-ABDE-416F1822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2B34F596-ECD0-4B83-AF91-ADA0DAECC9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0C7AE5B-4C70-4E54-8FE7-D29C55CC08F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EA4C0553-F78A-4F6D-BC43-6817A2927ADA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6B5342C-273D-49B0-8953-87FFDC0BDBF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E97BC20C-1AB1-4EFE-B417-F83DAC0F6A8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C8871693-8DA6-4B50-A04D-A8E4B3C6B9E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0BA83225-5133-4189-B617-0621BD7425C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5E87CFDC-9E36-4037-8160-CB57D318A4D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00F8F8E1-696F-4F13-B29E-B1D71C341729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397C120-F4C9-4F01-9790-51259682D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827AE50B-277F-4532-9845-9A02E94E8FB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5AC15615-53BC-4699-A8F5-787B758DCC0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25763D6B-C61E-403C-9417-CA558EC88DF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5A13A95A-F58A-4B9B-9F72-00E41899147C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B718743D-43F9-472C-863B-F27F0645B94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5E91764-563E-4003-9A9A-510D2A29F12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4A59EB50-0085-4D1A-8A74-DAF98B81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285FE063-250A-421D-848A-6470C2CB1F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5E833D6D-DE9D-4192-A584-58FE87744776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E44469F0-7D3E-472E-BF27-898473208389}"/>
              </a:ext>
            </a:extLst>
          </p:cNvPr>
          <p:cNvSpPr/>
          <p:nvPr userDrawn="1"/>
        </p:nvSpPr>
        <p:spPr>
          <a:xfrm>
            <a:off x="-124555" y="8620"/>
            <a:ext cx="829073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300" b="1" spc="-800" baseline="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3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CCF1F6-E135-4F20-A5B8-145D5DC3708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643302-68FC-49A3-B5A1-F1B20FBCCC85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5A633313-A5D9-463D-ABAD-804873BB812E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5CF5DC58-AF5E-4D7D-85AB-02C403B7A1F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0A4333-ABC9-4B91-9EB7-CF704674831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9ABA6F62-4FC3-4237-8304-4F26B37AF230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A463F71-D65E-4097-A863-6FAD6BAB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8EF91EF-89A8-493D-B4D4-C9BED0EF1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6394D705-F630-462F-B6CE-43577684923C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B4872B9C-A442-41F4-8E08-688F0BB53F15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FF2351E1-9089-43F5-B32E-3BB9579A20B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BEF3AB50-2BD1-496C-AEEA-4A51496CAC5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B2505630-A42F-4315-84B5-D01B5B230AA4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31C0326-40BD-48B1-ACD7-4A545BFD016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94428250-AA79-46A1-BC8F-BEB7B8F3E85B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7AD6B937-4BCB-4513-9F6E-0E346B7C8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5E73ED06-27CE-4A4D-8D34-3F8C548EE7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2B6A40E4-5F6D-4350-B13E-12D352C3CCD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3FA68D2F-3DD1-486E-87EA-4EF3F13B0A91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236B7B-BB81-4C35-9D59-2E4C77D9D713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32842B-06E0-4316-B13E-92A219C760C0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2AE9DCD4-7E19-4A4A-BE15-042E6D470A7F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74C176-BE00-4F23-AAE9-E253F225B9B8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90~91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0" y="7200"/>
            <a:ext cx="4005960" cy="91078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7C2D48AA-C4A4-4428-AFC5-66784C5690A3}"/>
              </a:ext>
            </a:extLst>
          </p:cNvPr>
          <p:cNvGrpSpPr/>
          <p:nvPr/>
        </p:nvGrpSpPr>
        <p:grpSpPr>
          <a:xfrm>
            <a:off x="1464871" y="2636912"/>
            <a:ext cx="2101977" cy="1323439"/>
            <a:chOff x="1464871" y="2636912"/>
            <a:chExt cx="2101977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3158FBB-AB04-4AB0-BE74-60EEA1BC56E6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4787425-EB16-4A7C-8209-7C15AD4671C7}"/>
                </a:ext>
              </a:extLst>
            </p:cNvPr>
            <p:cNvSpPr txBox="1"/>
            <p:nvPr/>
          </p:nvSpPr>
          <p:spPr>
            <a:xfrm>
              <a:off x="1464871" y="2636912"/>
              <a:ext cx="16561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1AA5E3-1232-4064-8442-EA0E70628B4F}"/>
              </a:ext>
            </a:extLst>
          </p:cNvPr>
          <p:cNvSpPr txBox="1"/>
          <p:nvPr/>
        </p:nvSpPr>
        <p:spPr>
          <a:xfrm>
            <a:off x="3908884" y="2538770"/>
            <a:ext cx="5357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73050" indent="-273050"/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글자의 비율을 생각하며 글씨체를 만들어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DD661B-ACDE-42E5-812F-B6B53F3FDE46}"/>
              </a:ext>
            </a:extLst>
          </p:cNvPr>
          <p:cNvSpPr txBox="1"/>
          <p:nvPr/>
        </p:nvSpPr>
        <p:spPr>
          <a:xfrm>
            <a:off x="381000" y="440668"/>
            <a:ext cx="103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en-US" altLang="ko-KR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90E57A-498D-4D3A-ABFA-117F754C7C11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18C74883-6289-4033-A76E-EFB2276A67BC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3713947-F700-478F-885E-66E7E84F6E86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231C704-B736-4D23-8BE8-A8C201839004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7CA57E-D821-4C76-B103-C70D6C937BF7}"/>
              </a:ext>
            </a:extLst>
          </p:cNvPr>
          <p:cNvSpPr txBox="1"/>
          <p:nvPr/>
        </p:nvSpPr>
        <p:spPr>
          <a:xfrm>
            <a:off x="4024301" y="3105834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FF876D-2AD9-483C-80FF-54BF725B4984}"/>
              </a:ext>
            </a:extLst>
          </p:cNvPr>
          <p:cNvSpPr txBox="1"/>
          <p:nvPr/>
        </p:nvSpPr>
        <p:spPr>
          <a:xfrm>
            <a:off x="1316596" y="49293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 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FF876D-2AD9-483C-80FF-54BF725B4984}"/>
              </a:ext>
            </a:extLst>
          </p:cNvPr>
          <p:cNvSpPr txBox="1"/>
          <p:nvPr/>
        </p:nvSpPr>
        <p:spPr>
          <a:xfrm>
            <a:off x="1316596" y="49293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 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4C85BD-EB34-492D-BB5C-4C02FC4D7302}"/>
              </a:ext>
            </a:extLst>
          </p:cNvPr>
          <p:cNvSpPr txBox="1"/>
          <p:nvPr/>
        </p:nvSpPr>
        <p:spPr>
          <a:xfrm>
            <a:off x="381000" y="440668"/>
            <a:ext cx="103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en-US" altLang="ko-KR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4D748F-F768-4869-A8F6-5D7F7D1763B7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BEA633-9F79-4C20-B19B-FBB6AD31E8AC}"/>
              </a:ext>
            </a:extLst>
          </p:cNvPr>
          <p:cNvSpPr txBox="1"/>
          <p:nvPr/>
        </p:nvSpPr>
        <p:spPr>
          <a:xfrm>
            <a:off x="3747650" y="2528900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글자의 비율을 생각하며 나만의 글씨체를 만들어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58CC5F6C-AE70-480B-9B2F-039695DC345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자음 글자 ‘</a:t>
            </a:r>
            <a:r>
              <a:rPr lang="ko-KR" altLang="en-US" sz="2200" dirty="0" err="1">
                <a:solidFill>
                  <a:srgbClr val="695A35"/>
                </a:solidFill>
              </a:rPr>
              <a:t>ㅁ’의</a:t>
            </a:r>
            <a:r>
              <a:rPr lang="ko-KR" altLang="en-US" sz="2200" dirty="0">
                <a:solidFill>
                  <a:srgbClr val="695A35"/>
                </a:solidFill>
              </a:rPr>
              <a:t> 가로에 대한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세로의 비율 구하기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B861AD4-C0F0-424D-B818-1260326CC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19790" r="39601" b="56704"/>
          <a:stretch/>
        </p:blipFill>
        <p:spPr>
          <a:xfrm>
            <a:off x="554252" y="2491716"/>
            <a:ext cx="4777477" cy="261411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2B08CA3-7C6D-4B24-86BC-7F7FFD342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9" t="22495" r="5734" b="59510"/>
          <a:stretch/>
        </p:blipFill>
        <p:spPr>
          <a:xfrm>
            <a:off x="6387056" y="3254921"/>
            <a:ext cx="2620301" cy="200122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2750" y="1410962"/>
            <a:ext cx="8154706" cy="397858"/>
            <a:chOff x="902750" y="1412776"/>
            <a:chExt cx="8154706" cy="397858"/>
          </a:xfrm>
        </p:grpSpPr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3978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여러 글씨체를 살펴보고 물음에 답해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0833" r="61069" b="41002"/>
          <a:stretch/>
        </p:blipFill>
        <p:spPr>
          <a:xfrm>
            <a:off x="5300577" y="1857639"/>
            <a:ext cx="3308946" cy="2142460"/>
          </a:xfrm>
          <a:prstGeom prst="rect">
            <a:avLst/>
          </a:prstGeom>
        </p:spPr>
      </p:pic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5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58CC5F6C-AE70-480B-9B2F-039695DC345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자음 글자 ‘</a:t>
            </a:r>
            <a:r>
              <a:rPr lang="ko-KR" altLang="en-US" sz="2200" dirty="0" err="1">
                <a:solidFill>
                  <a:srgbClr val="695A35"/>
                </a:solidFill>
              </a:rPr>
              <a:t>ㅁ’의</a:t>
            </a:r>
            <a:r>
              <a:rPr lang="ko-KR" altLang="en-US" sz="2200" dirty="0">
                <a:solidFill>
                  <a:srgbClr val="695A35"/>
                </a:solidFill>
              </a:rPr>
              <a:t> 가로에 대한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세로의 비율 구하기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4B861AD4-C0F0-424D-B818-1260326CC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19790" r="39601" b="56704"/>
          <a:stretch/>
        </p:blipFill>
        <p:spPr>
          <a:xfrm>
            <a:off x="758540" y="1338672"/>
            <a:ext cx="7673924" cy="41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481BA76-3E09-400B-973A-191430FD1E3F}"/>
              </a:ext>
            </a:extLst>
          </p:cNvPr>
          <p:cNvGrpSpPr/>
          <p:nvPr/>
        </p:nvGrpSpPr>
        <p:grpSpPr>
          <a:xfrm>
            <a:off x="920551" y="1376772"/>
            <a:ext cx="8218385" cy="2808312"/>
            <a:chOff x="920551" y="3120639"/>
            <a:chExt cx="8218385" cy="2808312"/>
          </a:xfrm>
        </p:grpSpPr>
        <p:sp>
          <p:nvSpPr>
            <p:cNvPr id="37" name="모서리가 둥근 직사각형 14">
              <a:extLst>
                <a:ext uri="{FF2B5EF4-FFF2-40B4-BE49-F238E27FC236}">
                  <a16:creationId xmlns:a16="http://schemas.microsoft.com/office/drawing/2014/main" xmlns="" id="{1357C9E7-F8D8-46FD-8BF3-A4D9AA3E1636}"/>
                </a:ext>
              </a:extLst>
            </p:cNvPr>
            <p:cNvSpPr/>
            <p:nvPr/>
          </p:nvSpPr>
          <p:spPr bwMode="auto">
            <a:xfrm>
              <a:off x="920551" y="3962874"/>
              <a:ext cx="8028893" cy="1966077"/>
            </a:xfrm>
            <a:prstGeom prst="roundRect">
              <a:avLst>
                <a:gd name="adj" fmla="val 1322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xmlns="" id="{669FF6D0-7599-4FBE-BC58-5B753F317E30}"/>
                </a:ext>
              </a:extLst>
            </p:cNvPr>
            <p:cNvGrpSpPr/>
            <p:nvPr/>
          </p:nvGrpSpPr>
          <p:grpSpPr>
            <a:xfrm>
              <a:off x="941928" y="3120639"/>
              <a:ext cx="8197008" cy="1260140"/>
              <a:chOff x="941928" y="1295396"/>
              <a:chExt cx="9076646" cy="1260140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:a16="http://schemas.microsoft.com/office/drawing/2014/main" xmlns="" id="{11E50159-9C77-4894-9BC8-9E08F469C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295396"/>
                <a:ext cx="8890489" cy="1260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세 가지 </a:t>
                </a:r>
                <a:r>
                  <a:rPr lang="en-US" altLang="ko-KR" dirty="0"/>
                  <a:t>‘</a:t>
                </a:r>
                <a:r>
                  <a:rPr lang="ko-KR" altLang="en-US" dirty="0"/>
                  <a:t>곰</a:t>
                </a:r>
                <a:r>
                  <a:rPr lang="en-US" altLang="ko-KR" dirty="0" smtClean="0"/>
                  <a:t>’ </a:t>
                </a:r>
                <a:r>
                  <a:rPr lang="ko-KR" altLang="en-US" dirty="0" smtClean="0"/>
                  <a:t>글자를 </a:t>
                </a:r>
                <a:r>
                  <a:rPr lang="ko-KR" altLang="en-US" dirty="0"/>
                  <a:t>살펴보고 글씨체의 가로와 세로의 비율이 어떻게 다른지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:a16="http://schemas.microsoft.com/office/drawing/2014/main" xmlns="" id="{4CAFA3C7-3E5F-4A78-AB84-73294059C540}"/>
                  </a:ext>
                </a:extLst>
              </p:cNvPr>
              <p:cNvSpPr/>
              <p:nvPr/>
            </p:nvSpPr>
            <p:spPr>
              <a:xfrm>
                <a:off x="941928" y="142960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" name="내용 개체 틀 2">
            <a:extLst>
              <a:ext uri="{FF2B5EF4-FFF2-40B4-BE49-F238E27FC236}">
                <a16:creationId xmlns:a16="http://schemas.microsoft.com/office/drawing/2014/main" xmlns="" id="{387D08A9-2BE1-4D77-BDDE-610792C1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26" y="2349360"/>
            <a:ext cx="7905714" cy="1835724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똑같은 </a:t>
            </a:r>
            <a:r>
              <a:rPr lang="en-US" altLang="ko-KR" dirty="0"/>
              <a:t>‘</a:t>
            </a:r>
            <a:r>
              <a:rPr lang="ko-KR" altLang="en-US" dirty="0"/>
              <a:t>곰</a:t>
            </a:r>
            <a:r>
              <a:rPr lang="en-US" altLang="ko-KR" dirty="0"/>
              <a:t>’ </a:t>
            </a:r>
            <a:r>
              <a:rPr lang="ko-KR" altLang="en-US" dirty="0"/>
              <a:t>글자여도 가로와 세로의 길이가 다르니 비율도 다릅니다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각각의 </a:t>
            </a:r>
            <a:r>
              <a:rPr lang="en-US" altLang="ko-KR" dirty="0"/>
              <a:t>‘</a:t>
            </a:r>
            <a:r>
              <a:rPr lang="ko-KR" altLang="en-US" dirty="0"/>
              <a:t>곰</a:t>
            </a:r>
            <a:r>
              <a:rPr lang="en-US" altLang="ko-KR" dirty="0"/>
              <a:t>’ </a:t>
            </a:r>
            <a:r>
              <a:rPr lang="ko-KR" altLang="en-US" dirty="0"/>
              <a:t>글자 테두리에 직사각형을 그려서 직사각형의 가로와 세로의 </a:t>
            </a:r>
            <a:r>
              <a:rPr lang="ko-KR" altLang="en-US" dirty="0" smtClean="0"/>
              <a:t>비를 구해 보면 </a:t>
            </a:r>
            <a:r>
              <a:rPr lang="ko-KR" altLang="en-US" dirty="0"/>
              <a:t>왼쪽부터 </a:t>
            </a:r>
            <a:r>
              <a:rPr lang="en-US" altLang="ko-KR" dirty="0"/>
              <a:t>8 : 8, 8 : 14, 6 : 12</a:t>
            </a:r>
            <a:r>
              <a:rPr lang="ko-KR" altLang="en-US" dirty="0"/>
              <a:t>임을 알 수 있습니다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en-US" altLang="ko-KR" dirty="0"/>
              <a:t>‘</a:t>
            </a:r>
            <a:r>
              <a:rPr lang="ko-KR" altLang="en-US" dirty="0"/>
              <a:t>곰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글자에서 </a:t>
            </a:r>
            <a:r>
              <a:rPr lang="en-US" altLang="ko-KR" dirty="0"/>
              <a:t>‘</a:t>
            </a:r>
            <a:r>
              <a:rPr lang="ko-KR" altLang="en-US" dirty="0" err="1"/>
              <a:t>ㄱ</a:t>
            </a:r>
            <a:r>
              <a:rPr lang="en-US" altLang="ko-KR" dirty="0"/>
              <a:t>’</a:t>
            </a:r>
            <a:r>
              <a:rPr lang="ko-KR" altLang="en-US" dirty="0"/>
              <a:t>의 가로와 </a:t>
            </a:r>
            <a:r>
              <a:rPr lang="ko-KR" altLang="en-US" dirty="0" smtClean="0"/>
              <a:t>세로의 비만 </a:t>
            </a:r>
            <a:r>
              <a:rPr lang="ko-KR" altLang="en-US" dirty="0"/>
              <a:t>살펴보면 왼쪽에서부터 </a:t>
            </a:r>
            <a:r>
              <a:rPr lang="en-US" altLang="ko-KR" dirty="0"/>
              <a:t>8 : 2, 8 : 4, 6 : </a:t>
            </a:r>
            <a:r>
              <a:rPr lang="en-US" altLang="ko-KR" dirty="0" smtClean="0"/>
              <a:t>3</a:t>
            </a:r>
            <a:r>
              <a:rPr lang="ko-KR" altLang="en-US" dirty="0" smtClean="0"/>
              <a:t>임을 </a:t>
            </a:r>
            <a:r>
              <a:rPr lang="ko-KR" altLang="en-US" dirty="0"/>
              <a:t>알 수 있습니다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가로가 똑같아도 세로에 따라 글자 모양이 달라집니다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58CC5F6C-AE70-480B-9B2F-039695DC345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자음 글자 ‘</a:t>
            </a:r>
            <a:r>
              <a:rPr lang="ko-KR" altLang="en-US" sz="2200" dirty="0" err="1">
                <a:solidFill>
                  <a:srgbClr val="695A35"/>
                </a:solidFill>
              </a:rPr>
              <a:t>ㅁ’의</a:t>
            </a:r>
            <a:r>
              <a:rPr lang="ko-KR" altLang="en-US" sz="2200" dirty="0">
                <a:solidFill>
                  <a:srgbClr val="695A35"/>
                </a:solidFill>
              </a:rPr>
              <a:t> 가로에 대한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세로의 비율 구하기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9C865934-4CB9-4E7C-BBA1-8669162A6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69" y="2960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2" y="1784466"/>
            <a:ext cx="1036234" cy="396207"/>
          </a:xfrm>
          <a:prstGeom prst="rect">
            <a:avLst/>
          </a:prstGeom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1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17273" r="9087" b="30581"/>
          <a:stretch/>
        </p:blipFill>
        <p:spPr>
          <a:xfrm>
            <a:off x="2277584" y="1681860"/>
            <a:ext cx="5051680" cy="415940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내용 개체 틀 5">
            <a:extLst>
              <a:ext uri="{FF2B5EF4-FFF2-40B4-BE49-F238E27FC236}">
                <a16:creationId xmlns:a16="http://schemas.microsoft.com/office/drawing/2014/main" xmlns="" id="{302465A1-1553-47E7-9306-CB62268EE71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자음 글자 ‘</a:t>
            </a:r>
            <a:r>
              <a:rPr lang="ko-KR" altLang="en-US" sz="2200" dirty="0" err="1">
                <a:solidFill>
                  <a:srgbClr val="695A35"/>
                </a:solidFill>
              </a:rPr>
              <a:t>ㅁ’의</a:t>
            </a:r>
            <a:r>
              <a:rPr lang="ko-KR" altLang="en-US" sz="2200" dirty="0">
                <a:solidFill>
                  <a:srgbClr val="695A35"/>
                </a:solidFill>
              </a:rPr>
              <a:t> 가로에 대한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세로의 비율 구하기</a:t>
            </a:r>
          </a:p>
        </p:txBody>
      </p:sp>
      <p:sp>
        <p:nvSpPr>
          <p:cNvPr id="72" name="내용 개체 틀 2">
            <a:extLst>
              <a:ext uri="{FF2B5EF4-FFF2-40B4-BE49-F238E27FC236}">
                <a16:creationId xmlns:a16="http://schemas.microsoft.com/office/drawing/2014/main" xmlns="" id="{E8EEEE2D-4B5E-4128-AAA0-60177BC807D5}"/>
              </a:ext>
            </a:extLst>
          </p:cNvPr>
          <p:cNvSpPr txBox="1">
            <a:spLocks/>
          </p:cNvSpPr>
          <p:nvPr/>
        </p:nvSpPr>
        <p:spPr>
          <a:xfrm>
            <a:off x="4384538" y="3693425"/>
            <a:ext cx="424446" cy="365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75" name="내용 개체 틀 2">
            <a:extLst>
              <a:ext uri="{FF2B5EF4-FFF2-40B4-BE49-F238E27FC236}">
                <a16:creationId xmlns:a16="http://schemas.microsoft.com/office/drawing/2014/main" xmlns="" id="{E3FBABB0-3591-48EB-BC9C-72FABA9AAC84}"/>
              </a:ext>
            </a:extLst>
          </p:cNvPr>
          <p:cNvSpPr txBox="1">
            <a:spLocks/>
          </p:cNvSpPr>
          <p:nvPr/>
        </p:nvSpPr>
        <p:spPr>
          <a:xfrm>
            <a:off x="5232815" y="3710189"/>
            <a:ext cx="424446" cy="365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78" name="내용 개체 틀 2">
            <a:extLst>
              <a:ext uri="{FF2B5EF4-FFF2-40B4-BE49-F238E27FC236}">
                <a16:creationId xmlns:a16="http://schemas.microsoft.com/office/drawing/2014/main" xmlns="" id="{45B022F9-BCDA-4929-9B8F-9A6C65F19209}"/>
              </a:ext>
            </a:extLst>
          </p:cNvPr>
          <p:cNvSpPr txBox="1">
            <a:spLocks/>
          </p:cNvSpPr>
          <p:nvPr/>
        </p:nvSpPr>
        <p:spPr>
          <a:xfrm>
            <a:off x="4387395" y="4805077"/>
            <a:ext cx="392373" cy="365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81" name="내용 개체 틀 2">
            <a:extLst>
              <a:ext uri="{FF2B5EF4-FFF2-40B4-BE49-F238E27FC236}">
                <a16:creationId xmlns:a16="http://schemas.microsoft.com/office/drawing/2014/main" xmlns="" id="{A33BEB59-FB8E-4A7A-85C1-1FBA9608576A}"/>
              </a:ext>
            </a:extLst>
          </p:cNvPr>
          <p:cNvSpPr txBox="1">
            <a:spLocks/>
          </p:cNvSpPr>
          <p:nvPr/>
        </p:nvSpPr>
        <p:spPr>
          <a:xfrm>
            <a:off x="5205028" y="4797492"/>
            <a:ext cx="424446" cy="365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5D3D2A67-97BA-43D9-B1EB-46F02784ED25}"/>
              </a:ext>
            </a:extLst>
          </p:cNvPr>
          <p:cNvGrpSpPr/>
          <p:nvPr/>
        </p:nvGrpSpPr>
        <p:grpSpPr>
          <a:xfrm>
            <a:off x="941928" y="1376772"/>
            <a:ext cx="8095344" cy="452354"/>
            <a:chOff x="941928" y="1484784"/>
            <a:chExt cx="8095344" cy="452354"/>
          </a:xfrm>
        </p:grpSpPr>
        <p:sp>
          <p:nvSpPr>
            <p:cNvPr id="95" name="내용 개체 틀 3">
              <a:extLst>
                <a:ext uri="{FF2B5EF4-FFF2-40B4-BE49-F238E27FC236}">
                  <a16:creationId xmlns:a16="http://schemas.microsoft.com/office/drawing/2014/main" xmlns="" id="{B1EA330D-F17B-4321-8A64-2DD6DEC5CB75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4523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자음 글자 </a:t>
              </a:r>
              <a:r>
                <a:rPr lang="en-US" altLang="ko-KR" dirty="0"/>
                <a:t>‘</a:t>
              </a:r>
              <a:r>
                <a:rPr lang="ko-KR" altLang="en-US" dirty="0" err="1"/>
                <a:t>ㅁ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에서 바깥쪽 직사각형의 가로에 대한 세로의 비율을 </a:t>
              </a:r>
              <a:r>
                <a:rPr lang="ko-KR" altLang="en-US" dirty="0"/>
                <a:t>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96" name="모서리가 둥근 직사각형 75">
              <a:extLst>
                <a:ext uri="{FF2B5EF4-FFF2-40B4-BE49-F238E27FC236}">
                  <a16:creationId xmlns:a16="http://schemas.microsoft.com/office/drawing/2014/main" xmlns="" id="{71738778-709E-4CB8-B821-ED6D3A0CDA67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97" name="표 96">
            <a:extLst>
              <a:ext uri="{FF2B5EF4-FFF2-40B4-BE49-F238E27FC236}">
                <a16:creationId xmlns:a16="http://schemas.microsoft.com/office/drawing/2014/main" xmlns="" id="{BD66DC83-9D58-472F-A97E-CD50ACBC1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97015"/>
              </p:ext>
            </p:extLst>
          </p:nvPr>
        </p:nvGraphicFramePr>
        <p:xfrm>
          <a:off x="6275302" y="247859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8" name="표 97">
            <a:extLst>
              <a:ext uri="{FF2B5EF4-FFF2-40B4-BE49-F238E27FC236}">
                <a16:creationId xmlns:a16="http://schemas.microsoft.com/office/drawing/2014/main" xmlns="" id="{BA2FE827-B3B9-4D41-9D88-15DD9D33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24754"/>
              </p:ext>
            </p:extLst>
          </p:nvPr>
        </p:nvGraphicFramePr>
        <p:xfrm>
          <a:off x="6304800" y="35370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9" name="표 98">
            <a:extLst>
              <a:ext uri="{FF2B5EF4-FFF2-40B4-BE49-F238E27FC236}">
                <a16:creationId xmlns:a16="http://schemas.microsoft.com/office/drawing/2014/main" xmlns="" id="{D839C541-232F-4561-A909-9C04E40B6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28699"/>
              </p:ext>
            </p:extLst>
          </p:nvPr>
        </p:nvGraphicFramePr>
        <p:xfrm>
          <a:off x="6304800" y="466357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92B2EAFF-8807-49E2-A094-37DAF752F6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9144" y="26009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0913F5BC-BE28-4B4F-A243-F2A7CCAE4C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538" y="36576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68F940BB-7E29-461B-868A-C4934373F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815" y="36525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8F940BB-7E29-461B-868A-C4934373F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9144" y="3633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68F940BB-7E29-461B-868A-C4934373F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538" y="4797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68F940BB-7E29-461B-868A-C4934373F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815" y="4797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68F940BB-7E29-461B-868A-C4934373F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9144" y="47974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8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3F812A2-AD89-4235-8220-71E3FBC82115}"/>
              </a:ext>
            </a:extLst>
          </p:cNvPr>
          <p:cNvGrpSpPr/>
          <p:nvPr/>
        </p:nvGrpSpPr>
        <p:grpSpPr>
          <a:xfrm>
            <a:off x="893964" y="2358258"/>
            <a:ext cx="8143308" cy="1874073"/>
            <a:chOff x="893964" y="2358258"/>
            <a:chExt cx="8143308" cy="1874073"/>
          </a:xfrm>
        </p:grpSpPr>
        <p:sp>
          <p:nvSpPr>
            <p:cNvPr id="32" name="모서리가 둥근 직사각형 29">
              <a:extLst>
                <a:ext uri="{FF2B5EF4-FFF2-40B4-BE49-F238E27FC236}">
                  <a16:creationId xmlns:a16="http://schemas.microsoft.com/office/drawing/2014/main" xmlns="" id="{741E765F-C95D-48E4-9784-6389C4DF261C}"/>
                </a:ext>
              </a:extLst>
            </p:cNvPr>
            <p:cNvSpPr/>
            <p:nvPr/>
          </p:nvSpPr>
          <p:spPr bwMode="auto">
            <a:xfrm>
              <a:off x="893964" y="2816876"/>
              <a:ext cx="8143308" cy="14154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xmlns="" id="{5B16EA0A-C476-45B6-BFF1-F14BE301D5BF}"/>
                </a:ext>
              </a:extLst>
            </p:cNvPr>
            <p:cNvGrpSpPr/>
            <p:nvPr/>
          </p:nvGrpSpPr>
          <p:grpSpPr>
            <a:xfrm>
              <a:off x="941928" y="2358258"/>
              <a:ext cx="4901370" cy="484876"/>
              <a:chOff x="941928" y="1484784"/>
              <a:chExt cx="4901370" cy="484876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:a16="http://schemas.microsoft.com/office/drawing/2014/main" xmlns="" id="{E3E90E17-3D0B-4D76-A680-3D0CFFA9C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6" y="1484784"/>
                <a:ext cx="4715212" cy="4848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직접 만들어 보고 싶은 나만의 자음이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:a16="http://schemas.microsoft.com/office/drawing/2014/main" xmlns="" id="{6C9C9FBE-DBEC-4CB4-8A88-97CECB1CDC64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>
            <a:extLst>
              <a:ext uri="{FF2B5EF4-FFF2-40B4-BE49-F238E27FC236}">
                <a16:creationId xmlns:a16="http://schemas.microsoft.com/office/drawing/2014/main" xmlns="" id="{4DB7CB14-9959-461F-B460-FC55B3B9C3DA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자음 글자의 가로와 세로의 비율을 </a:t>
            </a:r>
            <a:endParaRPr lang="en-US" altLang="ko-KR" sz="2200" spc="-15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정하여 나만의 자음 글자 만들기</a:t>
            </a:r>
          </a:p>
        </p:txBody>
      </p:sp>
      <p:sp>
        <p:nvSpPr>
          <p:cNvPr id="40" name="내용 개체 틀 2">
            <a:extLst>
              <a:ext uri="{FF2B5EF4-FFF2-40B4-BE49-F238E27FC236}">
                <a16:creationId xmlns:a16="http://schemas.microsoft.com/office/drawing/2014/main" xmlns="" id="{BD5C64C2-42CF-4BDF-A1C3-3ECB330F815E}"/>
              </a:ext>
            </a:extLst>
          </p:cNvPr>
          <p:cNvSpPr txBox="1">
            <a:spLocks/>
          </p:cNvSpPr>
          <p:nvPr/>
        </p:nvSpPr>
        <p:spPr>
          <a:xfrm>
            <a:off x="884548" y="2871114"/>
            <a:ext cx="8148363" cy="136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가로가 긴 버스를 나타내는 글자로 </a:t>
            </a:r>
            <a:r>
              <a:rPr lang="en-US" altLang="ko-KR" dirty="0"/>
              <a:t>‘</a:t>
            </a:r>
            <a:r>
              <a:rPr lang="ko-KR" altLang="en-US" dirty="0" err="1"/>
              <a:t>ㅂ</a:t>
            </a:r>
            <a:r>
              <a:rPr lang="en-US" altLang="ko-KR" dirty="0"/>
              <a:t>’</a:t>
            </a:r>
            <a:r>
              <a:rPr lang="ko-KR" altLang="en-US" dirty="0"/>
              <a:t>의 가로를 길게 만들어 </a:t>
            </a:r>
            <a:r>
              <a:rPr lang="ko-KR" altLang="en-US" dirty="0" smtClean="0"/>
              <a:t>표현해 보고 </a:t>
            </a:r>
            <a:r>
              <a:rPr lang="ko-KR" altLang="en-US" dirty="0" err="1" smtClean="0"/>
              <a:t>싶</a:t>
            </a:r>
            <a:endParaRPr lang="en-US" altLang="ko-KR" dirty="0" smtClean="0"/>
          </a:p>
          <a:p>
            <a:pPr marL="177800" indent="0">
              <a:buNone/>
            </a:pPr>
            <a:r>
              <a:rPr lang="ko-KR" altLang="en-US" dirty="0" smtClean="0"/>
              <a:t>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가로보다 </a:t>
            </a:r>
            <a:r>
              <a:rPr lang="ko-KR" altLang="en-US" dirty="0"/>
              <a:t>세로가 긴 </a:t>
            </a:r>
            <a:r>
              <a:rPr lang="en-US" altLang="ko-KR" dirty="0"/>
              <a:t>‘</a:t>
            </a:r>
            <a:r>
              <a:rPr lang="ko-KR" altLang="en-US" dirty="0" err="1"/>
              <a:t>ㅇ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글자를 </a:t>
            </a:r>
            <a:r>
              <a:rPr lang="ko-KR" altLang="en-US" dirty="0"/>
              <a:t>만들어서 하품할 때 입이 위</a:t>
            </a:r>
            <a:r>
              <a:rPr lang="en-US" altLang="ko-KR" dirty="0"/>
              <a:t>, </a:t>
            </a:r>
            <a:r>
              <a:rPr lang="ko-KR" altLang="en-US" dirty="0"/>
              <a:t>아래로 길어지는 것처럼 표현해 보고 싶습니다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BF70EC2D-94AF-4B81-A37C-A2AE1B8A14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380" y="33984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902750" y="1410962"/>
            <a:ext cx="8154706" cy="721894"/>
            <a:chOff x="902750" y="1412776"/>
            <a:chExt cx="8154706" cy="721894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721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자음 </a:t>
              </a:r>
              <a:r>
                <a:rPr lang="ko-KR" altLang="en-US" dirty="0" smtClean="0"/>
                <a:t>글자를 선택하고 글자의 </a:t>
              </a:r>
              <a:r>
                <a:rPr lang="ko-KR" altLang="en-US" dirty="0"/>
                <a:t>가로와 세로의 비율을 정하여 </a:t>
              </a:r>
              <a:r>
                <a:rPr lang="ko-KR" altLang="en-US" dirty="0" smtClean="0"/>
                <a:t>나만의 </a:t>
              </a:r>
              <a:r>
                <a:rPr lang="ko-KR" altLang="en-US" dirty="0"/>
                <a:t>자음 글자를 만들어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98F61E32-F6C4-4BFB-93A0-B0942A69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6" t="62443" r="28912" b="23660"/>
          <a:stretch/>
        </p:blipFill>
        <p:spPr>
          <a:xfrm>
            <a:off x="3297051" y="3120896"/>
            <a:ext cx="1080120" cy="95307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228F2231-5675-4F8E-B8B2-AE3CC41BA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6" t="62443" r="16592" b="23660"/>
          <a:stretch/>
        </p:blipFill>
        <p:spPr>
          <a:xfrm>
            <a:off x="4440588" y="3120896"/>
            <a:ext cx="1080120" cy="9530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2954A31-0ADC-4FBE-AD95-BF443C3A9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4" t="8087" b="44905"/>
          <a:stretch/>
        </p:blipFill>
        <p:spPr>
          <a:xfrm>
            <a:off x="2905125" y="2204864"/>
            <a:ext cx="4179143" cy="3223828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>
            <a:extLst>
              <a:ext uri="{FF2B5EF4-FFF2-40B4-BE49-F238E27FC236}">
                <a16:creationId xmlns:a16="http://schemas.microsoft.com/office/drawing/2014/main" xmlns="" id="{F13286D8-B57B-4E8B-8848-720725A97EF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자음 글자의 가로와 세로의 비율을 </a:t>
            </a:r>
            <a:endParaRPr lang="en-US" altLang="ko-KR" sz="2200" spc="-15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정하여 나만의 자음 글자 만들기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D7F233C6-DF39-455D-B17D-7451D8A67A6D}"/>
              </a:ext>
            </a:extLst>
          </p:cNvPr>
          <p:cNvGrpSpPr/>
          <p:nvPr/>
        </p:nvGrpSpPr>
        <p:grpSpPr>
          <a:xfrm>
            <a:off x="941928" y="1431367"/>
            <a:ext cx="8095344" cy="898911"/>
            <a:chOff x="941928" y="1484783"/>
            <a:chExt cx="8095344" cy="898911"/>
          </a:xfrm>
        </p:grpSpPr>
        <p:sp>
          <p:nvSpPr>
            <p:cNvPr id="42" name="내용 개체 틀 3">
              <a:extLst>
                <a:ext uri="{FF2B5EF4-FFF2-40B4-BE49-F238E27FC236}">
                  <a16:creationId xmlns:a16="http://schemas.microsoft.com/office/drawing/2014/main" xmlns="" id="{EF1E1B13-939C-4EFC-974E-122BCC77E677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3"/>
              <a:ext cx="7909187" cy="89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자음 글자의 가로와 세로의 비율을 정하여 </a:t>
              </a:r>
              <a:r>
                <a:rPr lang="ko-KR" altLang="en-US" dirty="0" smtClean="0"/>
                <a:t>나만의 </a:t>
              </a:r>
              <a:r>
                <a:rPr lang="ko-KR" altLang="en-US" dirty="0"/>
                <a:t>자음 글자를 만들어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75">
              <a:extLst>
                <a:ext uri="{FF2B5EF4-FFF2-40B4-BE49-F238E27FC236}">
                  <a16:creationId xmlns:a16="http://schemas.microsoft.com/office/drawing/2014/main" xmlns="" id="{51D637F1-D945-4851-9F4C-BC4441B21F91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F70EC2D-94AF-4B81-A37C-A2AE1B8A14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35370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내용 개체 틀 2">
            <a:extLst>
              <a:ext uri="{FF2B5EF4-FFF2-40B4-BE49-F238E27FC236}">
                <a16:creationId xmlns:a16="http://schemas.microsoft.com/office/drawing/2014/main" xmlns="" id="{BD5C64C2-42CF-4BDF-A1C3-3ECB330F815E}"/>
              </a:ext>
            </a:extLst>
          </p:cNvPr>
          <p:cNvSpPr txBox="1">
            <a:spLocks/>
          </p:cNvSpPr>
          <p:nvPr/>
        </p:nvSpPr>
        <p:spPr>
          <a:xfrm>
            <a:off x="3368824" y="2564904"/>
            <a:ext cx="540060" cy="37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7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0582" r="10342" b="66321"/>
          <a:stretch/>
        </p:blipFill>
        <p:spPr>
          <a:xfrm>
            <a:off x="1193112" y="1733666"/>
            <a:ext cx="7504304" cy="2883466"/>
          </a:xfrm>
          <a:prstGeom prst="rect">
            <a:avLst/>
          </a:prstGeom>
        </p:spPr>
      </p:pic>
      <p:sp>
        <p:nvSpPr>
          <p:cNvPr id="43" name="모서리가 둥근 직사각형 29">
            <a:extLst>
              <a:ext uri="{FF2B5EF4-FFF2-40B4-BE49-F238E27FC236}">
                <a16:creationId xmlns:a16="http://schemas.microsoft.com/office/drawing/2014/main" xmlns="" id="{98C27031-85DE-4E87-950C-6850089B6B0A}"/>
              </a:ext>
            </a:extLst>
          </p:cNvPr>
          <p:cNvSpPr/>
          <p:nvPr/>
        </p:nvSpPr>
        <p:spPr bwMode="auto">
          <a:xfrm>
            <a:off x="920552" y="4519718"/>
            <a:ext cx="8095344" cy="1111059"/>
          </a:xfrm>
          <a:prstGeom prst="roundRect">
            <a:avLst>
              <a:gd name="adj" fmla="val 1317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DDDD1CD5-20A6-43CC-A2EF-7A8685802079}"/>
              </a:ext>
            </a:extLst>
          </p:cNvPr>
          <p:cNvGrpSpPr/>
          <p:nvPr/>
        </p:nvGrpSpPr>
        <p:grpSpPr>
          <a:xfrm>
            <a:off x="941928" y="1410812"/>
            <a:ext cx="8095344" cy="898911"/>
            <a:chOff x="941928" y="1484783"/>
            <a:chExt cx="8095344" cy="898911"/>
          </a:xfrm>
        </p:grpSpPr>
        <p:sp>
          <p:nvSpPr>
            <p:cNvPr id="62" name="내용 개체 틀 3">
              <a:extLst>
                <a:ext uri="{FF2B5EF4-FFF2-40B4-BE49-F238E27FC236}">
                  <a16:creationId xmlns:a16="http://schemas.microsoft.com/office/drawing/2014/main" xmlns="" id="{BCD8A487-C281-42A7-96FB-8C0220369E16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3"/>
              <a:ext cx="7909187" cy="89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만든 자음 글자의 비율을 구하여 표를 완성해 보세요</a:t>
              </a:r>
              <a:r>
                <a:rPr lang="en-US" altLang="ko-KR" dirty="0"/>
                <a:t>. </a:t>
              </a:r>
              <a:r>
                <a:rPr lang="ko-KR" altLang="en-US" dirty="0"/>
                <a:t>그리고 여러분이 만든 자음 글자를 친구들에게 소개해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3" name="모서리가 둥근 직사각형 75">
              <a:extLst>
                <a:ext uri="{FF2B5EF4-FFF2-40B4-BE49-F238E27FC236}">
                  <a16:creationId xmlns:a16="http://schemas.microsoft.com/office/drawing/2014/main" xmlns="" id="{CFBA4137-E1E4-48DA-84C6-DFE5B13FDF9B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내용 개체 틀 5">
            <a:extLst>
              <a:ext uri="{FF2B5EF4-FFF2-40B4-BE49-F238E27FC236}">
                <a16:creationId xmlns:a16="http://schemas.microsoft.com/office/drawing/2014/main" xmlns="" id="{921F0C97-A7B2-47B2-A2B9-04F61B431A67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자음 글자의 가로와 세로의 비율을 </a:t>
            </a:r>
            <a:endParaRPr lang="en-US" altLang="ko-KR" sz="2200" spc="-15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정하여 나만의 자음 글자 만들기</a:t>
            </a:r>
          </a:p>
        </p:txBody>
      </p:sp>
      <p:sp>
        <p:nvSpPr>
          <p:cNvPr id="46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1007235" y="4521275"/>
            <a:ext cx="8030037" cy="146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) ‘</a:t>
            </a:r>
            <a:r>
              <a:rPr lang="ko-KR" altLang="en-US" dirty="0"/>
              <a:t>ㄴ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글자의 </a:t>
            </a:r>
            <a:r>
              <a:rPr lang="ko-KR" altLang="en-US" dirty="0"/>
              <a:t>가로에 대한 세로의 비율을       </a:t>
            </a:r>
            <a:r>
              <a:rPr lang="ko-KR" altLang="en-US" dirty="0" smtClean="0"/>
              <a:t>로 하여 세로가 </a:t>
            </a:r>
            <a:r>
              <a:rPr lang="ko-KR" altLang="en-US" dirty="0"/>
              <a:t>긴 </a:t>
            </a:r>
            <a:r>
              <a:rPr lang="en-US" altLang="ko-KR" dirty="0"/>
              <a:t>‘</a:t>
            </a:r>
            <a:r>
              <a:rPr lang="ko-KR" altLang="en-US" dirty="0"/>
              <a:t>ㄴ</a:t>
            </a:r>
            <a:r>
              <a:rPr lang="en-US" altLang="ko-KR" dirty="0"/>
              <a:t>’</a:t>
            </a:r>
            <a:r>
              <a:rPr lang="ko-KR" altLang="en-US" dirty="0"/>
              <a:t>글자를 </a:t>
            </a:r>
            <a:r>
              <a:rPr lang="ko-KR" altLang="en-US" dirty="0" smtClean="0"/>
              <a:t>만들</a:t>
            </a:r>
            <a:endParaRPr lang="en-US" altLang="ko-KR" dirty="0" smtClean="0"/>
          </a:p>
          <a:p>
            <a:pPr marL="177800" indent="0" algn="just">
              <a:lnSpc>
                <a:spcPct val="160000"/>
              </a:lnSpc>
              <a:buNone/>
            </a:pPr>
            <a:r>
              <a:rPr lang="ko-KR" altLang="en-US" spc="-150" dirty="0" err="1" smtClean="0"/>
              <a:t>었습니다</a:t>
            </a:r>
            <a:r>
              <a:rPr lang="en-US" altLang="ko-KR" spc="-150" dirty="0" smtClean="0"/>
              <a:t>. </a:t>
            </a:r>
            <a:r>
              <a:rPr lang="ko-KR" altLang="en-US" spc="-150" dirty="0" smtClean="0"/>
              <a:t>기린이 </a:t>
            </a:r>
            <a:r>
              <a:rPr lang="ko-KR" altLang="en-US" spc="-150" dirty="0"/>
              <a:t>키가 </a:t>
            </a:r>
            <a:r>
              <a:rPr lang="ko-KR" altLang="en-US" dirty="0"/>
              <a:t>큰 동물</a:t>
            </a:r>
            <a:r>
              <a:rPr lang="ko-KR" altLang="en-US" spc="-150" dirty="0"/>
              <a:t>이어서 기린의 </a:t>
            </a:r>
            <a:r>
              <a:rPr lang="en-US" altLang="ko-KR" spc="-150" dirty="0"/>
              <a:t>‘</a:t>
            </a:r>
            <a:r>
              <a:rPr lang="ko-KR" altLang="en-US" spc="-150" dirty="0"/>
              <a:t>ㄴ</a:t>
            </a:r>
            <a:r>
              <a:rPr lang="en-US" altLang="ko-KR" spc="-150" dirty="0"/>
              <a:t>’</a:t>
            </a:r>
            <a:r>
              <a:rPr lang="ko-KR" altLang="en-US" spc="-150" dirty="0"/>
              <a:t>글자를 세로가 길게 만들어 본 것입니다</a:t>
            </a:r>
            <a:r>
              <a:rPr lang="en-US" altLang="ko-KR" spc="-150" dirty="0"/>
              <a:t>.</a:t>
            </a:r>
            <a:endParaRPr lang="ko-KR" altLang="en-US" spc="-150" dirty="0"/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xmlns="" id="{E3F26EBC-1B68-4677-B4FA-579E30C7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12503"/>
              </p:ext>
            </p:extLst>
          </p:nvPr>
        </p:nvGraphicFramePr>
        <p:xfrm>
          <a:off x="5349044" y="45091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162735F-BE16-4C0A-B55C-7A2E25B1D4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77503" r="33449" b="14324"/>
          <a:stretch/>
        </p:blipFill>
        <p:spPr>
          <a:xfrm>
            <a:off x="2000153" y="2388290"/>
            <a:ext cx="756604" cy="132874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69962853-9894-482E-A9E3-26D34E1264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76917" r="21538" b="14910"/>
          <a:stretch/>
        </p:blipFill>
        <p:spPr>
          <a:xfrm>
            <a:off x="2000153" y="3108370"/>
            <a:ext cx="756604" cy="132874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BF70EC2D-94AF-4B81-A37C-A2AE1B8A14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0514" y="4948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BF70EC2D-94AF-4B81-A37C-A2AE1B8A14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8261" y="32380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3648451" y="2733529"/>
            <a:ext cx="376850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4823003" y="2733529"/>
            <a:ext cx="376850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6880406" y="2735883"/>
            <a:ext cx="376850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3670436" y="3597625"/>
            <a:ext cx="376850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4846320" y="3597625"/>
            <a:ext cx="376850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40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5916703" y="2132856"/>
            <a:ext cx="692481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ko-KR" altLang="en-US" dirty="0" smtClean="0"/>
              <a:t>가로</a:t>
            </a:r>
            <a:endParaRPr lang="ko-KR" altLang="en-US" dirty="0"/>
          </a:p>
        </p:txBody>
      </p:sp>
      <p:sp>
        <p:nvSpPr>
          <p:cNvPr id="42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7104835" y="2132856"/>
            <a:ext cx="692481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ko-KR" altLang="en-US" dirty="0"/>
              <a:t>세</a:t>
            </a:r>
            <a:r>
              <a:rPr lang="ko-KR" altLang="en-US" dirty="0" smtClean="0"/>
              <a:t>로</a:t>
            </a:r>
            <a:endParaRPr lang="ko-KR" altLang="en-US" dirty="0"/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xmlns="" id="{E3F26EBC-1B68-4677-B4FA-579E30C7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6623"/>
              </p:ext>
            </p:extLst>
          </p:nvPr>
        </p:nvGraphicFramePr>
        <p:xfrm>
          <a:off x="6645188" y="35713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6880406" y="3597625"/>
            <a:ext cx="1312954" cy="515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(=2)</a:t>
            </a:r>
            <a:endParaRPr lang="ko-KR" altLang="en-US" dirty="0"/>
          </a:p>
        </p:txBody>
      </p:sp>
      <p:sp>
        <p:nvSpPr>
          <p:cNvPr id="47" name="내용 개체 틀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248A1F0-E58E-4210-A58E-0AB2524A2D3D}"/>
              </a:ext>
            </a:extLst>
          </p:cNvPr>
          <p:cNvSpPr txBox="1">
            <a:spLocks/>
          </p:cNvSpPr>
          <p:nvPr/>
        </p:nvSpPr>
        <p:spPr>
          <a:xfrm>
            <a:off x="1024778" y="2131830"/>
            <a:ext cx="579850" cy="79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30" grpId="0"/>
      <p:bldP spid="31" grpId="0"/>
      <p:bldP spid="33" grpId="0"/>
      <p:bldP spid="34" grpId="0"/>
      <p:bldP spid="36" grpId="0"/>
      <p:bldP spid="40" grpId="0"/>
      <p:bldP spid="42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399</Words>
  <Application>Microsoft Office PowerPoint</Application>
  <PresentationFormat>A4 용지(210x297mm)</PresentationFormat>
  <Paragraphs>73</Paragraphs>
  <Slides>10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  <vt:variant>
        <vt:lpstr>재구성한 쇼</vt:lpstr>
      </vt:variant>
      <vt:variant>
        <vt:i4>1</vt:i4>
      </vt:variant>
    </vt:vector>
  </HeadingPairs>
  <TitlesOfParts>
    <vt:vector size="13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170</cp:revision>
  <cp:lastPrinted>2017-09-25T02:44:09Z</cp:lastPrinted>
  <dcterms:created xsi:type="dcterms:W3CDTF">2017-09-24T23:31:15Z</dcterms:created>
  <dcterms:modified xsi:type="dcterms:W3CDTF">2019-01-03T01:45:52Z</dcterms:modified>
</cp:coreProperties>
</file>