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1"/>
  </p:notesMasterIdLst>
  <p:sldIdLst>
    <p:sldId id="258" r:id="rId3"/>
    <p:sldId id="261" r:id="rId4"/>
    <p:sldId id="267" r:id="rId5"/>
    <p:sldId id="269" r:id="rId6"/>
    <p:sldId id="274" r:id="rId7"/>
    <p:sldId id="275" r:id="rId8"/>
    <p:sldId id="276" r:id="rId9"/>
    <p:sldId id="263" r:id="rId10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27" userDrawn="1">
          <p15:clr>
            <a:srgbClr val="A4A3A4"/>
          </p15:clr>
        </p15:guide>
        <p15:guide id="2" orient="horz" pos="3884" userDrawn="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A38"/>
    <a:srgbClr val="4F81BD"/>
    <a:srgbClr val="F08300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99" autoAdjust="0"/>
  </p:normalViewPr>
  <p:slideViewPr>
    <p:cSldViewPr snapToObjects="1" showGuides="1">
      <p:cViewPr>
        <p:scale>
          <a:sx n="70" d="100"/>
          <a:sy n="70" d="100"/>
        </p:scale>
        <p:origin x="-684" y="-396"/>
      </p:cViewPr>
      <p:guideLst>
        <p:guide orient="horz" pos="527"/>
        <p:guide orient="horz" pos="3884"/>
        <p:guide orient="horz" pos="913"/>
        <p:guide pos="240"/>
        <p:guide pos="6023"/>
        <p:guide pos="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71604DB1-4A7D-4F61-BA3F-F46942332092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="" xmlns:a16="http://schemas.microsoft.com/office/drawing/2014/main" id="{D1034332-60B8-447C-92FC-8C84A15AB5F7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C0253A17-190A-4A88-9CDD-215801D355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A3544ECA-2A5A-4883-9FBF-32BFFB124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="" xmlns:a16="http://schemas.microsoft.com/office/drawing/2014/main" id="{B2FEADF4-1852-4EA6-9FD0-5FB375CB13E6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="" xmlns:a16="http://schemas.microsoft.com/office/drawing/2014/main" id="{7E9DE8F6-81A8-4C28-A582-2E2F83641040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="" xmlns:a16="http://schemas.microsoft.com/office/drawing/2014/main" id="{A5AA8A80-B86B-494E-9837-096142D18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BB1F3004-04B3-45F6-B7BF-81BA301E92C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4C682D6C-DC46-4134-96BE-C2E5FB7C543B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F17DFF39-9E64-4D34-B12E-672E3E4FD480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CB319257-108A-42A9-B678-AC6D45A0CECA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="" xmlns:a16="http://schemas.microsoft.com/office/drawing/2014/main" id="{B4595F2A-F085-447C-BF92-3391336EE2EC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="" xmlns:a16="http://schemas.microsoft.com/office/drawing/2014/main" id="{D794257E-831F-4D34-A0F4-D4EC2E5C2E6B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="" xmlns:a16="http://schemas.microsoft.com/office/drawing/2014/main" id="{A803E06F-EBA3-4A40-8E72-87B707142A77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82CD5229-1AA3-4450-B904-37308C8681AC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="" xmlns:a16="http://schemas.microsoft.com/office/drawing/2014/main" id="{76DC6F62-A6EF-4F1E-AF12-940618A77A8D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198AC58D-8CBA-4B74-BF94-EA464E4D1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775A05C5-BFC9-4AF3-BE62-EAEA39CCAFE1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B71F6434-F5BA-4AEA-953A-6E0C7F079713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="" xmlns:a16="http://schemas.microsoft.com/office/drawing/2014/main" id="{F685BED8-7A7E-4E31-96FC-52C5CEABC4B5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AD3B7D35-79B1-45B9-9EF5-863CD7AC3CAB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="" xmlns:a16="http://schemas.microsoft.com/office/drawing/2014/main" id="{2D1703BD-BD2F-4615-BF83-AEBE56158477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09D7D85B-577E-4DE9-A3EF-2D9905A7E824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="" xmlns:a16="http://schemas.microsoft.com/office/drawing/2014/main" id="{A00F7308-01AD-4383-8BC2-93C4772C2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="" xmlns:a16="http://schemas.microsoft.com/office/drawing/2014/main" id="{0EAC07F1-44D1-4E14-9115-53F6E67C48C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16D38D32-C86B-44FF-BF0C-DE1475578260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31FD5628-D5DC-44DC-93A6-E86B6DCEE703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257699A-A8C8-48FA-96AD-E776009C1C45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ED48A5C-DB2F-41EC-8608-8B82FDD185B6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="" xmlns:a16="http://schemas.microsoft.com/office/drawing/2014/main" id="{5C06C682-8E4E-418C-8BBB-A4D17A3816B8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="" xmlns:a16="http://schemas.microsoft.com/office/drawing/2014/main" id="{DEFC43DE-7691-4049-AB5C-3DFE1D21074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1627D0A9-1DD4-4368-B520-3D47C38494A4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="" xmlns:a16="http://schemas.microsoft.com/office/drawing/2014/main" id="{7B5B0D5D-5240-4D1C-B7E3-5D10F6F0B715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10B63F5D-F283-4D88-AF84-AB304C2E4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EC897B08-8DED-4DDC-A99E-EBE4527936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="" xmlns:a16="http://schemas.microsoft.com/office/drawing/2014/main" id="{1B726557-FD2D-446C-90C2-C579C3D4B7CE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DFCFFAFC-EB2E-4683-BFFE-C41FFB960FCC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060B7EF4-09EA-41EE-ADD4-77EA91946FB7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="" xmlns:a16="http://schemas.microsoft.com/office/drawing/2014/main" id="{60E8430E-7B58-447F-A0D4-838A73310534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="" xmlns:a16="http://schemas.microsoft.com/office/drawing/2014/main" id="{C9D38206-B217-4A4E-9488-017FB4513256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3FA5CA00-3537-470F-BB30-9A3EBBD6AF58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2">
            <a:extLst>
              <a:ext uri="{FF2B5EF4-FFF2-40B4-BE49-F238E27FC236}">
                <a16:creationId xmlns="" xmlns:a16="http://schemas.microsoft.com/office/drawing/2014/main" id="{CA889DC8-9617-45A0-8F3A-6804AA938FD1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D31B29DB-8CFF-4751-9557-133C6C879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="" xmlns:a16="http://schemas.microsoft.com/office/drawing/2014/main" id="{0150C003-56C5-4612-A443-BA2DCD5B4E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="" xmlns:a16="http://schemas.microsoft.com/office/drawing/2014/main" id="{7249DC57-EB7E-450B-8EA9-9F7CACFFB85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51034353-1C9A-4C4B-9C5B-EEC43FA911CD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C77D8D-CB06-4234-A1E2-CA4D0106DBF1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3B8A095F-AAFD-4A96-962D-5ADA5CAA6097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4BF5F3C-515E-4941-80C4-306F2C82923C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2.xml"/><Relationship Id="rId5" Type="http://schemas.openxmlformats.org/officeDocument/2006/relationships/slide" Target="slide3.xml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12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slide" Target="slide1.xml"/><Relationship Id="rId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image" Target="../media/image7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11" Type="http://schemas.openxmlformats.org/officeDocument/2006/relationships/slide" Target="slide2.xml"/><Relationship Id="rId5" Type="http://schemas.openxmlformats.org/officeDocument/2006/relationships/slide" Target="slide3.xml"/><Relationship Id="rId10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12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slide" Target="slide1.xml"/><Relationship Id="rId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image" Target="../media/image11.png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2.png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11" Type="http://schemas.openxmlformats.org/officeDocument/2006/relationships/slide" Target="slide2.xml"/><Relationship Id="rId5" Type="http://schemas.openxmlformats.org/officeDocument/2006/relationships/slide" Target="slide3.xml"/><Relationship Id="rId10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3.png"/><Relationship Id="rId7" Type="http://schemas.openxmlformats.org/officeDocument/2006/relationships/slide" Target="slide4.xml"/><Relationship Id="rId12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slide" Target="slide1.xml"/><Relationship Id="rId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image" Target="../media/image14.jpg"/><Relationship Id="rId9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slide" Target="slide3.xml"/><Relationship Id="rId12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7.xml"/><Relationship Id="rId5" Type="http://schemas.openxmlformats.org/officeDocument/2006/relationships/image" Target="../media/image17.png"/><Relationship Id="rId10" Type="http://schemas.openxmlformats.org/officeDocument/2006/relationships/slide" Target="slide6.xml"/><Relationship Id="rId4" Type="http://schemas.openxmlformats.org/officeDocument/2006/relationships/image" Target="../media/image4.png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8133DEF-A2C5-4E26-B20C-8C06E6FC33F0}"/>
              </a:ext>
            </a:extLst>
          </p:cNvPr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비와 비율</a:t>
            </a:r>
            <a:endParaRPr lang="en-US" altLang="ko-KR" sz="22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88~89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60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0" y="7200"/>
            <a:ext cx="4117372" cy="936119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26E1C134-50DE-47ED-8047-7A935E94D866}"/>
              </a:ext>
            </a:extLst>
          </p:cNvPr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BC7EE50-E191-4B09-B9CC-AD65560E5294}"/>
                </a:ext>
              </a:extLst>
            </p:cNvPr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1E19B90-D1AA-493A-8DC3-AB2C3D4BBB3A}"/>
                </a:ext>
              </a:extLst>
            </p:cNvPr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9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498D45-CFDA-4761-9F48-4D1F169D8156}"/>
              </a:ext>
            </a:extLst>
          </p:cNvPr>
          <p:cNvSpPr txBox="1"/>
          <p:nvPr/>
        </p:nvSpPr>
        <p:spPr>
          <a:xfrm>
            <a:off x="4024301" y="3068960"/>
            <a:ext cx="517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</a:p>
        </p:txBody>
      </p:sp>
      <p:sp>
        <p:nvSpPr>
          <p:cNvPr id="14" name="직사각형 13">
            <a:hlinkClick r:id="rId5" action="ppaction://hlinksldjump"/>
          </p:cNvPr>
          <p:cNvSpPr/>
          <p:nvPr/>
        </p:nvSpPr>
        <p:spPr>
          <a:xfrm>
            <a:off x="767730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6" action="ppaction://hlinksldjump"/>
          </p:cNvPr>
          <p:cNvSpPr/>
          <p:nvPr/>
        </p:nvSpPr>
        <p:spPr>
          <a:xfrm>
            <a:off x="806734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845738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8" action="ppaction://hlinksldjump"/>
          </p:cNvPr>
          <p:cNvSpPr/>
          <p:nvPr/>
        </p:nvSpPr>
        <p:spPr>
          <a:xfrm>
            <a:off x="884743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9" action="ppaction://hlinksldjump"/>
          </p:cNvPr>
          <p:cNvSpPr/>
          <p:nvPr/>
        </p:nvSpPr>
        <p:spPr>
          <a:xfrm>
            <a:off x="923747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0" action="ppaction://hlinksldjump"/>
          </p:cNvPr>
          <p:cNvSpPr/>
          <p:nvPr/>
        </p:nvSpPr>
        <p:spPr>
          <a:xfrm>
            <a:off x="689721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1" action="ppaction://hlinksldjump"/>
          </p:cNvPr>
          <p:cNvSpPr/>
          <p:nvPr/>
        </p:nvSpPr>
        <p:spPr>
          <a:xfrm>
            <a:off x="7287259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모서리가 둥근 직사각형 14">
            <a:extLst>
              <a:ext uri="{FF2B5EF4-FFF2-40B4-BE49-F238E27FC236}">
                <a16:creationId xmlns="" xmlns:a16="http://schemas.microsoft.com/office/drawing/2014/main" id="{6AD4581A-FAEE-4350-837B-2C4A405A39CD}"/>
              </a:ext>
            </a:extLst>
          </p:cNvPr>
          <p:cNvSpPr/>
          <p:nvPr/>
        </p:nvSpPr>
        <p:spPr bwMode="auto">
          <a:xfrm>
            <a:off x="922606" y="4365608"/>
            <a:ext cx="8114666" cy="87863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902750" y="1412776"/>
            <a:ext cx="8154706" cy="756084"/>
            <a:chOff x="902750" y="1412776"/>
            <a:chExt cx="8154706" cy="756084"/>
          </a:xfrm>
        </p:grpSpPr>
        <p:sp>
          <p:nvSpPr>
            <p:cNvPr id="18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7560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빨간색 종이 </a:t>
              </a:r>
              <a:r>
                <a:rPr lang="en-US" altLang="ko-KR" dirty="0"/>
                <a:t>4</a:t>
              </a:r>
              <a:r>
                <a:rPr lang="ko-KR" altLang="en-US" dirty="0"/>
                <a:t>장과 초록색 종이 </a:t>
              </a:r>
              <a:r>
                <a:rPr lang="en-US" altLang="ko-KR" dirty="0"/>
                <a:t>1</a:t>
              </a:r>
              <a:r>
                <a:rPr lang="ko-KR" altLang="en-US" dirty="0"/>
                <a:t>장으로 꽃을 만들려고 합니다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빨간색 </a:t>
              </a:r>
              <a:r>
                <a:rPr lang="ko-KR" altLang="en-US" dirty="0"/>
                <a:t>종이의 수와 초록색 종이의 수를 뺄셈과 나눗셈으로 비교해 보세요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0" name="그룹 1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2" name="모서리가 둥근 직사각형 2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1" name="모서리가 둥근 직사각형 20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44" name="내용 개체 틀 2">
            <a:extLst>
              <a:ext uri="{FF2B5EF4-FFF2-40B4-BE49-F238E27FC236}">
                <a16:creationId xmlns="" xmlns:a16="http://schemas.microsoft.com/office/drawing/2014/main" id="{AD824A5F-4476-416F-8C97-4AA8A7E5B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063" y="4432981"/>
            <a:ext cx="7421465" cy="743881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뺄셈</a:t>
            </a:r>
            <a:r>
              <a:rPr lang="en-US" altLang="ko-KR" dirty="0" smtClean="0"/>
              <a:t>: 4</a:t>
            </a:r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dirty="0" smtClean="0"/>
              <a:t>1=3</a:t>
            </a:r>
            <a:r>
              <a:rPr lang="en-US" altLang="ko-KR" dirty="0"/>
              <a:t>, </a:t>
            </a:r>
            <a:r>
              <a:rPr lang="ko-KR" altLang="en-US" dirty="0"/>
              <a:t>빨간색 종이가 초록색 종이보다 </a:t>
            </a:r>
            <a:r>
              <a:rPr lang="en-US" altLang="ko-KR" dirty="0"/>
              <a:t>3</a:t>
            </a:r>
            <a:r>
              <a:rPr lang="ko-KR" altLang="en-US" dirty="0"/>
              <a:t>장 더 많습니다</a:t>
            </a:r>
            <a:r>
              <a:rPr lang="en-US" altLang="ko-KR" dirty="0"/>
              <a:t>.</a:t>
            </a:r>
          </a:p>
          <a:p>
            <a:r>
              <a:rPr lang="ko-KR" altLang="en-US" dirty="0" smtClean="0"/>
              <a:t>나눗셈</a:t>
            </a:r>
            <a:r>
              <a:rPr lang="en-US" altLang="ko-KR" dirty="0" smtClean="0"/>
              <a:t>: </a:t>
            </a:r>
            <a:r>
              <a:rPr lang="en-US" altLang="ko-KR" dirty="0"/>
              <a:t>4÷1=4, </a:t>
            </a:r>
            <a:r>
              <a:rPr lang="ko-KR" altLang="en-US" dirty="0"/>
              <a:t>빨간색 </a:t>
            </a:r>
            <a:r>
              <a:rPr lang="ko-KR" altLang="en-US" dirty="0" smtClean="0"/>
              <a:t>종이 수는 </a:t>
            </a:r>
            <a:r>
              <a:rPr lang="ko-KR" altLang="en-US" dirty="0"/>
              <a:t>초록색 </a:t>
            </a:r>
            <a:r>
              <a:rPr lang="ko-KR" altLang="en-US" dirty="0" smtClean="0"/>
              <a:t>종이 수의 </a:t>
            </a:r>
            <a:r>
              <a:rPr lang="en-US" altLang="ko-KR" dirty="0" smtClean="0"/>
              <a:t>4</a:t>
            </a:r>
            <a:r>
              <a:rPr lang="ko-KR" altLang="en-US" dirty="0" smtClean="0"/>
              <a:t>배입니다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내용 개체 틀 5">
            <a:extLst>
              <a:ext uri="{FF2B5EF4-FFF2-40B4-BE49-F238E27FC236}">
                <a16:creationId xmlns="" xmlns:a16="http://schemas.microsoft.com/office/drawing/2014/main" id="{01F72CF7-C46F-43D1-9990-70D640FA0FE9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두 양의 크기 비교하기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00" y="7200"/>
            <a:ext cx="4117372" cy="93611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17C18B5A-51DA-4D8B-BCD5-2771908997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7" t="21248" r="7888" b="62376"/>
          <a:stretch/>
        </p:blipFill>
        <p:spPr>
          <a:xfrm>
            <a:off x="778869" y="2276872"/>
            <a:ext cx="8481245" cy="221877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D18E3A67-3EB5-471E-B42B-3EECFE61847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6869" y="45883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>
            <a:hlinkClick r:id="rId6" action="ppaction://hlinksldjump"/>
          </p:cNvPr>
          <p:cNvSpPr/>
          <p:nvPr/>
        </p:nvSpPr>
        <p:spPr>
          <a:xfrm>
            <a:off x="767730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7" action="ppaction://hlinksldjump"/>
          </p:cNvPr>
          <p:cNvSpPr/>
          <p:nvPr/>
        </p:nvSpPr>
        <p:spPr>
          <a:xfrm>
            <a:off x="806734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8" action="ppaction://hlinksldjump"/>
          </p:cNvPr>
          <p:cNvSpPr/>
          <p:nvPr/>
        </p:nvSpPr>
        <p:spPr>
          <a:xfrm>
            <a:off x="845738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9" action="ppaction://hlinksldjump"/>
          </p:cNvPr>
          <p:cNvSpPr/>
          <p:nvPr/>
        </p:nvSpPr>
        <p:spPr>
          <a:xfrm>
            <a:off x="884743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0" action="ppaction://hlinksldjump"/>
          </p:cNvPr>
          <p:cNvSpPr/>
          <p:nvPr/>
        </p:nvSpPr>
        <p:spPr>
          <a:xfrm>
            <a:off x="923747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1" action="ppaction://hlinksldjump"/>
          </p:cNvPr>
          <p:cNvSpPr/>
          <p:nvPr/>
        </p:nvSpPr>
        <p:spPr>
          <a:xfrm>
            <a:off x="689721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2" action="ppaction://hlinksldjump"/>
          </p:cNvPr>
          <p:cNvSpPr/>
          <p:nvPr/>
        </p:nvSpPr>
        <p:spPr>
          <a:xfrm>
            <a:off x="7287259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02750" y="1412776"/>
            <a:ext cx="8154706" cy="1328353"/>
            <a:chOff x="902750" y="1412776"/>
            <a:chExt cx="8154706" cy="1328353"/>
          </a:xfrm>
        </p:grpSpPr>
        <p:sp>
          <p:nvSpPr>
            <p:cNvPr id="29" name="모서리가 둥근 직사각형 14">
              <a:extLst>
                <a:ext uri="{FF2B5EF4-FFF2-40B4-BE49-F238E27FC236}">
                  <a16:creationId xmlns="" xmlns:a16="http://schemas.microsoft.com/office/drawing/2014/main" id="{07756B3C-6AE4-4733-BDDC-591D94DE0BB9}"/>
                </a:ext>
              </a:extLst>
            </p:cNvPr>
            <p:cNvSpPr/>
            <p:nvPr/>
          </p:nvSpPr>
          <p:spPr bwMode="auto">
            <a:xfrm>
              <a:off x="914373" y="2273129"/>
              <a:ext cx="8122899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902750" y="1412776"/>
              <a:ext cx="8154706" cy="756084"/>
              <a:chOff x="902750" y="1412776"/>
              <a:chExt cx="8154706" cy="756084"/>
            </a:xfrm>
          </p:grpSpPr>
          <p:sp>
            <p:nvSpPr>
              <p:cNvPr id="15" name="내용 개체 틀 3"/>
              <p:cNvSpPr txBox="1">
                <a:spLocks/>
              </p:cNvSpPr>
              <p:nvPr/>
            </p:nvSpPr>
            <p:spPr>
              <a:xfrm>
                <a:off x="1178192" y="1412776"/>
                <a:ext cx="7879264" cy="7560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학교 </a:t>
                </a:r>
                <a:r>
                  <a:rPr lang="ko-KR" altLang="en-US" dirty="0" smtClean="0"/>
                  <a:t>앞길을 </a:t>
                </a:r>
                <a:r>
                  <a:rPr lang="ko-KR" altLang="en-US" dirty="0"/>
                  <a:t>청소하는 </a:t>
                </a:r>
                <a:r>
                  <a:rPr lang="ko-KR" altLang="en-US" dirty="0" smtClean="0"/>
                  <a:t>자원봉사자 </a:t>
                </a:r>
                <a:r>
                  <a:rPr lang="en-US" altLang="ko-KR" dirty="0"/>
                  <a:t>20</a:t>
                </a:r>
                <a:r>
                  <a:rPr lang="ko-KR" altLang="en-US" dirty="0"/>
                  <a:t>명 중 여자는 </a:t>
                </a:r>
                <a:r>
                  <a:rPr lang="en-US" altLang="ko-KR" dirty="0"/>
                  <a:t>8</a:t>
                </a:r>
                <a:r>
                  <a:rPr lang="ko-KR" altLang="en-US" dirty="0"/>
                  <a:t>명입니다</a:t>
                </a:r>
                <a:r>
                  <a:rPr lang="en-US" altLang="ko-KR" dirty="0" smtClean="0"/>
                  <a:t>. </a:t>
                </a:r>
                <a:r>
                  <a:rPr lang="ko-KR" altLang="en-US" dirty="0" smtClean="0"/>
                  <a:t>전체 자원봉사자 </a:t>
                </a:r>
                <a:r>
                  <a:rPr lang="ko-KR" altLang="en-US" dirty="0"/>
                  <a:t>수에 대한 남자 </a:t>
                </a:r>
                <a:r>
                  <a:rPr lang="ko-KR" altLang="en-US" dirty="0" smtClean="0"/>
                  <a:t>자원봉사자 </a:t>
                </a:r>
                <a:r>
                  <a:rPr lang="ko-KR" altLang="en-US" dirty="0"/>
                  <a:t>수의 비를 써 보세요</a:t>
                </a:r>
                <a:r>
                  <a:rPr lang="en-US" altLang="ko-KR" dirty="0"/>
                  <a:t>.</a:t>
                </a:r>
              </a:p>
            </p:txBody>
          </p:sp>
          <p:grpSp>
            <p:nvGrpSpPr>
              <p:cNvPr id="16" name="그룹 15"/>
              <p:cNvGrpSpPr/>
              <p:nvPr/>
            </p:nvGrpSpPr>
            <p:grpSpPr>
              <a:xfrm>
                <a:off x="902750" y="1483783"/>
                <a:ext cx="217025" cy="217025"/>
                <a:chOff x="4520952" y="3717032"/>
                <a:chExt cx="217025" cy="217025"/>
              </a:xfrm>
            </p:grpSpPr>
            <p:grpSp>
              <p:nvGrpSpPr>
                <p:cNvPr id="17" name="그룹 16"/>
                <p:cNvGrpSpPr/>
                <p:nvPr/>
              </p:nvGrpSpPr>
              <p:grpSpPr>
                <a:xfrm>
                  <a:off x="4520952" y="3717032"/>
                  <a:ext cx="217025" cy="217025"/>
                  <a:chOff x="1496616" y="995289"/>
                  <a:chExt cx="216024" cy="216024"/>
                </a:xfrm>
              </p:grpSpPr>
              <p:sp>
                <p:nvSpPr>
                  <p:cNvPr id="19" name="모서리가 둥근 직사각형 18"/>
                  <p:cNvSpPr/>
                  <p:nvPr/>
                </p:nvSpPr>
                <p:spPr>
                  <a:xfrm>
                    <a:off x="1496616" y="995289"/>
                    <a:ext cx="216024" cy="216024"/>
                  </a:xfrm>
                  <a:prstGeom prst="roundRect">
                    <a:avLst>
                      <a:gd name="adj" fmla="val 28425"/>
                    </a:avLst>
                  </a:prstGeom>
                  <a:solidFill>
                    <a:srgbClr val="FFC8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0" name="모서리가 둥근 직사각형 5"/>
                  <p:cNvSpPr/>
                  <p:nvPr/>
                </p:nvSpPr>
                <p:spPr>
                  <a:xfrm>
                    <a:off x="1496616" y="1103301"/>
                    <a:ext cx="216024" cy="108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24" h="108012">
                        <a:moveTo>
                          <a:pt x="0" y="0"/>
                        </a:moveTo>
                        <a:lnTo>
                          <a:pt x="216024" y="0"/>
                        </a:lnTo>
                        <a:lnTo>
                          <a:pt x="216024" y="46607"/>
                        </a:lnTo>
                        <a:cubicBezTo>
                          <a:pt x="216024" y="80520"/>
                          <a:pt x="188532" y="108012"/>
                          <a:pt x="154619" y="108012"/>
                        </a:cubicBezTo>
                        <a:lnTo>
                          <a:pt x="61405" y="108012"/>
                        </a:lnTo>
                        <a:cubicBezTo>
                          <a:pt x="27492" y="108012"/>
                          <a:pt x="0" y="80520"/>
                          <a:pt x="0" y="46607"/>
                        </a:cubicBezTo>
                        <a:close/>
                      </a:path>
                    </a:pathLst>
                  </a:custGeom>
                  <a:solidFill>
                    <a:srgbClr val="F5A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8" name="모서리가 둥근 직사각형 17"/>
                <p:cNvSpPr/>
                <p:nvPr/>
              </p:nvSpPr>
              <p:spPr>
                <a:xfrm>
                  <a:off x="4588857" y="3784937"/>
                  <a:ext cx="81214" cy="81214"/>
                </a:xfrm>
                <a:prstGeom prst="roundRect">
                  <a:avLst>
                    <a:gd name="adj" fmla="val 2658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</p:grp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0644A426-9AC1-499D-AC11-FD908911873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8627" y="23001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>
            <a:extLst>
              <a:ext uri="{FF2B5EF4-FFF2-40B4-BE49-F238E27FC236}">
                <a16:creationId xmlns="" xmlns:a16="http://schemas.microsoft.com/office/drawing/2014/main" id="{365A0B7F-75EC-4023-991A-7981F7A79382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실생활의 문제 상황을 </a:t>
            </a:r>
            <a:r>
              <a:rPr lang="ko-KR" altLang="en-US" sz="2200" dirty="0" smtClean="0">
                <a:solidFill>
                  <a:srgbClr val="695A35"/>
                </a:solidFill>
              </a:rPr>
              <a:t>비로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나타내기</a:t>
            </a:r>
          </a:p>
        </p:txBody>
      </p:sp>
      <p:sp>
        <p:nvSpPr>
          <p:cNvPr id="43" name="내용 개체 틀 2">
            <a:extLst>
              <a:ext uri="{FF2B5EF4-FFF2-40B4-BE49-F238E27FC236}">
                <a16:creationId xmlns="" xmlns:a16="http://schemas.microsoft.com/office/drawing/2014/main" id="{2A36BF03-A901-4660-9489-E7A60EB35F56}"/>
              </a:ext>
            </a:extLst>
          </p:cNvPr>
          <p:cNvSpPr txBox="1">
            <a:spLocks/>
          </p:cNvSpPr>
          <p:nvPr/>
        </p:nvSpPr>
        <p:spPr>
          <a:xfrm>
            <a:off x="956556" y="2325079"/>
            <a:ext cx="7421465" cy="39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12:20</a:t>
            </a:r>
            <a:r>
              <a:rPr lang="ko-KR" altLang="en-US" dirty="0" smtClean="0"/>
              <a:t>입니다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00" y="7200"/>
            <a:ext cx="4117372" cy="936119"/>
          </a:xfrm>
          <a:prstGeom prst="rect">
            <a:avLst/>
          </a:prstGeom>
        </p:spPr>
      </p:pic>
      <p:sp>
        <p:nvSpPr>
          <p:cNvPr id="21" name="직사각형 20">
            <a:hlinkClick r:id="rId5" action="ppaction://hlinksldjump"/>
          </p:cNvPr>
          <p:cNvSpPr/>
          <p:nvPr/>
        </p:nvSpPr>
        <p:spPr>
          <a:xfrm>
            <a:off x="767730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6" action="ppaction://hlinksldjump"/>
          </p:cNvPr>
          <p:cNvSpPr/>
          <p:nvPr/>
        </p:nvSpPr>
        <p:spPr>
          <a:xfrm>
            <a:off x="806734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7" action="ppaction://hlinksldjump"/>
          </p:cNvPr>
          <p:cNvSpPr/>
          <p:nvPr/>
        </p:nvSpPr>
        <p:spPr>
          <a:xfrm>
            <a:off x="845738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8" action="ppaction://hlinksldjump"/>
          </p:cNvPr>
          <p:cNvSpPr/>
          <p:nvPr/>
        </p:nvSpPr>
        <p:spPr>
          <a:xfrm>
            <a:off x="884743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9" action="ppaction://hlinksldjump"/>
          </p:cNvPr>
          <p:cNvSpPr/>
          <p:nvPr/>
        </p:nvSpPr>
        <p:spPr>
          <a:xfrm>
            <a:off x="923747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0" action="ppaction://hlinksldjump"/>
          </p:cNvPr>
          <p:cNvSpPr/>
          <p:nvPr/>
        </p:nvSpPr>
        <p:spPr>
          <a:xfrm>
            <a:off x="689721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1" action="ppaction://hlinksldjump"/>
          </p:cNvPr>
          <p:cNvSpPr/>
          <p:nvPr/>
        </p:nvSpPr>
        <p:spPr>
          <a:xfrm>
            <a:off x="7287259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8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4" t="58101" r="13697" b="16952"/>
          <a:stretch/>
        </p:blipFill>
        <p:spPr>
          <a:xfrm>
            <a:off x="1401287" y="1700808"/>
            <a:ext cx="6899565" cy="2906365"/>
          </a:xfrm>
          <a:prstGeom prst="rect">
            <a:avLst/>
          </a:prstGeom>
        </p:spPr>
      </p:pic>
      <p:sp>
        <p:nvSpPr>
          <p:cNvPr id="33" name="모서리가 둥근 직사각형 34">
            <a:extLst>
              <a:ext uri="{FF2B5EF4-FFF2-40B4-BE49-F238E27FC236}">
                <a16:creationId xmlns="" xmlns:a16="http://schemas.microsoft.com/office/drawing/2014/main" id="{12000079-27FA-41C4-BF59-6EA4DD4781BE}"/>
              </a:ext>
            </a:extLst>
          </p:cNvPr>
          <p:cNvSpPr/>
          <p:nvPr/>
        </p:nvSpPr>
        <p:spPr bwMode="auto">
          <a:xfrm>
            <a:off x="884581" y="4581128"/>
            <a:ext cx="8083359" cy="127415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내용 개체 틀 2">
            <a:extLst>
              <a:ext uri="{FF2B5EF4-FFF2-40B4-BE49-F238E27FC236}">
                <a16:creationId xmlns="" xmlns:a16="http://schemas.microsoft.com/office/drawing/2014/main" id="{A53D7144-0F42-413E-8404-8C22F2C1A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023" y="4607174"/>
            <a:ext cx="7716315" cy="1248108"/>
          </a:xfrm>
        </p:spPr>
        <p:txBody>
          <a:bodyPr>
            <a:normAutofit/>
          </a:bodyPr>
          <a:lstStyle/>
          <a:p>
            <a:pPr>
              <a:lnSpc>
                <a:spcPct val="180000"/>
              </a:lnSpc>
            </a:pPr>
            <a:r>
              <a:rPr lang="ko-KR" altLang="en-US" dirty="0"/>
              <a:t>지혜의 성공률은        </a:t>
            </a:r>
            <a:r>
              <a:rPr lang="en-US" altLang="ko-KR" dirty="0"/>
              <a:t>(=0.7)</a:t>
            </a:r>
            <a:r>
              <a:rPr lang="ko-KR" altLang="en-US" dirty="0"/>
              <a:t>이고</a:t>
            </a:r>
            <a:r>
              <a:rPr lang="en-US" altLang="ko-KR" dirty="0"/>
              <a:t>, </a:t>
            </a:r>
            <a:r>
              <a:rPr lang="ko-KR" altLang="en-US" dirty="0"/>
              <a:t>연수의 성공률은        </a:t>
            </a:r>
            <a:r>
              <a:rPr lang="en-US" altLang="ko-KR" dirty="0"/>
              <a:t>(=0.8)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pPr marL="177800" indent="0">
              <a:lnSpc>
                <a:spcPct val="180000"/>
              </a:lnSpc>
              <a:buNone/>
            </a:pPr>
            <a:r>
              <a:rPr lang="ko-KR" altLang="en-US" dirty="0" smtClean="0"/>
              <a:t>연</a:t>
            </a:r>
            <a:r>
              <a:rPr lang="ko-KR" altLang="en-US" dirty="0"/>
              <a:t>수</a:t>
            </a:r>
            <a:r>
              <a:rPr lang="ko-KR" altLang="en-US" dirty="0" smtClean="0"/>
              <a:t>의 </a:t>
            </a:r>
            <a:r>
              <a:rPr lang="ko-KR" altLang="en-US" dirty="0"/>
              <a:t>성공률이 더 높습니다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내용 개체 틀 5">
            <a:extLst>
              <a:ext uri="{FF2B5EF4-FFF2-40B4-BE49-F238E27FC236}">
                <a16:creationId xmlns="" xmlns:a16="http://schemas.microsoft.com/office/drawing/2014/main" id="{973BBE5A-339C-4617-AEC5-74D8744C9818}"/>
              </a:ext>
            </a:extLst>
          </p:cNvPr>
          <p:cNvSpPr txBox="1">
            <a:spLocks/>
          </p:cNvSpPr>
          <p:nvPr/>
        </p:nvSpPr>
        <p:spPr>
          <a:xfrm>
            <a:off x="694689" y="440668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비율을 분수나 소수로 나타내고 비율 비교하기</a:t>
            </a:r>
          </a:p>
        </p:txBody>
      </p:sp>
      <p:graphicFrame>
        <p:nvGraphicFramePr>
          <p:cNvPr id="44" name="표 43">
            <a:extLst>
              <a:ext uri="{FF2B5EF4-FFF2-40B4-BE49-F238E27FC236}">
                <a16:creationId xmlns="" xmlns:a16="http://schemas.microsoft.com/office/drawing/2014/main" id="{5CA8DD6F-FD40-4751-962E-48A90C095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522018"/>
              </p:ext>
            </p:extLst>
          </p:nvPr>
        </p:nvGraphicFramePr>
        <p:xfrm>
          <a:off x="2955239" y="465381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표 44">
            <a:extLst>
              <a:ext uri="{FF2B5EF4-FFF2-40B4-BE49-F238E27FC236}">
                <a16:creationId xmlns="" xmlns:a16="http://schemas.microsoft.com/office/drawing/2014/main" id="{C95A90CE-4820-45BC-B81C-F26DD84A5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721062"/>
              </p:ext>
            </p:extLst>
          </p:nvPr>
        </p:nvGraphicFramePr>
        <p:xfrm>
          <a:off x="6231663" y="465381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00" y="7200"/>
            <a:ext cx="4117372" cy="93611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="" xmlns:a16="http://schemas.microsoft.com/office/drawing/2014/main" id="{9005751D-B9E5-47FE-AAAE-CC7365ACE75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1257" y="50232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그룹 22"/>
          <p:cNvGrpSpPr/>
          <p:nvPr/>
        </p:nvGrpSpPr>
        <p:grpSpPr>
          <a:xfrm>
            <a:off x="902750" y="1412776"/>
            <a:ext cx="8154706" cy="453551"/>
            <a:chOff x="902750" y="1412776"/>
            <a:chExt cx="8154706" cy="453551"/>
          </a:xfrm>
        </p:grpSpPr>
        <p:sp>
          <p:nvSpPr>
            <p:cNvPr id="24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45355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지혜와 연수는 농구공 던져 넣기를 했습니다</a:t>
              </a:r>
              <a:r>
                <a:rPr lang="en-US" altLang="ko-KR" dirty="0"/>
                <a:t>. </a:t>
              </a:r>
              <a:r>
                <a:rPr lang="ko-KR" altLang="en-US" dirty="0"/>
                <a:t>두 친구의 성공률을 비교해 보세요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7" name="그룹 26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1" name="모서리가 둥근 직사각형 30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t="48329" r="69216" b="42741"/>
          <a:stretch/>
        </p:blipFill>
        <p:spPr>
          <a:xfrm>
            <a:off x="1401288" y="1866327"/>
            <a:ext cx="1791856" cy="1040286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1" t="48329" r="38958" b="42741"/>
          <a:stretch/>
        </p:blipFill>
        <p:spPr>
          <a:xfrm>
            <a:off x="4210855" y="1803108"/>
            <a:ext cx="1791856" cy="1040286"/>
          </a:xfrm>
          <a:prstGeom prst="rect">
            <a:avLst/>
          </a:prstGeom>
        </p:spPr>
      </p:pic>
      <p:sp>
        <p:nvSpPr>
          <p:cNvPr id="38" name="직사각형 37">
            <a:hlinkClick r:id="rId6" action="ppaction://hlinksldjump"/>
          </p:cNvPr>
          <p:cNvSpPr/>
          <p:nvPr/>
        </p:nvSpPr>
        <p:spPr>
          <a:xfrm>
            <a:off x="767730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7" action="ppaction://hlinksldjump"/>
          </p:cNvPr>
          <p:cNvSpPr/>
          <p:nvPr/>
        </p:nvSpPr>
        <p:spPr>
          <a:xfrm>
            <a:off x="806734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8" action="ppaction://hlinksldjump"/>
          </p:cNvPr>
          <p:cNvSpPr/>
          <p:nvPr/>
        </p:nvSpPr>
        <p:spPr>
          <a:xfrm>
            <a:off x="845738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9" action="ppaction://hlinksldjump"/>
          </p:cNvPr>
          <p:cNvSpPr/>
          <p:nvPr/>
        </p:nvSpPr>
        <p:spPr>
          <a:xfrm>
            <a:off x="884743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0" action="ppaction://hlinksldjump"/>
          </p:cNvPr>
          <p:cNvSpPr/>
          <p:nvPr/>
        </p:nvSpPr>
        <p:spPr>
          <a:xfrm>
            <a:off x="923747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1" action="ppaction://hlinksldjump"/>
          </p:cNvPr>
          <p:cNvSpPr/>
          <p:nvPr/>
        </p:nvSpPr>
        <p:spPr>
          <a:xfrm>
            <a:off x="689721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2" action="ppaction://hlinksldjump"/>
          </p:cNvPr>
          <p:cNvSpPr/>
          <p:nvPr/>
        </p:nvSpPr>
        <p:spPr>
          <a:xfrm>
            <a:off x="7287259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3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84547" y="1412776"/>
            <a:ext cx="8172909" cy="1496271"/>
            <a:chOff x="884547" y="1412776"/>
            <a:chExt cx="8172909" cy="1496271"/>
          </a:xfrm>
        </p:grpSpPr>
        <p:sp>
          <p:nvSpPr>
            <p:cNvPr id="30" name="모서리가 둥근 직사각형 14">
              <a:extLst>
                <a:ext uri="{FF2B5EF4-FFF2-40B4-BE49-F238E27FC236}">
                  <a16:creationId xmlns="" xmlns:a16="http://schemas.microsoft.com/office/drawing/2014/main" id="{CA63F585-789C-4942-8488-93BD9E92A94D}"/>
                </a:ext>
              </a:extLst>
            </p:cNvPr>
            <p:cNvSpPr/>
            <p:nvPr/>
          </p:nvSpPr>
          <p:spPr bwMode="auto">
            <a:xfrm>
              <a:off x="884547" y="2183615"/>
              <a:ext cx="8127989" cy="72543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902750" y="1412776"/>
              <a:ext cx="8154706" cy="756084"/>
              <a:chOff x="902750" y="1412776"/>
              <a:chExt cx="8154706" cy="756084"/>
            </a:xfrm>
          </p:grpSpPr>
          <p:sp>
            <p:nvSpPr>
              <p:cNvPr id="16" name="내용 개체 틀 3"/>
              <p:cNvSpPr txBox="1">
                <a:spLocks/>
              </p:cNvSpPr>
              <p:nvPr/>
            </p:nvSpPr>
            <p:spPr>
              <a:xfrm>
                <a:off x="1178192" y="1412776"/>
                <a:ext cx="7879264" cy="7560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공장에서 인형을 </a:t>
                </a:r>
                <a:r>
                  <a:rPr lang="en-US" altLang="ko-KR" dirty="0"/>
                  <a:t>500</a:t>
                </a:r>
                <a:r>
                  <a:rPr lang="ko-KR" altLang="en-US" dirty="0"/>
                  <a:t>개 </a:t>
                </a:r>
                <a:r>
                  <a:rPr lang="ko-KR" altLang="en-US" dirty="0" smtClean="0"/>
                  <a:t>만들</a:t>
                </a:r>
                <a:r>
                  <a:rPr lang="ko-KR" altLang="en-US" dirty="0"/>
                  <a:t>면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불량품이 </a:t>
                </a:r>
                <a:r>
                  <a:rPr lang="en-US" altLang="ko-KR" dirty="0"/>
                  <a:t>10</a:t>
                </a:r>
                <a:r>
                  <a:rPr lang="ko-KR" altLang="en-US" dirty="0"/>
                  <a:t>개 나온다고 합니다</a:t>
                </a:r>
                <a:r>
                  <a:rPr lang="en-US" altLang="ko-KR" dirty="0" smtClean="0"/>
                  <a:t>. </a:t>
                </a:r>
                <a:r>
                  <a:rPr lang="ko-KR" altLang="en-US" dirty="0" smtClean="0"/>
                  <a:t>전체 </a:t>
                </a:r>
                <a:r>
                  <a:rPr lang="ko-KR" altLang="en-US" dirty="0"/>
                  <a:t>인형 수에 대한 불량품 수의 비율을 백분율로 나타내어 보세요</a:t>
                </a:r>
                <a:r>
                  <a:rPr lang="en-US" altLang="ko-KR" dirty="0"/>
                  <a:t>.</a:t>
                </a:r>
              </a:p>
            </p:txBody>
          </p:sp>
          <p:grpSp>
            <p:nvGrpSpPr>
              <p:cNvPr id="17" name="그룹 16"/>
              <p:cNvGrpSpPr/>
              <p:nvPr/>
            </p:nvGrpSpPr>
            <p:grpSpPr>
              <a:xfrm>
                <a:off x="902750" y="1483783"/>
                <a:ext cx="217025" cy="217025"/>
                <a:chOff x="4520952" y="3717032"/>
                <a:chExt cx="217025" cy="217025"/>
              </a:xfrm>
            </p:grpSpPr>
            <p:grpSp>
              <p:nvGrpSpPr>
                <p:cNvPr id="18" name="그룹 17"/>
                <p:cNvGrpSpPr/>
                <p:nvPr/>
              </p:nvGrpSpPr>
              <p:grpSpPr>
                <a:xfrm>
                  <a:off x="4520952" y="3717032"/>
                  <a:ext cx="217025" cy="217025"/>
                  <a:chOff x="1496616" y="995289"/>
                  <a:chExt cx="216024" cy="216024"/>
                </a:xfrm>
              </p:grpSpPr>
              <p:sp>
                <p:nvSpPr>
                  <p:cNvPr id="20" name="모서리가 둥근 직사각형 19"/>
                  <p:cNvSpPr/>
                  <p:nvPr/>
                </p:nvSpPr>
                <p:spPr>
                  <a:xfrm>
                    <a:off x="1496616" y="995289"/>
                    <a:ext cx="216024" cy="216024"/>
                  </a:xfrm>
                  <a:prstGeom prst="roundRect">
                    <a:avLst>
                      <a:gd name="adj" fmla="val 28425"/>
                    </a:avLst>
                  </a:prstGeom>
                  <a:solidFill>
                    <a:srgbClr val="FFC8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1" name="모서리가 둥근 직사각형 5"/>
                  <p:cNvSpPr/>
                  <p:nvPr/>
                </p:nvSpPr>
                <p:spPr>
                  <a:xfrm>
                    <a:off x="1496616" y="1103301"/>
                    <a:ext cx="216024" cy="108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24" h="108012">
                        <a:moveTo>
                          <a:pt x="0" y="0"/>
                        </a:moveTo>
                        <a:lnTo>
                          <a:pt x="216024" y="0"/>
                        </a:lnTo>
                        <a:lnTo>
                          <a:pt x="216024" y="46607"/>
                        </a:lnTo>
                        <a:cubicBezTo>
                          <a:pt x="216024" y="80520"/>
                          <a:pt x="188532" y="108012"/>
                          <a:pt x="154619" y="108012"/>
                        </a:cubicBezTo>
                        <a:lnTo>
                          <a:pt x="61405" y="108012"/>
                        </a:lnTo>
                        <a:cubicBezTo>
                          <a:pt x="27492" y="108012"/>
                          <a:pt x="0" y="80520"/>
                          <a:pt x="0" y="46607"/>
                        </a:cubicBezTo>
                        <a:close/>
                      </a:path>
                    </a:pathLst>
                  </a:custGeom>
                  <a:solidFill>
                    <a:srgbClr val="F5A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9" name="모서리가 둥근 직사각형 18"/>
                <p:cNvSpPr/>
                <p:nvPr/>
              </p:nvSpPr>
              <p:spPr>
                <a:xfrm>
                  <a:off x="4588857" y="3784937"/>
                  <a:ext cx="81214" cy="81214"/>
                </a:xfrm>
                <a:prstGeom prst="roundRect">
                  <a:avLst>
                    <a:gd name="adj" fmla="val 2658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9" name="내용 개체 틀 5">
            <a:extLst>
              <a:ext uri="{FF2B5EF4-FFF2-40B4-BE49-F238E27FC236}">
                <a16:creationId xmlns="" xmlns:a16="http://schemas.microsoft.com/office/drawing/2014/main" id="{864BD958-0162-4EBD-87EE-272D8E439907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비율을 백분율로 나타내기</a:t>
            </a:r>
          </a:p>
        </p:txBody>
      </p:sp>
      <p:sp>
        <p:nvSpPr>
          <p:cNvPr id="44" name="내용 개체 틀 2">
            <a:extLst>
              <a:ext uri="{FF2B5EF4-FFF2-40B4-BE49-F238E27FC236}">
                <a16:creationId xmlns="" xmlns:a16="http://schemas.microsoft.com/office/drawing/2014/main" id="{2B5E18F0-A178-440F-9DED-7F8340F0C026}"/>
              </a:ext>
            </a:extLst>
          </p:cNvPr>
          <p:cNvSpPr txBox="1">
            <a:spLocks/>
          </p:cNvSpPr>
          <p:nvPr/>
        </p:nvSpPr>
        <p:spPr>
          <a:xfrm>
            <a:off x="893464" y="2184757"/>
            <a:ext cx="7716315" cy="74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80000"/>
              </a:lnSpc>
            </a:pPr>
            <a:r>
              <a:rPr lang="ko-KR" altLang="en-US" dirty="0"/>
              <a:t>          </a:t>
            </a:r>
            <a:r>
              <a:rPr lang="en-US" altLang="ko-KR" dirty="0"/>
              <a:t>× 100 = 2, 2%</a:t>
            </a:r>
          </a:p>
        </p:txBody>
      </p:sp>
      <p:graphicFrame>
        <p:nvGraphicFramePr>
          <p:cNvPr id="46" name="표 45">
            <a:extLst>
              <a:ext uri="{FF2B5EF4-FFF2-40B4-BE49-F238E27FC236}">
                <a16:creationId xmlns="" xmlns:a16="http://schemas.microsoft.com/office/drawing/2014/main" id="{E5EA5C2D-B77E-4E72-9ED2-ED54A5FC5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76805"/>
              </p:ext>
            </p:extLst>
          </p:nvPr>
        </p:nvGraphicFramePr>
        <p:xfrm>
          <a:off x="1236189" y="2243057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00" y="7200"/>
            <a:ext cx="4117372" cy="93611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9879E072-2682-45A6-90A4-FBEAE473FA4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984" y="23488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>
            <a:hlinkClick r:id="rId5" action="ppaction://hlinksldjump"/>
          </p:cNvPr>
          <p:cNvSpPr/>
          <p:nvPr/>
        </p:nvSpPr>
        <p:spPr>
          <a:xfrm>
            <a:off x="767730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6" action="ppaction://hlinksldjump"/>
          </p:cNvPr>
          <p:cNvSpPr/>
          <p:nvPr/>
        </p:nvSpPr>
        <p:spPr>
          <a:xfrm>
            <a:off x="806734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7" action="ppaction://hlinksldjump"/>
          </p:cNvPr>
          <p:cNvSpPr/>
          <p:nvPr/>
        </p:nvSpPr>
        <p:spPr>
          <a:xfrm>
            <a:off x="845738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8" action="ppaction://hlinksldjump"/>
          </p:cNvPr>
          <p:cNvSpPr/>
          <p:nvPr/>
        </p:nvSpPr>
        <p:spPr>
          <a:xfrm>
            <a:off x="884743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9" action="ppaction://hlinksldjump"/>
          </p:cNvPr>
          <p:cNvSpPr/>
          <p:nvPr/>
        </p:nvSpPr>
        <p:spPr>
          <a:xfrm>
            <a:off x="923747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0" action="ppaction://hlinksldjump"/>
          </p:cNvPr>
          <p:cNvSpPr/>
          <p:nvPr/>
        </p:nvSpPr>
        <p:spPr>
          <a:xfrm>
            <a:off x="689721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1" action="ppaction://hlinksldjump"/>
          </p:cNvPr>
          <p:cNvSpPr/>
          <p:nvPr/>
        </p:nvSpPr>
        <p:spPr>
          <a:xfrm>
            <a:off x="7287259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2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모서리가 둥근 직사각형 34">
            <a:extLst>
              <a:ext uri="{FF2B5EF4-FFF2-40B4-BE49-F238E27FC236}">
                <a16:creationId xmlns="" xmlns:a16="http://schemas.microsoft.com/office/drawing/2014/main" id="{2E8E3E33-E740-4915-B7C8-06FE6B088911}"/>
              </a:ext>
            </a:extLst>
          </p:cNvPr>
          <p:cNvSpPr/>
          <p:nvPr/>
        </p:nvSpPr>
        <p:spPr bwMode="auto">
          <a:xfrm>
            <a:off x="920552" y="4590952"/>
            <a:ext cx="8116720" cy="128632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내용 개체 틀 2">
            <a:extLst>
              <a:ext uri="{FF2B5EF4-FFF2-40B4-BE49-F238E27FC236}">
                <a16:creationId xmlns="" xmlns:a16="http://schemas.microsoft.com/office/drawing/2014/main" id="{CB8059AE-EAFC-491B-B856-2C029E831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263" y="4662907"/>
            <a:ext cx="7421465" cy="1161164"/>
          </a:xfrm>
        </p:spPr>
        <p:txBody>
          <a:bodyPr>
            <a:normAutofit/>
          </a:bodyPr>
          <a:lstStyle/>
          <a:p>
            <a:pPr>
              <a:lnSpc>
                <a:spcPct val="180000"/>
              </a:lnSpc>
            </a:pPr>
            <a:r>
              <a:rPr lang="ko-KR" altLang="en-US" dirty="0"/>
              <a:t>연수</a:t>
            </a:r>
            <a:r>
              <a:rPr lang="en-US" altLang="ko-KR" dirty="0"/>
              <a:t>:          = 0.8,  </a:t>
            </a:r>
            <a:r>
              <a:rPr lang="ko-KR" altLang="en-US" dirty="0"/>
              <a:t>동생</a:t>
            </a:r>
            <a:r>
              <a:rPr lang="en-US" altLang="ko-KR" dirty="0"/>
              <a:t>: </a:t>
            </a:r>
            <a:r>
              <a:rPr lang="ko-KR" altLang="en-US" dirty="0"/>
              <a:t>         </a:t>
            </a:r>
            <a:r>
              <a:rPr lang="en-US" altLang="ko-KR" dirty="0"/>
              <a:t>= 0.8</a:t>
            </a:r>
          </a:p>
          <a:p>
            <a:pPr>
              <a:lnSpc>
                <a:spcPct val="180000"/>
              </a:lnSpc>
            </a:pPr>
            <a:r>
              <a:rPr lang="ko-KR" altLang="en-US" dirty="0"/>
              <a:t>같은 시각에 키에 대한 그림자 길이의 비율은 같습니다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aphicFrame>
        <p:nvGraphicFramePr>
          <p:cNvPr id="44" name="표 43">
            <a:extLst>
              <a:ext uri="{FF2B5EF4-FFF2-40B4-BE49-F238E27FC236}">
                <a16:creationId xmlns="" xmlns:a16="http://schemas.microsoft.com/office/drawing/2014/main" id="{F1D96C59-2DAB-48C0-9598-4110917ED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705602"/>
              </p:ext>
            </p:extLst>
          </p:nvPr>
        </p:nvGraphicFramePr>
        <p:xfrm>
          <a:off x="1911122" y="4718113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표 44">
            <a:extLst>
              <a:ext uri="{FF2B5EF4-FFF2-40B4-BE49-F238E27FC236}">
                <a16:creationId xmlns="" xmlns:a16="http://schemas.microsoft.com/office/drawing/2014/main" id="{A5888EA8-94BF-45EF-9E17-FEFDD9E3E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516276"/>
              </p:ext>
            </p:extLst>
          </p:nvPr>
        </p:nvGraphicFramePr>
        <p:xfrm>
          <a:off x="3794364" y="4682037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3" name="내용 개체 틀 5">
            <a:extLst>
              <a:ext uri="{FF2B5EF4-FFF2-40B4-BE49-F238E27FC236}">
                <a16:creationId xmlns="" xmlns:a16="http://schemas.microsoft.com/office/drawing/2014/main" id="{496B789F-5F23-4AE8-9961-61A3FBDD6A74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7017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비율을 이해 </a:t>
            </a:r>
            <a:r>
              <a:rPr lang="en-US" altLang="ko-KR" sz="2200" dirty="0" smtClean="0">
                <a:solidFill>
                  <a:srgbClr val="695A35"/>
                </a:solidFill>
              </a:rPr>
              <a:t>· </a:t>
            </a:r>
            <a:r>
              <a:rPr lang="ko-KR" altLang="en-US" sz="2200" dirty="0" smtClean="0">
                <a:solidFill>
                  <a:srgbClr val="695A35"/>
                </a:solidFill>
              </a:rPr>
              <a:t>비교하고 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알게 된 것</a:t>
            </a:r>
            <a:r>
              <a:rPr lang="en-US" altLang="ko-KR" sz="2200" dirty="0">
                <a:solidFill>
                  <a:srgbClr val="695A35"/>
                </a:solidFill>
              </a:rPr>
              <a:t> </a:t>
            </a:r>
            <a:r>
              <a:rPr lang="ko-KR" altLang="en-US" sz="2200" dirty="0" smtClean="0">
                <a:solidFill>
                  <a:srgbClr val="695A35"/>
                </a:solidFill>
              </a:rPr>
              <a:t>설명하기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00" y="7200"/>
            <a:ext cx="4117372" cy="93611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8CC2CE67-3E42-4889-A2A8-935993B837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5" r="25714"/>
          <a:stretch/>
        </p:blipFill>
        <p:spPr>
          <a:xfrm>
            <a:off x="3621142" y="2232466"/>
            <a:ext cx="2952038" cy="2358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C081E1EB-43EE-4B35-9360-2ACCE0DE228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1239" y="50253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그룹 16"/>
          <p:cNvGrpSpPr/>
          <p:nvPr/>
        </p:nvGrpSpPr>
        <p:grpSpPr>
          <a:xfrm>
            <a:off x="902750" y="1412776"/>
            <a:ext cx="8154706" cy="1332148"/>
            <a:chOff x="902750" y="1412776"/>
            <a:chExt cx="8154706" cy="1332148"/>
          </a:xfrm>
        </p:grpSpPr>
        <p:sp>
          <p:nvSpPr>
            <p:cNvPr id="18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13321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같은 시각에 연수와 동생의 그림자 길이를 재었습니다</a:t>
              </a:r>
              <a:r>
                <a:rPr lang="en-US" altLang="ko-KR" dirty="0"/>
                <a:t>. </a:t>
              </a:r>
              <a:r>
                <a:rPr lang="ko-KR" altLang="en-US" dirty="0"/>
                <a:t>연수와 동생의 키에 대한 그림자 길이의 비율을 각각 </a:t>
              </a:r>
              <a:r>
                <a:rPr lang="ko-KR" altLang="en-US" dirty="0" smtClean="0"/>
                <a:t>구해 보세요</a:t>
              </a:r>
              <a:r>
                <a:rPr lang="en-US" altLang="ko-KR" dirty="0"/>
                <a:t>. </a:t>
              </a:r>
              <a:r>
                <a:rPr lang="ko-KR" altLang="en-US" dirty="0"/>
                <a:t>두 비율을 비교하고 알게 된 것을 설명해 보세요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0" name="그룹 1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2" name="모서리가 둥근 직사각형 2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1" name="모서리가 둥근 직사각형 20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4" name="직사각형 23">
            <a:hlinkClick r:id="rId6" action="ppaction://hlinksldjump"/>
          </p:cNvPr>
          <p:cNvSpPr/>
          <p:nvPr/>
        </p:nvSpPr>
        <p:spPr>
          <a:xfrm>
            <a:off x="767730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7" action="ppaction://hlinksldjump"/>
          </p:cNvPr>
          <p:cNvSpPr/>
          <p:nvPr/>
        </p:nvSpPr>
        <p:spPr>
          <a:xfrm>
            <a:off x="806734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8" action="ppaction://hlinksldjump"/>
          </p:cNvPr>
          <p:cNvSpPr/>
          <p:nvPr/>
        </p:nvSpPr>
        <p:spPr>
          <a:xfrm>
            <a:off x="845738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9" action="ppaction://hlinksldjump"/>
          </p:cNvPr>
          <p:cNvSpPr/>
          <p:nvPr/>
        </p:nvSpPr>
        <p:spPr>
          <a:xfrm>
            <a:off x="884743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0" action="ppaction://hlinksldjump"/>
          </p:cNvPr>
          <p:cNvSpPr/>
          <p:nvPr/>
        </p:nvSpPr>
        <p:spPr>
          <a:xfrm>
            <a:off x="923747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1" action="ppaction://hlinksldjump"/>
          </p:cNvPr>
          <p:cNvSpPr/>
          <p:nvPr/>
        </p:nvSpPr>
        <p:spPr>
          <a:xfrm>
            <a:off x="689721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2" action="ppaction://hlinksldjump"/>
          </p:cNvPr>
          <p:cNvSpPr/>
          <p:nvPr/>
        </p:nvSpPr>
        <p:spPr>
          <a:xfrm>
            <a:off x="7287259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9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t="15676" r="2589" b="71395"/>
          <a:stretch/>
        </p:blipFill>
        <p:spPr>
          <a:xfrm>
            <a:off x="632520" y="4431524"/>
            <a:ext cx="8568952" cy="162576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9BAB35D9-B7F3-4839-B456-A873854C49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t="68736" r="5782" b="9252"/>
          <a:stretch/>
        </p:blipFill>
        <p:spPr>
          <a:xfrm>
            <a:off x="2036676" y="2611298"/>
            <a:ext cx="5848447" cy="211384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FF76EA7E-BC31-4A45-A8E2-944B39139C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91816" r="71806" b="-665"/>
          <a:stretch/>
        </p:blipFill>
        <p:spPr>
          <a:xfrm>
            <a:off x="2037231" y="2133217"/>
            <a:ext cx="1550189" cy="84976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3F93F4AA-3EB8-4E44-9B9C-952177A0A8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0" t="91816" r="8260" b="-665"/>
          <a:stretch/>
        </p:blipFill>
        <p:spPr>
          <a:xfrm>
            <a:off x="6365254" y="2324642"/>
            <a:ext cx="1550189" cy="849760"/>
          </a:xfrm>
          <a:prstGeom prst="rect">
            <a:avLst/>
          </a:prstGeom>
        </p:spPr>
      </p:pic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3" name="내용 개체 틀 5">
            <a:extLst>
              <a:ext uri="{FF2B5EF4-FFF2-40B4-BE49-F238E27FC236}">
                <a16:creationId xmlns="" xmlns:a16="http://schemas.microsoft.com/office/drawing/2014/main" id="{A27B43FA-E332-4EBD-83E1-178D88FFE3F5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백분율을 이해하고 문제 해결하기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00" y="7200"/>
            <a:ext cx="4117372" cy="936119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902750" y="1412776"/>
            <a:ext cx="8154706" cy="1332148"/>
            <a:chOff x="902750" y="1412776"/>
            <a:chExt cx="8154706" cy="1332148"/>
          </a:xfrm>
        </p:grpSpPr>
        <p:sp>
          <p:nvSpPr>
            <p:cNvPr id="20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13321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준기와 지혜가 문구점에서 학용품을 샀습니다</a:t>
              </a:r>
              <a:r>
                <a:rPr lang="en-US" altLang="ko-KR" dirty="0"/>
                <a:t>. </a:t>
              </a:r>
              <a:r>
                <a:rPr lang="ko-KR" altLang="en-US" dirty="0"/>
                <a:t>지우개와 풀의 할인율을 백분율로 각각 나타내어 보고</a:t>
              </a:r>
              <a:r>
                <a:rPr lang="en-US" altLang="ko-KR" dirty="0"/>
                <a:t>, </a:t>
              </a:r>
              <a:r>
                <a:rPr lang="ko-KR" altLang="en-US" dirty="0"/>
                <a:t>어느 것의 할인율이 더 높은지 알아보세요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4" name="모서리가 둥근 직사각형 2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3" name="모서리가 둥근 직사각형 22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30" name="내용 개체 틀 2">
            <a:extLst>
              <a:ext uri="{FF2B5EF4-FFF2-40B4-BE49-F238E27FC236}">
                <a16:creationId xmlns="" xmlns:a16="http://schemas.microsoft.com/office/drawing/2014/main" id="{833424C1-CA8D-4254-9352-F567BC828BC9}"/>
              </a:ext>
            </a:extLst>
          </p:cNvPr>
          <p:cNvSpPr txBox="1">
            <a:spLocks/>
          </p:cNvSpPr>
          <p:nvPr/>
        </p:nvSpPr>
        <p:spPr>
          <a:xfrm>
            <a:off x="2468724" y="4725144"/>
            <a:ext cx="2360453" cy="5909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80000"/>
              </a:lnSpc>
              <a:buNone/>
            </a:pPr>
            <a:r>
              <a:rPr lang="en-US" altLang="ko-KR" dirty="0" smtClean="0"/>
              <a:t>50</a:t>
            </a:r>
            <a:endParaRPr lang="ko-KR" altLang="en-US" dirty="0"/>
          </a:p>
        </p:txBody>
      </p:sp>
      <p:sp>
        <p:nvSpPr>
          <p:cNvPr id="31" name="내용 개체 틀 2">
            <a:extLst>
              <a:ext uri="{FF2B5EF4-FFF2-40B4-BE49-F238E27FC236}">
                <a16:creationId xmlns="" xmlns:a16="http://schemas.microsoft.com/office/drawing/2014/main" id="{833424C1-CA8D-4254-9352-F567BC828BC9}"/>
              </a:ext>
            </a:extLst>
          </p:cNvPr>
          <p:cNvSpPr txBox="1">
            <a:spLocks/>
          </p:cNvSpPr>
          <p:nvPr/>
        </p:nvSpPr>
        <p:spPr>
          <a:xfrm>
            <a:off x="6429164" y="4756702"/>
            <a:ext cx="2273981" cy="5805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80000"/>
              </a:lnSpc>
              <a:buNone/>
            </a:pPr>
            <a:r>
              <a:rPr lang="en-US" altLang="ko-KR" dirty="0" smtClean="0"/>
              <a:t>40</a:t>
            </a:r>
            <a:endParaRPr lang="ko-KR" altLang="en-US" dirty="0"/>
          </a:p>
        </p:txBody>
      </p:sp>
      <p:sp>
        <p:nvSpPr>
          <p:cNvPr id="32" name="내용 개체 틀 2">
            <a:extLst>
              <a:ext uri="{FF2B5EF4-FFF2-40B4-BE49-F238E27FC236}">
                <a16:creationId xmlns="" xmlns:a16="http://schemas.microsoft.com/office/drawing/2014/main" id="{833424C1-CA8D-4254-9352-F567BC828BC9}"/>
              </a:ext>
            </a:extLst>
          </p:cNvPr>
          <p:cNvSpPr txBox="1">
            <a:spLocks/>
          </p:cNvSpPr>
          <p:nvPr/>
        </p:nvSpPr>
        <p:spPr>
          <a:xfrm>
            <a:off x="4412940" y="5193196"/>
            <a:ext cx="936104" cy="684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80000"/>
              </a:lnSpc>
              <a:buNone/>
            </a:pPr>
            <a:r>
              <a:rPr lang="ko-KR" altLang="en-US" dirty="0" smtClean="0"/>
              <a:t>지우</a:t>
            </a:r>
            <a:r>
              <a:rPr lang="ko-KR" altLang="en-US" dirty="0"/>
              <a:t>개</a:t>
            </a:r>
          </a:p>
        </p:txBody>
      </p:sp>
      <p:sp>
        <p:nvSpPr>
          <p:cNvPr id="34" name="내용 개체 틀 2">
            <a:extLst>
              <a:ext uri="{FF2B5EF4-FFF2-40B4-BE49-F238E27FC236}">
                <a16:creationId xmlns="" xmlns:a16="http://schemas.microsoft.com/office/drawing/2014/main" id="{833424C1-CA8D-4254-9352-F567BC828BC9}"/>
              </a:ext>
            </a:extLst>
          </p:cNvPr>
          <p:cNvSpPr txBox="1">
            <a:spLocks/>
          </p:cNvSpPr>
          <p:nvPr/>
        </p:nvSpPr>
        <p:spPr>
          <a:xfrm>
            <a:off x="6177136" y="5193196"/>
            <a:ext cx="504056" cy="684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80000"/>
              </a:lnSpc>
              <a:buNone/>
            </a:pPr>
            <a:r>
              <a:rPr lang="ko-KR" altLang="en-US" dirty="0" smtClean="0"/>
              <a:t>풀</a:t>
            </a:r>
            <a:endParaRPr lang="ko-KR" altLang="en-US" dirty="0"/>
          </a:p>
        </p:txBody>
      </p:sp>
      <p:pic>
        <p:nvPicPr>
          <p:cNvPr id="35" name="그림 34">
            <a:extLst>
              <a:ext uri="{FF2B5EF4-FFF2-40B4-BE49-F238E27FC236}">
                <a16:creationId xmlns="" xmlns:a16="http://schemas.microsoft.com/office/drawing/2014/main" id="{9879E072-2682-45A6-90A4-FBEAE473FA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0831" y="48836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>
            <a:extLst>
              <a:ext uri="{FF2B5EF4-FFF2-40B4-BE49-F238E27FC236}">
                <a16:creationId xmlns="" xmlns:a16="http://schemas.microsoft.com/office/drawing/2014/main" id="{9879E072-2682-45A6-90A4-FBEAE473FA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8886" y="49073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그림 36">
            <a:extLst>
              <a:ext uri="{FF2B5EF4-FFF2-40B4-BE49-F238E27FC236}">
                <a16:creationId xmlns="" xmlns:a16="http://schemas.microsoft.com/office/drawing/2014/main" id="{9879E072-2682-45A6-90A4-FBEAE473FA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6869" y="53714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>
            <a:extLst>
              <a:ext uri="{FF2B5EF4-FFF2-40B4-BE49-F238E27FC236}">
                <a16:creationId xmlns="" xmlns:a16="http://schemas.microsoft.com/office/drawing/2014/main" id="{9879E072-2682-45A6-90A4-FBEAE473FA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7136" y="53714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직사각형 38">
            <a:hlinkClick r:id="rId7" action="ppaction://hlinksldjump"/>
          </p:cNvPr>
          <p:cNvSpPr/>
          <p:nvPr/>
        </p:nvSpPr>
        <p:spPr>
          <a:xfrm>
            <a:off x="767730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8" action="ppaction://hlinksldjump"/>
          </p:cNvPr>
          <p:cNvSpPr/>
          <p:nvPr/>
        </p:nvSpPr>
        <p:spPr>
          <a:xfrm>
            <a:off x="806734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9" action="ppaction://hlinksldjump"/>
          </p:cNvPr>
          <p:cNvSpPr/>
          <p:nvPr/>
        </p:nvSpPr>
        <p:spPr>
          <a:xfrm>
            <a:off x="845738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0" action="ppaction://hlinksldjump"/>
          </p:cNvPr>
          <p:cNvSpPr/>
          <p:nvPr/>
        </p:nvSpPr>
        <p:spPr>
          <a:xfrm>
            <a:off x="884743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1" action="ppaction://hlinksldjump"/>
          </p:cNvPr>
          <p:cNvSpPr/>
          <p:nvPr/>
        </p:nvSpPr>
        <p:spPr>
          <a:xfrm>
            <a:off x="923747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2" action="ppaction://hlinksldjump"/>
          </p:cNvPr>
          <p:cNvSpPr/>
          <p:nvPr/>
        </p:nvSpPr>
        <p:spPr>
          <a:xfrm>
            <a:off x="689721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3" action="ppaction://hlinksldjump"/>
          </p:cNvPr>
          <p:cNvSpPr/>
          <p:nvPr/>
        </p:nvSpPr>
        <p:spPr>
          <a:xfrm>
            <a:off x="7287259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0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C4AFE06-3FB6-43CA-9748-28A0ED78ABFF}"/>
              </a:ext>
            </a:extLst>
          </p:cNvPr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D1DD315-12C2-45D7-AF2F-3A7A61F9098E}"/>
              </a:ext>
            </a:extLst>
          </p:cNvPr>
          <p:cNvSpPr txBox="1"/>
          <p:nvPr/>
        </p:nvSpPr>
        <p:spPr>
          <a:xfrm>
            <a:off x="1316596" y="47667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D34DFA-E881-4242-B8E4-E19EB24C628E}"/>
              </a:ext>
            </a:extLst>
          </p:cNvPr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4D1C731B-B97C-4420-9332-CB2487153617}"/>
              </a:ext>
            </a:extLst>
          </p:cNvPr>
          <p:cNvGrpSpPr/>
          <p:nvPr/>
        </p:nvGrpSpPr>
        <p:grpSpPr>
          <a:xfrm>
            <a:off x="1401652" y="2636912"/>
            <a:ext cx="2165196" cy="1323439"/>
            <a:chOff x="1401652" y="2636912"/>
            <a:chExt cx="2165196" cy="1323439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24C526F-E501-4BF7-BC79-0973702A57E2}"/>
                </a:ext>
              </a:extLst>
            </p:cNvPr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FD0E3960-6E94-49BA-B13B-C32C1651D1FC}"/>
                </a:ext>
              </a:extLst>
            </p:cNvPr>
            <p:cNvSpPr txBox="1"/>
            <p:nvPr/>
          </p:nvSpPr>
          <p:spPr>
            <a:xfrm>
              <a:off x="1401652" y="2636912"/>
              <a:ext cx="17070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10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D2C80-BA11-438E-BF74-FC78E8144D87}"/>
              </a:ext>
            </a:extLst>
          </p:cNvPr>
          <p:cNvSpPr txBox="1"/>
          <p:nvPr/>
        </p:nvSpPr>
        <p:spPr>
          <a:xfrm>
            <a:off x="4024301" y="3068960"/>
            <a:ext cx="517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2780</TotalTime>
  <Words>283</Words>
  <Application>Microsoft Office PowerPoint</Application>
  <PresentationFormat>A4 용지(210x297mm)</PresentationFormat>
  <Paragraphs>49</Paragraphs>
  <Slides>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8</vt:i4>
      </vt:variant>
    </vt:vector>
  </HeadingPairs>
  <TitlesOfParts>
    <vt:vector size="10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조아라</cp:lastModifiedBy>
  <cp:revision>151</cp:revision>
  <cp:lastPrinted>2017-09-25T02:44:09Z</cp:lastPrinted>
  <dcterms:created xsi:type="dcterms:W3CDTF">2017-09-24T23:31:15Z</dcterms:created>
  <dcterms:modified xsi:type="dcterms:W3CDTF">2019-01-03T01:44:04Z</dcterms:modified>
</cp:coreProperties>
</file>