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3"/>
  </p:notesMasterIdLst>
  <p:sldIdLst>
    <p:sldId id="258" r:id="rId3"/>
    <p:sldId id="260" r:id="rId4"/>
    <p:sldId id="261" r:id="rId5"/>
    <p:sldId id="292" r:id="rId6"/>
    <p:sldId id="284" r:id="rId7"/>
    <p:sldId id="287" r:id="rId8"/>
    <p:sldId id="288" r:id="rId9"/>
    <p:sldId id="275" r:id="rId10"/>
    <p:sldId id="289" r:id="rId11"/>
    <p:sldId id="263" r:id="rId12"/>
  </p:sldIdLst>
  <p:sldSz cx="9906000" cy="6858000" type="A4"/>
  <p:notesSz cx="6858000" cy="9144000"/>
  <p:custShowLst>
    <p:custShow name="재구성한 쇼 1" id="0">
      <p:sldLst>
        <p:sld r:id="rId5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16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5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0088" autoAdjust="0"/>
  </p:normalViewPr>
  <p:slideViewPr>
    <p:cSldViewPr snapToObjects="1" showGuides="1">
      <p:cViewPr>
        <p:scale>
          <a:sx n="70" d="100"/>
          <a:sy n="70" d="100"/>
        </p:scale>
        <p:origin x="-1980" y="-300"/>
      </p:cViewPr>
      <p:guideLst>
        <p:guide orient="horz" pos="537"/>
        <p:guide orient="horz" pos="3816"/>
        <p:guide orient="horz" pos="935"/>
        <p:guide pos="240"/>
        <p:guide pos="6023"/>
        <p:guide pos="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353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8D7FA420-0E22-418C-BB6B-B7590F645D8B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:a16="http://schemas.microsoft.com/office/drawing/2014/main" xmlns="" id="{2EEC658A-47ED-433E-8EF3-5C3269CD3902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5E534734-1426-4FA2-856F-2959C679D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2A2B8FC7-C49A-499F-9DA5-2A4A59D9B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:a16="http://schemas.microsoft.com/office/drawing/2014/main" xmlns="" id="{1EE91003-D9CC-4D21-AD2E-86D4B9E466CC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:a16="http://schemas.microsoft.com/office/drawing/2014/main" xmlns="" id="{1860E0A2-EC7A-407C-AD8D-27A67438FACB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:a16="http://schemas.microsoft.com/office/drawing/2014/main" xmlns="" id="{52A434BB-14F9-497B-BEF7-EB960AB2F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F27C7AFE-3F56-4DC7-B0B2-A462AAE1360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FA1E47BF-4546-499F-B92F-3C0AE01C4A0A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81B835EE-759F-4556-88DF-3E956525D876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449C10EE-F842-461C-99B5-9CC81751435A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:a16="http://schemas.microsoft.com/office/drawing/2014/main" xmlns="" id="{9D5DCE22-6576-4066-A4C8-B15DD204820F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:a16="http://schemas.microsoft.com/office/drawing/2014/main" xmlns="" id="{7B1A7472-2D10-4804-8A46-929E4F30F77F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:a16="http://schemas.microsoft.com/office/drawing/2014/main" xmlns="" id="{800851E9-E3CA-45DE-A439-02483EFD4598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DBC0515F-8142-4927-8672-4FFD9DF4770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:a16="http://schemas.microsoft.com/office/drawing/2014/main" xmlns="" id="{A632C13B-A100-43E7-95FC-E811EF976787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A9176ABC-2C1F-4C08-B08F-24545E71A0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xmlns="" id="{C603C417-A4FE-42BF-B42D-986D2817F62B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9917FD65-D2D8-4DA1-9AB3-3372DD4CAD3D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:a16="http://schemas.microsoft.com/office/drawing/2014/main" xmlns="" id="{35E4C76D-A222-4DAF-8A62-ABAC8C3E8B9D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7CCA2260-5733-4C33-8415-78FABBFCA51F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:a16="http://schemas.microsoft.com/office/drawing/2014/main" xmlns="" id="{AA7B4D21-5F23-488F-B422-A9A8E275CCDC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774DB92C-26F5-44D7-B21E-BA0B1A8A7D2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8CBBD759-AA9F-4420-AC5A-3F89E460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xmlns="" id="{51C56813-DF0A-47AE-9ADE-E2810B5920A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800DFC50-CDD7-421B-AAC3-AFE88599844B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AD46C3F6-B7F5-474F-93FE-8CF805B1A243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D1F8D62-534C-4D0C-A9EB-680E64B36262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846D648-5D95-4629-8F64-75CD2DCAB2C5}"/>
              </a:ext>
            </a:extLst>
          </p:cNvPr>
          <p:cNvSpPr txBox="1"/>
          <p:nvPr userDrawn="1"/>
        </p:nvSpPr>
        <p:spPr>
          <a:xfrm>
            <a:off x="1208584" y="132891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:a16="http://schemas.microsoft.com/office/drawing/2014/main" xmlns="" id="{56B247C5-C817-45C2-A051-269EBFD80995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xmlns="" id="{12446E5C-3901-488E-B1E2-B18EFBB1B5B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43C8A248-D356-422E-AB4B-0868B3D041F1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:a16="http://schemas.microsoft.com/office/drawing/2014/main" xmlns="" id="{7BCAAF99-8557-4932-AA8E-6BFC2B0938F9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15ADCB77-8AB3-4432-8EEA-AC2DE0AD7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C2C61A1E-27C9-4D77-967F-C17B3DF36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:a16="http://schemas.microsoft.com/office/drawing/2014/main" xmlns="" id="{1577F76A-116B-475D-87A2-E7BD1426FE48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5B48F851-3BAC-4E1B-92BA-C289FE908FEC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xmlns="" id="{1D07421A-C8F3-452D-AD14-240A1380934E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:a16="http://schemas.microsoft.com/office/drawing/2014/main" xmlns="" id="{291F1349-CF5F-45FC-8B97-8FD3B2F8E9A0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:a16="http://schemas.microsoft.com/office/drawing/2014/main" xmlns="" id="{86B05D18-CDC2-43DA-AA90-DEBEABD0C582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12A36179-9C81-4370-A891-EBCE2A161EAA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:a16="http://schemas.microsoft.com/office/drawing/2014/main" xmlns="" id="{5B53CC58-53A2-48F5-BCF0-57B4AA6AED59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xmlns="" id="{3BBA6632-2334-4B0D-A393-ED29DCCF4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xmlns="" id="{83ACD74E-C535-4383-B3ED-039056FA1EF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xmlns="" id="{F5804EDD-C0DE-4F78-B335-73CF7ABA0A2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5D20D66A-8FBF-4A70-B2A7-3ED88D9D218D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CB0F9A-2530-41AA-A3CA-02B2A1E60677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C2E5C91-3A26-4FA8-8527-FC12297858CC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원기둥을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AA3DA202-00CE-4F2E-9CA1-F87BFDC14770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D001FDE-54BD-4D03-A164-7EA1DB7435C5}"/>
              </a:ext>
            </a:extLst>
          </p:cNvPr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비와 비율</a:t>
            </a:r>
            <a:endParaRPr lang="en-US" altLang="ko-KR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86~87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20" y="7200"/>
            <a:ext cx="4005960" cy="910789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2EEB19AC-43EA-4425-A4A6-78C02DD06911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CDDBA42-6808-4643-B369-BD2A9A5495D8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077B237-81B3-4BC5-94A0-7A87663092DB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8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99309A-C951-4E0A-BE6F-52D26F71BA8B}"/>
              </a:ext>
            </a:extLst>
          </p:cNvPr>
          <p:cNvSpPr txBox="1"/>
          <p:nvPr/>
        </p:nvSpPr>
        <p:spPr>
          <a:xfrm>
            <a:off x="4024301" y="2551837"/>
            <a:ext cx="4961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도전 수학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355600" indent="-355600">
              <a:buFontTx/>
              <a:buChar char="-"/>
            </a:pP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수학으로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환경을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marL="533400" indent="-177800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읽어 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808534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8470987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884143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922707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8971C0-74F7-4662-87AF-B582A24A1BFC}"/>
              </a:ext>
            </a:extLst>
          </p:cNvPr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A6CC0A3-6E59-4F0C-99C9-C48EC58BC74E}"/>
              </a:ext>
            </a:extLst>
          </p:cNvPr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4AF93A-646E-43C0-BE92-48F54C78581C}"/>
              </a:ext>
            </a:extLst>
          </p:cNvPr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A9E64A74-391E-41D8-8CB7-F24CA15278F5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20C317F-DB0D-4AE9-89CF-4373A48662CF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E59E622-0ECD-478B-974F-861FC03F200C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9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D6DA37-B3B4-4C18-B267-D14EBF9BEE72}"/>
              </a:ext>
            </a:extLst>
          </p:cNvPr>
          <p:cNvSpPr txBox="1"/>
          <p:nvPr/>
        </p:nvSpPr>
        <p:spPr>
          <a:xfrm>
            <a:off x="4024301" y="3043118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21E2F4-3D2C-4B12-9D1B-C309C733B67D}"/>
              </a:ext>
            </a:extLst>
          </p:cNvPr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F50D580-34E4-4F8B-B87C-C0F2335BA988}"/>
              </a:ext>
            </a:extLst>
          </p:cNvPr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도전 수학 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09269F-0F9C-4F58-924E-CE7902304D1D}"/>
              </a:ext>
            </a:extLst>
          </p:cNvPr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6916EF-16D4-4D02-BE11-3BCC00F7A5E9}"/>
              </a:ext>
            </a:extLst>
          </p:cNvPr>
          <p:cNvSpPr txBox="1"/>
          <p:nvPr/>
        </p:nvSpPr>
        <p:spPr>
          <a:xfrm>
            <a:off x="3747650" y="2804735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백분율을 이용한 문제를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해결해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7" t="28213" r="9971" b="37257"/>
          <a:stretch/>
        </p:blipFill>
        <p:spPr>
          <a:xfrm>
            <a:off x="1337481" y="1689402"/>
            <a:ext cx="7219665" cy="406892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>
            <a:extLst>
              <a:ext uri="{FF2B5EF4-FFF2-40B4-BE49-F238E27FC236}">
                <a16:creationId xmlns:a16="http://schemas.microsoft.com/office/drawing/2014/main" xmlns="" id="{542FB7EE-4CA1-4185-8586-DAE97EDACF3C}"/>
              </a:ext>
            </a:extLst>
          </p:cNvPr>
          <p:cNvSpPr txBox="1">
            <a:spLocks/>
          </p:cNvSpPr>
          <p:nvPr/>
        </p:nvSpPr>
        <p:spPr>
          <a:xfrm>
            <a:off x="694689" y="440668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여러 가지 정보 중 필요한 정보를 찾아 비율과 백분율 구하기</a:t>
            </a:r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C4F5F670-6924-4923-B3DD-74542A353E39}"/>
              </a:ext>
            </a:extLst>
          </p:cNvPr>
          <p:cNvGrpSpPr/>
          <p:nvPr/>
        </p:nvGrpSpPr>
        <p:grpSpPr>
          <a:xfrm>
            <a:off x="920552" y="4401108"/>
            <a:ext cx="8116720" cy="1260140"/>
            <a:chOff x="920552" y="4416614"/>
            <a:chExt cx="8116720" cy="1260140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920552" y="4820272"/>
              <a:ext cx="8116720" cy="8564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941928" y="4416614"/>
              <a:ext cx="8095344" cy="425607"/>
              <a:chOff x="941928" y="1484784"/>
              <a:chExt cx="8095344" cy="425607"/>
            </a:xfrm>
          </p:grpSpPr>
          <p:sp>
            <p:nvSpPr>
              <p:cNvPr id="52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4256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문제에서 알 수 있는 것은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3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0" name="내용 개체 틀 2"/>
          <p:cNvSpPr>
            <a:spLocks noGrp="1"/>
          </p:cNvSpPr>
          <p:nvPr>
            <p:ph idx="1"/>
          </p:nvPr>
        </p:nvSpPr>
        <p:spPr>
          <a:xfrm>
            <a:off x="920552" y="4877254"/>
            <a:ext cx="7421465" cy="78399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상점용 병과 </a:t>
            </a:r>
            <a:r>
              <a:rPr lang="ko-KR" altLang="en-US" dirty="0"/>
              <a:t>가정용 </a:t>
            </a:r>
            <a:r>
              <a:rPr lang="ko-KR" altLang="en-US" dirty="0" smtClean="0"/>
              <a:t>병의 출고량과 빈 병의</a:t>
            </a:r>
            <a:r>
              <a:rPr lang="en-US" altLang="ko-KR" dirty="0" smtClean="0"/>
              <a:t> </a:t>
            </a:r>
            <a:r>
              <a:rPr lang="ko-KR" altLang="en-US" dirty="0" err="1"/>
              <a:t>회수량을</a:t>
            </a:r>
            <a:r>
              <a:rPr lang="ko-KR" altLang="en-US" dirty="0"/>
              <a:t> 알 수 있습니다</a:t>
            </a:r>
            <a:r>
              <a:rPr lang="en-US" altLang="ko-KR" dirty="0"/>
              <a:t>.</a:t>
            </a:r>
          </a:p>
          <a:p>
            <a:r>
              <a:rPr lang="ko-KR" altLang="en-US" dirty="0" smtClean="0"/>
              <a:t>병을 </a:t>
            </a:r>
            <a:r>
              <a:rPr lang="ko-KR" altLang="en-US" dirty="0"/>
              <a:t>재사용하려는 노력이 필요하다는 것을 알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D09B72E4-AA68-4DA2-9B40-A599E7331F5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869" y="50491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내용 개체 틀 5">
            <a:extLst>
              <a:ext uri="{FF2B5EF4-FFF2-40B4-BE49-F238E27FC236}">
                <a16:creationId xmlns:a16="http://schemas.microsoft.com/office/drawing/2014/main" xmlns="" id="{542FB7EE-4CA1-4185-8586-DAE97EDACF3C}"/>
              </a:ext>
            </a:extLst>
          </p:cNvPr>
          <p:cNvSpPr txBox="1">
            <a:spLocks/>
          </p:cNvSpPr>
          <p:nvPr/>
        </p:nvSpPr>
        <p:spPr>
          <a:xfrm>
            <a:off x="694689" y="440668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여러 가지 정보 중 필요한 정보를 찾아 비율과 백분율 구하기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920552" y="1412776"/>
            <a:ext cx="8114772" cy="1044116"/>
            <a:chOff x="920552" y="1376772"/>
            <a:chExt cx="8114772" cy="1044116"/>
          </a:xfrm>
        </p:grpSpPr>
        <p:sp>
          <p:nvSpPr>
            <p:cNvPr id="16" name="내용 개체 틀 3"/>
            <p:cNvSpPr txBox="1">
              <a:spLocks/>
            </p:cNvSpPr>
            <p:nvPr/>
          </p:nvSpPr>
          <p:spPr>
            <a:xfrm>
              <a:off x="1150448" y="1376772"/>
              <a:ext cx="7884876" cy="10441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 smtClean="0"/>
                <a:t>지혜가 병 재사용 현황을 조사하고 쓴 환경 보고서입니다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보고서에 적힌 상점용 병과 가정용 병의 출고량에 대한 빈 병의 </a:t>
              </a:r>
              <a:r>
                <a:rPr lang="ko-KR" altLang="en-US" dirty="0" err="1" smtClean="0"/>
                <a:t>회수량의</a:t>
              </a:r>
              <a:r>
                <a:rPr lang="ko-KR" altLang="en-US" dirty="0" smtClean="0"/>
                <a:t> 비율을 백분율로 나타내고 비교해 봅시다</a:t>
              </a:r>
              <a:r>
                <a:rPr lang="en-US" altLang="ko-KR" dirty="0" smtClean="0"/>
                <a:t>.(</a:t>
              </a:r>
              <a:r>
                <a:rPr lang="ko-KR" altLang="en-US" dirty="0" smtClean="0"/>
                <a:t>백분율은 반올림하여 자연수로 나타냅니다</a:t>
              </a:r>
              <a:r>
                <a:rPr lang="en-US" altLang="ko-KR" dirty="0" smtClean="0"/>
                <a:t>.)</a:t>
              </a:r>
              <a:endParaRPr lang="en-US" altLang="ko-KR" dirty="0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920552" y="1443676"/>
              <a:ext cx="217025" cy="217025"/>
              <a:chOff x="4520952" y="3717032"/>
              <a:chExt cx="217025" cy="217025"/>
            </a:xfrm>
          </p:grpSpPr>
          <p:grpSp>
            <p:nvGrpSpPr>
              <p:cNvPr id="18" name="그룹 1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2" name="모서리가 둥근 직사각형 2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21" name="모서리가 둥근 직사각형 2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5" name="그림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72" y="2384884"/>
            <a:ext cx="3483005" cy="1963416"/>
          </a:xfrm>
          <a:prstGeom prst="rect">
            <a:avLst/>
          </a:prstGeom>
        </p:spPr>
      </p:pic>
      <p:pic>
        <p:nvPicPr>
          <p:cNvPr id="24" name="그림 23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4" y="2420888"/>
            <a:ext cx="276515" cy="2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318BE1B4-3E4F-47FD-978C-DEC915F7CB6E}"/>
              </a:ext>
            </a:extLst>
          </p:cNvPr>
          <p:cNvGrpSpPr/>
          <p:nvPr/>
        </p:nvGrpSpPr>
        <p:grpSpPr>
          <a:xfrm>
            <a:off x="884547" y="1376772"/>
            <a:ext cx="8136905" cy="1267754"/>
            <a:chOff x="900367" y="4592724"/>
            <a:chExt cx="8136905" cy="1267754"/>
          </a:xfrm>
        </p:grpSpPr>
        <p:grpSp>
          <p:nvGrpSpPr>
            <p:cNvPr id="45" name="그룹 44"/>
            <p:cNvGrpSpPr/>
            <p:nvPr/>
          </p:nvGrpSpPr>
          <p:grpSpPr>
            <a:xfrm>
              <a:off x="941928" y="4592724"/>
              <a:ext cx="8095344" cy="425607"/>
              <a:chOff x="941928" y="1484784"/>
              <a:chExt cx="8095344" cy="425607"/>
            </a:xfrm>
          </p:grpSpPr>
          <p:sp>
            <p:nvSpPr>
              <p:cNvPr id="46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4256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구하려고 하는 것은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0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60740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5" name="모서리가 둥근 직사각형 34"/>
            <p:cNvSpPr/>
            <p:nvPr/>
          </p:nvSpPr>
          <p:spPr bwMode="auto">
            <a:xfrm>
              <a:off x="900367" y="5018331"/>
              <a:ext cx="8136905" cy="84214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1" name="내용 개체 틀 2"/>
          <p:cNvSpPr>
            <a:spLocks noGrp="1"/>
          </p:cNvSpPr>
          <p:nvPr>
            <p:ph idx="1"/>
          </p:nvPr>
        </p:nvSpPr>
        <p:spPr>
          <a:xfrm>
            <a:off x="929974" y="1905716"/>
            <a:ext cx="8091478" cy="791608"/>
          </a:xfrm>
        </p:spPr>
        <p:txBody>
          <a:bodyPr>
            <a:normAutofit/>
          </a:bodyPr>
          <a:lstStyle/>
          <a:p>
            <a:pPr marL="179388" indent="-179388"/>
            <a:r>
              <a:rPr lang="ko-KR" altLang="en-US" dirty="0" smtClean="0"/>
              <a:t>상점용 병과 </a:t>
            </a:r>
            <a:r>
              <a:rPr lang="ko-KR" altLang="en-US" dirty="0"/>
              <a:t>가정용 </a:t>
            </a:r>
            <a:r>
              <a:rPr lang="ko-KR" altLang="en-US" dirty="0" smtClean="0"/>
              <a:t>병의 </a:t>
            </a:r>
            <a:r>
              <a:rPr lang="ko-KR" altLang="en-US" dirty="0"/>
              <a:t>출고량에 </a:t>
            </a:r>
            <a:r>
              <a:rPr lang="ko-KR" altLang="en-US" dirty="0" smtClean="0"/>
              <a:t>대한 빈 병의 </a:t>
            </a:r>
            <a:r>
              <a:rPr lang="ko-KR" altLang="en-US" dirty="0" err="1"/>
              <a:t>회수량의</a:t>
            </a:r>
            <a:r>
              <a:rPr lang="ko-KR" altLang="en-US" dirty="0"/>
              <a:t> 비율을 백분율로 </a:t>
            </a:r>
            <a:r>
              <a:rPr lang="ko-KR" altLang="en-US" dirty="0" smtClean="0"/>
              <a:t>나타내고 </a:t>
            </a:r>
            <a:r>
              <a:rPr lang="ko-KR" altLang="en-US" dirty="0"/>
              <a:t>비교해 보는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51EA7E56-2E44-498C-A2DB-7FA8BEB138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050" y="20399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내용 개체 틀 5">
            <a:extLst>
              <a:ext uri="{FF2B5EF4-FFF2-40B4-BE49-F238E27FC236}">
                <a16:creationId xmlns:a16="http://schemas.microsoft.com/office/drawing/2014/main" xmlns="" id="{542FB7EE-4CA1-4185-8586-DAE97EDACF3C}"/>
              </a:ext>
            </a:extLst>
          </p:cNvPr>
          <p:cNvSpPr txBox="1">
            <a:spLocks/>
          </p:cNvSpPr>
          <p:nvPr/>
        </p:nvSpPr>
        <p:spPr>
          <a:xfrm>
            <a:off x="694689" y="440668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여러 가지 정보 중 필요한 정보를 찾아 비율과 백분율 구하기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84789E36-2D29-4FC4-92C3-E0707150D8CB}"/>
              </a:ext>
            </a:extLst>
          </p:cNvPr>
          <p:cNvGrpSpPr/>
          <p:nvPr/>
        </p:nvGrpSpPr>
        <p:grpSpPr>
          <a:xfrm>
            <a:off x="926108" y="2852936"/>
            <a:ext cx="8111164" cy="893607"/>
            <a:chOff x="926108" y="4645522"/>
            <a:chExt cx="8111164" cy="893607"/>
          </a:xfrm>
        </p:grpSpPr>
        <p:sp>
          <p:nvSpPr>
            <p:cNvPr id="18" name="모서리가 둥근 직사각형 17"/>
            <p:cNvSpPr/>
            <p:nvPr/>
          </p:nvSpPr>
          <p:spPr bwMode="auto">
            <a:xfrm>
              <a:off x="926108" y="5071129"/>
              <a:ext cx="8111164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941928" y="4645522"/>
              <a:ext cx="8095344" cy="425607"/>
              <a:chOff x="941928" y="1484784"/>
              <a:chExt cx="8095344" cy="425607"/>
            </a:xfrm>
          </p:grpSpPr>
          <p:sp>
            <p:nvSpPr>
              <p:cNvPr id="22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4256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문제를 해결하기 위해 무엇을 알아야 할까요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23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4" name="내용 개체 틀 2"/>
          <p:cNvSpPr>
            <a:spLocks noGrp="1"/>
          </p:cNvSpPr>
          <p:nvPr>
            <p:ph idx="1"/>
          </p:nvPr>
        </p:nvSpPr>
        <p:spPr>
          <a:xfrm>
            <a:off x="945794" y="3329082"/>
            <a:ext cx="6814117" cy="431568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상점용 병과 </a:t>
            </a:r>
            <a:r>
              <a:rPr lang="ko-KR" altLang="en-US" dirty="0"/>
              <a:t>가정용 </a:t>
            </a:r>
            <a:r>
              <a:rPr lang="ko-KR" altLang="en-US" dirty="0" smtClean="0"/>
              <a:t>병의 </a:t>
            </a:r>
            <a:r>
              <a:rPr lang="ko-KR" altLang="en-US" dirty="0"/>
              <a:t>출고량과 </a:t>
            </a:r>
            <a:r>
              <a:rPr lang="ko-KR" altLang="en-US" dirty="0" smtClean="0"/>
              <a:t>빈 병의 </a:t>
            </a:r>
            <a:r>
              <a:rPr lang="ko-KR" altLang="en-US" dirty="0" err="1" smtClean="0"/>
              <a:t>회수량을</a:t>
            </a:r>
            <a:r>
              <a:rPr lang="ko-KR" altLang="en-US" dirty="0" smtClean="0"/>
              <a:t> </a:t>
            </a:r>
            <a:r>
              <a:rPr lang="ko-KR" altLang="en-US" dirty="0"/>
              <a:t>알아야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93BCF036-6E6C-45EF-B3A1-9CEF6436D1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8344" y="33766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B9E74257-FF2F-4F6B-BDC5-C784C97091F0}"/>
              </a:ext>
            </a:extLst>
          </p:cNvPr>
          <p:cNvGrpSpPr/>
          <p:nvPr/>
        </p:nvGrpSpPr>
        <p:grpSpPr>
          <a:xfrm>
            <a:off x="920552" y="3933056"/>
            <a:ext cx="8116720" cy="1267754"/>
            <a:chOff x="920552" y="4609518"/>
            <a:chExt cx="8116720" cy="1267754"/>
          </a:xfrm>
        </p:grpSpPr>
        <p:sp>
          <p:nvSpPr>
            <p:cNvPr id="28" name="모서리가 둥근 직사각형 27"/>
            <p:cNvSpPr/>
            <p:nvPr/>
          </p:nvSpPr>
          <p:spPr bwMode="auto">
            <a:xfrm>
              <a:off x="920552" y="5035124"/>
              <a:ext cx="8091478" cy="8421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41928" y="4609518"/>
              <a:ext cx="8095344" cy="425607"/>
              <a:chOff x="941928" y="1484784"/>
              <a:chExt cx="8095344" cy="425607"/>
            </a:xfrm>
          </p:grpSpPr>
          <p:sp>
            <p:nvSpPr>
              <p:cNvPr id="31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7909187" cy="4256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보고서 속 </a:t>
                </a:r>
                <a:r>
                  <a:rPr lang="ko-KR" altLang="en-US" dirty="0" smtClean="0"/>
                  <a:t>상점용 병과 </a:t>
                </a:r>
                <a:r>
                  <a:rPr lang="ko-KR" altLang="en-US" dirty="0"/>
                  <a:t>가정용 </a:t>
                </a:r>
                <a:r>
                  <a:rPr lang="ko-KR" altLang="en-US" dirty="0" smtClean="0"/>
                  <a:t>병의 </a:t>
                </a:r>
                <a:r>
                  <a:rPr lang="ko-KR" altLang="en-US" dirty="0"/>
                  <a:t>출고량과 </a:t>
                </a:r>
                <a:r>
                  <a:rPr lang="ko-KR" altLang="en-US" dirty="0" smtClean="0"/>
                  <a:t>빈 병의 </a:t>
                </a:r>
                <a:r>
                  <a:rPr lang="ko-KR" altLang="en-US" dirty="0" err="1" smtClean="0"/>
                  <a:t>회수량을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찾아보세요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32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3" name="내용 개체 틀 2"/>
          <p:cNvSpPr>
            <a:spLocks noGrp="1"/>
          </p:cNvSpPr>
          <p:nvPr>
            <p:ph idx="1"/>
          </p:nvPr>
        </p:nvSpPr>
        <p:spPr>
          <a:xfrm>
            <a:off x="945794" y="4409201"/>
            <a:ext cx="7826190" cy="791609"/>
          </a:xfrm>
        </p:spPr>
        <p:txBody>
          <a:bodyPr>
            <a:normAutofit/>
          </a:bodyPr>
          <a:lstStyle/>
          <a:p>
            <a:r>
              <a:rPr lang="ko-KR" altLang="en-US" dirty="0"/>
              <a:t>상점용 </a:t>
            </a:r>
            <a:r>
              <a:rPr lang="ko-KR" altLang="en-US" dirty="0" smtClean="0"/>
              <a:t>병의 </a:t>
            </a:r>
            <a:r>
              <a:rPr lang="ko-KR" altLang="en-US" dirty="0"/>
              <a:t>출고량은 </a:t>
            </a:r>
            <a:r>
              <a:rPr lang="en-US" altLang="ko-KR" dirty="0" smtClean="0"/>
              <a:t>35</a:t>
            </a:r>
            <a:r>
              <a:rPr lang="ko-KR" altLang="en-US" dirty="0" smtClean="0"/>
              <a:t>억 천만 </a:t>
            </a:r>
            <a:r>
              <a:rPr lang="ko-KR" altLang="en-US" dirty="0"/>
              <a:t>병</a:t>
            </a:r>
            <a:r>
              <a:rPr lang="en-US" altLang="ko-KR" dirty="0"/>
              <a:t>, </a:t>
            </a:r>
            <a:r>
              <a:rPr lang="ko-KR" altLang="en-US" dirty="0" err="1"/>
              <a:t>회수량은</a:t>
            </a:r>
            <a:r>
              <a:rPr lang="ko-KR" altLang="en-US" dirty="0"/>
              <a:t> </a:t>
            </a:r>
            <a:r>
              <a:rPr lang="en-US" altLang="ko-KR" dirty="0" smtClean="0"/>
              <a:t>32</a:t>
            </a:r>
            <a:r>
              <a:rPr lang="ko-KR" altLang="en-US" dirty="0" smtClean="0"/>
              <a:t>억 </a:t>
            </a:r>
            <a:r>
              <a:rPr lang="en-US" altLang="ko-KR" dirty="0"/>
              <a:t>5</a:t>
            </a:r>
            <a:r>
              <a:rPr lang="ko-KR" altLang="en-US" dirty="0" smtClean="0"/>
              <a:t>천만 </a:t>
            </a:r>
            <a:r>
              <a:rPr lang="ko-KR" altLang="en-US" dirty="0"/>
              <a:t>병입니다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가정용 </a:t>
            </a:r>
            <a:r>
              <a:rPr lang="ko-KR" altLang="en-US" dirty="0" smtClean="0"/>
              <a:t>병의 </a:t>
            </a:r>
            <a:r>
              <a:rPr lang="ko-KR" altLang="en-US" dirty="0"/>
              <a:t>출고량은 </a:t>
            </a:r>
            <a:r>
              <a:rPr lang="en-US" altLang="ko-KR" dirty="0" smtClean="0"/>
              <a:t>16</a:t>
            </a:r>
            <a:r>
              <a:rPr lang="ko-KR" altLang="en-US" dirty="0" smtClean="0"/>
              <a:t>억 병</a:t>
            </a:r>
            <a:r>
              <a:rPr lang="en-US" altLang="ko-KR" dirty="0"/>
              <a:t>, </a:t>
            </a:r>
            <a:r>
              <a:rPr lang="ko-KR" altLang="en-US" dirty="0" err="1"/>
              <a:t>회수량은</a:t>
            </a:r>
            <a:r>
              <a:rPr lang="ko-KR" altLang="en-US" dirty="0"/>
              <a:t> </a:t>
            </a:r>
            <a:r>
              <a:rPr lang="en-US" altLang="ko-KR" dirty="0"/>
              <a:t>8</a:t>
            </a:r>
            <a:r>
              <a:rPr lang="ko-KR" altLang="en-US" dirty="0" smtClean="0"/>
              <a:t>억 </a:t>
            </a:r>
            <a:r>
              <a:rPr lang="en-US" altLang="ko-KR" dirty="0"/>
              <a:t>2</a:t>
            </a:r>
            <a:r>
              <a:rPr lang="ko-KR" altLang="en-US" dirty="0" smtClean="0"/>
              <a:t>천만 </a:t>
            </a:r>
            <a:r>
              <a:rPr lang="ko-KR" altLang="en-US" dirty="0"/>
              <a:t>병입니다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161916CF-C51D-44EC-9C42-87744A7853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050" y="45745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669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4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61E80994-04DF-4224-B7BD-2CEB63063DA9}"/>
              </a:ext>
            </a:extLst>
          </p:cNvPr>
          <p:cNvGrpSpPr/>
          <p:nvPr/>
        </p:nvGrpSpPr>
        <p:grpSpPr>
          <a:xfrm>
            <a:off x="920552" y="1419941"/>
            <a:ext cx="8280921" cy="3089179"/>
            <a:chOff x="920552" y="2793327"/>
            <a:chExt cx="8280921" cy="3089179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920552" y="3183322"/>
              <a:ext cx="8100900" cy="2699184"/>
            </a:xfrm>
            <a:prstGeom prst="roundRect">
              <a:avLst>
                <a:gd name="adj" fmla="val 862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941928" y="2793327"/>
              <a:ext cx="8259545" cy="389996"/>
              <a:chOff x="941928" y="1484785"/>
              <a:chExt cx="8259545" cy="389996"/>
            </a:xfrm>
          </p:grpSpPr>
          <p:sp>
            <p:nvSpPr>
              <p:cNvPr id="58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5"/>
                <a:ext cx="8073388" cy="3899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주어진 정보를 사용하여 어떤 방법으로 문제를 해결하면 좋을까요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9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987919" y="1845940"/>
                <a:ext cx="8033533" cy="2663180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 smtClean="0"/>
                  <a:t>병의 </a:t>
                </a:r>
                <a:r>
                  <a:rPr lang="ko-KR" altLang="en-US" dirty="0"/>
                  <a:t>출고량에 대한 </a:t>
                </a:r>
                <a:r>
                  <a:rPr lang="ko-KR" altLang="en-US" dirty="0" err="1"/>
                  <a:t>회수량의</a:t>
                </a:r>
                <a:r>
                  <a:rPr lang="ko-KR" altLang="en-US" dirty="0"/>
                  <a:t> 비율을 구한 후 </a:t>
                </a:r>
                <a:r>
                  <a:rPr lang="en-US" altLang="ko-KR" dirty="0"/>
                  <a:t>100</a:t>
                </a:r>
                <a:r>
                  <a:rPr lang="ko-KR" altLang="en-US" dirty="0"/>
                  <a:t>을 곱하면 백분율로 나타낼 </a:t>
                </a:r>
                <a:r>
                  <a:rPr lang="ko-KR" altLang="en-US" dirty="0" smtClean="0"/>
                  <a:t>수</a:t>
                </a:r>
                <a:endParaRPr lang="en-US" altLang="ko-KR" dirty="0" smtClean="0"/>
              </a:p>
              <a:p>
                <a:pPr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있습니다</a:t>
                </a:r>
                <a:r>
                  <a:rPr lang="en-US" altLang="ko-KR" dirty="0" smtClean="0"/>
                  <a:t>.</a:t>
                </a:r>
              </a:p>
              <a:p>
                <a:pPr indent="0">
                  <a:buNone/>
                </a:pPr>
                <a:r>
                  <a:rPr lang="en-US" altLang="ko-KR" dirty="0" smtClean="0">
                    <a:solidFill>
                      <a:srgbClr val="228A38"/>
                    </a:solidFill>
                  </a:rPr>
                  <a:t>     </a:t>
                </a:r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dirty="0" smtClean="0">
                          <a:solidFill>
                            <a:srgbClr val="228A38"/>
                          </a:solidFill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ko-KR" b="1" i="0" dirty="0" smtClean="0">
                          <a:solidFill>
                            <a:srgbClr val="228A38"/>
                          </a:solidFill>
                        </a:rPr>
                        <m:t> 100</m:t>
                      </m:r>
                    </m:oMath>
                  </m:oMathPara>
                </a14:m>
                <a:endParaRPr lang="en-US" altLang="ko-KR" b="1" dirty="0" smtClean="0">
                  <a:solidFill>
                    <a:srgbClr val="228A38"/>
                  </a:solidFill>
                </a:endParaRPr>
              </a:p>
              <a:p>
                <a:pPr indent="0">
                  <a:buNone/>
                </a:pPr>
                <a:endParaRPr lang="en-US" altLang="ko-KR" b="1" dirty="0" smtClean="0"/>
              </a:p>
              <a:p>
                <a:pPr indent="0">
                  <a:buNone/>
                </a:pPr>
                <a:endParaRPr lang="en-US" altLang="ko-KR" sz="900" dirty="0"/>
              </a:p>
              <a:p>
                <a:pPr indent="0">
                  <a:buNone/>
                </a:pPr>
                <a:endParaRPr lang="en-US" altLang="ko-KR" sz="900" dirty="0" smtClean="0"/>
              </a:p>
              <a:p>
                <a:pPr indent="0">
                  <a:buNone/>
                </a:pPr>
                <a:endParaRPr lang="en-US" altLang="ko-KR" sz="900" dirty="0"/>
              </a:p>
            </p:txBody>
          </p:sp>
        </mc:Choice>
        <mc:Fallback xmlns="">
          <p:sp>
            <p:nvSpPr>
              <p:cNvPr id="60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7919" y="1845940"/>
                <a:ext cx="8033533" cy="2663180"/>
              </a:xfrm>
              <a:blipFill rotWithShape="1">
                <a:blip r:embed="rId3"/>
                <a:stretch>
                  <a:fillRect l="-455" t="-11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385353"/>
              </p:ext>
            </p:extLst>
          </p:nvPr>
        </p:nvGraphicFramePr>
        <p:xfrm>
          <a:off x="2900772" y="2672988"/>
          <a:ext cx="1645629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645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kumimoji="0" lang="ko-KR" altLang="en-US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빈 병의 </a:t>
                      </a:r>
                      <a:r>
                        <a:rPr kumimoji="0" lang="ko-KR" altLang="en-US" sz="1800" b="1" dirty="0" err="1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회수량</a:t>
                      </a: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빈 병의 </a:t>
                      </a:r>
                      <a:r>
                        <a:rPr lang="ko-KR" altLang="en-US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출고량</a:t>
                      </a:r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34CA781D-FCE4-4069-BDEF-774781FCB8F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988" y="29507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내용 개체 틀 5">
            <a:extLst>
              <a:ext uri="{FF2B5EF4-FFF2-40B4-BE49-F238E27FC236}">
                <a16:creationId xmlns:a16="http://schemas.microsoft.com/office/drawing/2014/main" xmlns="" id="{542FB7EE-4CA1-4185-8586-DAE97EDACF3C}"/>
              </a:ext>
            </a:extLst>
          </p:cNvPr>
          <p:cNvSpPr txBox="1">
            <a:spLocks/>
          </p:cNvSpPr>
          <p:nvPr/>
        </p:nvSpPr>
        <p:spPr>
          <a:xfrm>
            <a:off x="694689" y="440668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여러 가지 정보 중 필요한 정보를 찾아 비율과 백분율 구하기</a:t>
            </a:r>
          </a:p>
        </p:txBody>
      </p:sp>
      <p:sp>
        <p:nvSpPr>
          <p:cNvPr id="23" name="내용 개체 틀 2"/>
          <p:cNvSpPr>
            <a:spLocks noGrp="1"/>
          </p:cNvSpPr>
          <p:nvPr>
            <p:ph idx="1"/>
          </p:nvPr>
        </p:nvSpPr>
        <p:spPr>
          <a:xfrm>
            <a:off x="987919" y="3358158"/>
            <a:ext cx="7925521" cy="1150962"/>
          </a:xfrm>
        </p:spPr>
        <p:txBody>
          <a:bodyPr>
            <a:normAutofit/>
          </a:bodyPr>
          <a:lstStyle/>
          <a:p>
            <a:r>
              <a:rPr lang="ko-KR" altLang="en-US" dirty="0"/>
              <a:t>빈 </a:t>
            </a:r>
            <a:r>
              <a:rPr lang="ko-KR" altLang="en-US" dirty="0" smtClean="0"/>
              <a:t>병의 </a:t>
            </a:r>
            <a:r>
              <a:rPr lang="ko-KR" altLang="en-US" dirty="0" err="1"/>
              <a:t>회수량을</a:t>
            </a:r>
            <a:r>
              <a:rPr lang="ko-KR" altLang="en-US" dirty="0"/>
              <a:t> </a:t>
            </a:r>
            <a:r>
              <a:rPr lang="ko-KR" altLang="en-US" dirty="0" smtClean="0"/>
              <a:t>병의 </a:t>
            </a:r>
            <a:r>
              <a:rPr lang="ko-KR" altLang="en-US" dirty="0"/>
              <a:t>출고량으로 나눈 후 </a:t>
            </a:r>
            <a:r>
              <a:rPr lang="en-US" altLang="ko-KR" dirty="0"/>
              <a:t>100</a:t>
            </a:r>
            <a:r>
              <a:rPr lang="ko-KR" altLang="en-US" dirty="0"/>
              <a:t>을 곱하면 됩니다</a:t>
            </a:r>
            <a:r>
              <a:rPr lang="en-US" altLang="ko-KR" dirty="0"/>
              <a:t>.</a:t>
            </a:r>
          </a:p>
          <a:p>
            <a:pPr marL="179388" indent="-179388"/>
            <a:r>
              <a:rPr lang="ko-KR" altLang="en-US" dirty="0" smtClean="0"/>
              <a:t>병의 </a:t>
            </a:r>
            <a:r>
              <a:rPr lang="ko-KR" altLang="en-US" dirty="0"/>
              <a:t>출고량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빈 병의</a:t>
            </a:r>
            <a:r>
              <a:rPr lang="en-US" altLang="ko-KR" dirty="0" smtClean="0"/>
              <a:t> </a:t>
            </a:r>
            <a:r>
              <a:rPr lang="ko-KR" altLang="en-US" dirty="0" err="1"/>
              <a:t>회수량의</a:t>
            </a:r>
            <a:r>
              <a:rPr lang="ko-KR" altLang="en-US" dirty="0"/>
              <a:t> 수가 크므로 각각의 백만 자리까지는 생략한 다음 비율로 나타내면 문제를 해결하기 쉬울 것 같습니다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6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uiExpand="1" build="p"/>
      <p:bldP spid="2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1EA86DC0-59D2-40B2-89E7-9102454E01DD}"/>
              </a:ext>
            </a:extLst>
          </p:cNvPr>
          <p:cNvGrpSpPr/>
          <p:nvPr/>
        </p:nvGrpSpPr>
        <p:grpSpPr>
          <a:xfrm>
            <a:off x="920552" y="1376772"/>
            <a:ext cx="8280921" cy="2481429"/>
            <a:chOff x="920552" y="3363040"/>
            <a:chExt cx="8280921" cy="2481429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920552" y="4044269"/>
              <a:ext cx="8100900" cy="1800200"/>
            </a:xfrm>
            <a:prstGeom prst="roundRect">
              <a:avLst>
                <a:gd name="adj" fmla="val 862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7" name="그룹 56"/>
            <p:cNvGrpSpPr/>
            <p:nvPr/>
          </p:nvGrpSpPr>
          <p:grpSpPr>
            <a:xfrm>
              <a:off x="941928" y="3363040"/>
              <a:ext cx="8259545" cy="779991"/>
              <a:chOff x="941928" y="1484784"/>
              <a:chExt cx="8259545" cy="779991"/>
            </a:xfrm>
          </p:grpSpPr>
          <p:sp>
            <p:nvSpPr>
              <p:cNvPr id="58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4"/>
                <a:ext cx="8073388" cy="779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계산기를 사용하여 </a:t>
                </a:r>
                <a:r>
                  <a:rPr lang="ko-KR" altLang="en-US" dirty="0" smtClean="0"/>
                  <a:t>상점용 병과</a:t>
                </a:r>
                <a:r>
                  <a:rPr lang="en-US" altLang="ko-KR" dirty="0" smtClean="0"/>
                  <a:t> </a:t>
                </a:r>
                <a:r>
                  <a:rPr lang="ko-KR" altLang="en-US" dirty="0"/>
                  <a:t>가정용 </a:t>
                </a:r>
                <a:r>
                  <a:rPr lang="ko-KR" altLang="en-US" dirty="0" smtClean="0"/>
                  <a:t>병의 </a:t>
                </a:r>
                <a:r>
                  <a:rPr lang="ko-KR" altLang="en-US" dirty="0"/>
                  <a:t>출고량에 </a:t>
                </a:r>
                <a:r>
                  <a:rPr lang="ko-KR" altLang="en-US" dirty="0" smtClean="0"/>
                  <a:t>대한 빈 병의 </a:t>
                </a:r>
                <a:r>
                  <a:rPr lang="ko-KR" altLang="en-US" dirty="0" err="1"/>
                  <a:t>회수량의</a:t>
                </a:r>
                <a:r>
                  <a:rPr lang="ko-KR" altLang="en-US" dirty="0"/>
                  <a:t> 비율을 </a:t>
                </a:r>
                <a:r>
                  <a:rPr lang="ko-KR" altLang="en-US" dirty="0" smtClean="0"/>
                  <a:t>백분율로 각각 </a:t>
                </a:r>
                <a:r>
                  <a:rPr lang="ko-KR" altLang="en-US" dirty="0"/>
                  <a:t>나타내어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59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0" name="내용 개체 틀 2"/>
          <p:cNvSpPr>
            <a:spLocks noGrp="1"/>
          </p:cNvSpPr>
          <p:nvPr>
            <p:ph idx="1"/>
          </p:nvPr>
        </p:nvSpPr>
        <p:spPr>
          <a:xfrm>
            <a:off x="987919" y="2094004"/>
            <a:ext cx="7925521" cy="1764197"/>
          </a:xfrm>
        </p:spPr>
        <p:txBody>
          <a:bodyPr>
            <a:normAutofit/>
          </a:bodyPr>
          <a:lstStyle/>
          <a:p>
            <a:pPr>
              <a:lnSpc>
                <a:spcPct val="180000"/>
              </a:lnSpc>
            </a:pPr>
            <a:r>
              <a:rPr lang="ko-KR" altLang="en-US" dirty="0" smtClean="0"/>
              <a:t>상점용 </a:t>
            </a:r>
            <a:r>
              <a:rPr lang="en-US" altLang="ko-KR" dirty="0" smtClean="0"/>
              <a:t>:</a:t>
            </a:r>
            <a:r>
              <a:rPr lang="ko-KR" altLang="en-US" dirty="0" smtClean="0"/>
              <a:t>                             </a:t>
            </a:r>
            <a:r>
              <a:rPr lang="en-US" altLang="ko-KR" dirty="0" smtClean="0"/>
              <a:t>×</a:t>
            </a:r>
            <a:r>
              <a:rPr lang="en-US" altLang="ko-KR" dirty="0"/>
              <a:t>100 = 92.5 ……, </a:t>
            </a:r>
            <a:r>
              <a:rPr lang="ko-KR" altLang="en-US" dirty="0" smtClean="0"/>
              <a:t>약 </a:t>
            </a:r>
            <a:r>
              <a:rPr lang="en-US" altLang="ko-KR" dirty="0" smtClean="0"/>
              <a:t>93%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r>
              <a:rPr lang="ko-KR" altLang="en-US" dirty="0"/>
              <a:t>   </a:t>
            </a:r>
            <a:endParaRPr lang="en-US" altLang="ko-KR" dirty="0"/>
          </a:p>
          <a:p>
            <a:pPr>
              <a:lnSpc>
                <a:spcPct val="180000"/>
              </a:lnSpc>
            </a:pPr>
            <a:r>
              <a:rPr lang="ko-KR" altLang="en-US" dirty="0" smtClean="0"/>
              <a:t>가정용 </a:t>
            </a:r>
            <a:r>
              <a:rPr lang="en-US" altLang="ko-KR" dirty="0" smtClean="0"/>
              <a:t>:</a:t>
            </a:r>
            <a:r>
              <a:rPr lang="ko-KR" altLang="en-US" dirty="0" smtClean="0"/>
              <a:t>                             </a:t>
            </a:r>
            <a:r>
              <a:rPr lang="en-US" altLang="ko-KR" dirty="0" smtClean="0"/>
              <a:t>×</a:t>
            </a:r>
            <a:r>
              <a:rPr lang="en-US" altLang="ko-KR" dirty="0"/>
              <a:t>100 </a:t>
            </a:r>
            <a:r>
              <a:rPr lang="en-US" altLang="ko-KR" dirty="0" smtClean="0"/>
              <a:t>= 51.25, </a:t>
            </a:r>
            <a:r>
              <a:rPr lang="ko-KR" altLang="en-US" dirty="0"/>
              <a:t>약 </a:t>
            </a:r>
            <a:r>
              <a:rPr lang="en-US" altLang="ko-KR" dirty="0" smtClean="0"/>
              <a:t>51%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pPr>
              <a:lnSpc>
                <a:spcPct val="180000"/>
              </a:lnSpc>
            </a:pPr>
            <a:r>
              <a:rPr lang="ko-KR" altLang="en-US" dirty="0" smtClean="0"/>
              <a:t>상점용이 가정용보다 </a:t>
            </a:r>
            <a:r>
              <a:rPr lang="ko-KR" altLang="en-US" dirty="0"/>
              <a:t> </a:t>
            </a:r>
            <a:r>
              <a:rPr lang="ko-KR" altLang="en-US" dirty="0" smtClean="0"/>
              <a:t>병의 </a:t>
            </a:r>
            <a:r>
              <a:rPr lang="ko-KR" altLang="en-US" dirty="0"/>
              <a:t>출고량에 대한 </a:t>
            </a:r>
            <a:r>
              <a:rPr lang="ko-KR" altLang="en-US" dirty="0" smtClean="0"/>
              <a:t>빈 병의 </a:t>
            </a:r>
            <a:r>
              <a:rPr lang="ko-KR" altLang="en-US" dirty="0" err="1" smtClean="0"/>
              <a:t>회수량의</a:t>
            </a:r>
            <a:r>
              <a:rPr lang="ko-KR" altLang="en-US" dirty="0" smtClean="0"/>
              <a:t> </a:t>
            </a:r>
            <a:r>
              <a:rPr lang="ko-KR" altLang="en-US" dirty="0"/>
              <a:t>비율이 더 큽니다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90595"/>
              </p:ext>
            </p:extLst>
          </p:nvPr>
        </p:nvGraphicFramePr>
        <p:xfrm>
          <a:off x="2155243" y="2156763"/>
          <a:ext cx="1645629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645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228A38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3250000000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228A38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3510000000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810550"/>
              </p:ext>
            </p:extLst>
          </p:nvPr>
        </p:nvGraphicFramePr>
        <p:xfrm>
          <a:off x="2155243" y="2706073"/>
          <a:ext cx="1645629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645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228A38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820000000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228A38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1600000000</a:t>
                      </a:r>
                      <a:r>
                        <a:rPr lang="ko-KR" altLang="en-US" b="1" dirty="0" smtClean="0">
                          <a:solidFill>
                            <a:srgbClr val="228A38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CD209793-9656-4CF6-B16D-F1268E814F4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252" y="27914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내용 개체 틀 5">
            <a:extLst>
              <a:ext uri="{FF2B5EF4-FFF2-40B4-BE49-F238E27FC236}">
                <a16:creationId xmlns:a16="http://schemas.microsoft.com/office/drawing/2014/main" xmlns="" id="{542FB7EE-4CA1-4185-8586-DAE97EDACF3C}"/>
              </a:ext>
            </a:extLst>
          </p:cNvPr>
          <p:cNvSpPr txBox="1">
            <a:spLocks/>
          </p:cNvSpPr>
          <p:nvPr/>
        </p:nvSpPr>
        <p:spPr>
          <a:xfrm>
            <a:off x="694689" y="440668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여러 가지 정보 중 필요한 정보를 찾아 비율과 백분율 구하기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941928" y="3948034"/>
            <a:ext cx="8079524" cy="741105"/>
            <a:chOff x="941928" y="1484784"/>
            <a:chExt cx="8079524" cy="741105"/>
          </a:xfrm>
        </p:grpSpPr>
        <p:sp>
          <p:nvSpPr>
            <p:cNvPr id="22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4"/>
              <a:ext cx="7893367" cy="7411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생각한 방법이 맞는지 확인해 </a:t>
              </a:r>
              <a:r>
                <a:rPr lang="ko-KR" altLang="en-US" dirty="0"/>
                <a:t>보고</a:t>
              </a:r>
              <a:r>
                <a:rPr lang="en-US" altLang="ko-KR" dirty="0"/>
                <a:t>, </a:t>
              </a:r>
              <a:r>
                <a:rPr lang="ko-KR" altLang="en-US" dirty="0"/>
                <a:t>문제를 해결한 방법을 친구들에게 이야기해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23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941928" y="4689139"/>
            <a:ext cx="8259545" cy="389996"/>
            <a:chOff x="941928" y="1484785"/>
            <a:chExt cx="8259545" cy="389996"/>
          </a:xfrm>
        </p:grpSpPr>
        <p:sp>
          <p:nvSpPr>
            <p:cNvPr id="25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5"/>
              <a:ext cx="8073388" cy="3899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문제 해결 방법을 비교하고 방법이 같거나 다른 이유를 찾아보세요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26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62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D0F8B940-B35A-4F09-B499-03E17823B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10791" r="59324" b="76294"/>
          <a:stretch/>
        </p:blipFill>
        <p:spPr>
          <a:xfrm>
            <a:off x="1426058" y="1804563"/>
            <a:ext cx="3531512" cy="208997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D9A725DA-F1EB-4194-AD3B-204990F581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3" t="22588" r="8661" b="63562"/>
          <a:stretch/>
        </p:blipFill>
        <p:spPr>
          <a:xfrm>
            <a:off x="6761862" y="2485305"/>
            <a:ext cx="1623120" cy="137519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A9459CF4-D17D-467A-9EF9-60889DE045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8" t="24538" r="40549" b="63966"/>
          <a:stretch/>
        </p:blipFill>
        <p:spPr>
          <a:xfrm>
            <a:off x="4789927" y="2197771"/>
            <a:ext cx="2429944" cy="1141400"/>
          </a:xfrm>
          <a:prstGeom prst="rect">
            <a:avLst/>
          </a:prstGeom>
        </p:spPr>
      </p:pic>
      <p:grpSp>
        <p:nvGrpSpPr>
          <p:cNvPr id="58" name="그룹 57"/>
          <p:cNvGrpSpPr/>
          <p:nvPr/>
        </p:nvGrpSpPr>
        <p:grpSpPr>
          <a:xfrm>
            <a:off x="941928" y="3805205"/>
            <a:ext cx="8259545" cy="691070"/>
            <a:chOff x="941928" y="1484785"/>
            <a:chExt cx="8259545" cy="691070"/>
          </a:xfrm>
        </p:grpSpPr>
        <p:sp>
          <p:nvSpPr>
            <p:cNvPr id="59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5"/>
              <a:ext cx="8073388" cy="69107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빈 병의 원래 보증금을 기준량</a:t>
              </a:r>
              <a:r>
                <a:rPr lang="en-US" altLang="ko-KR" dirty="0"/>
                <a:t>, </a:t>
              </a:r>
              <a:r>
                <a:rPr lang="ko-KR" altLang="en-US" dirty="0"/>
                <a:t>원래 보증금과 오른 보증금의 차를 비교하는 양으로 하는 비율을 백분율로 나타내어 빈 병 보증금의 인상률을 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60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sp>
        <p:nvSpPr>
          <p:cNvPr id="24" name="내용 개체 틀 5">
            <a:extLst>
              <a:ext uri="{FF2B5EF4-FFF2-40B4-BE49-F238E27FC236}">
                <a16:creationId xmlns:a16="http://schemas.microsoft.com/office/drawing/2014/main" xmlns="" id="{542FB7EE-4CA1-4185-8586-DAE97EDACF3C}"/>
              </a:ext>
            </a:extLst>
          </p:cNvPr>
          <p:cNvSpPr txBox="1">
            <a:spLocks/>
          </p:cNvSpPr>
          <p:nvPr/>
        </p:nvSpPr>
        <p:spPr>
          <a:xfrm>
            <a:off x="694689" y="440668"/>
            <a:ext cx="4150299" cy="76944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조건을 바꾸어 문제 만들어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해결하기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911477" y="4543059"/>
            <a:ext cx="8073971" cy="133421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내용 개체 틀 2"/>
          <p:cNvSpPr txBox="1">
            <a:spLocks/>
          </p:cNvSpPr>
          <p:nvPr/>
        </p:nvSpPr>
        <p:spPr>
          <a:xfrm>
            <a:off x="941135" y="4600100"/>
            <a:ext cx="7315158" cy="1224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ko-KR" dirty="0" smtClean="0"/>
              <a:t>(</a:t>
            </a:r>
            <a:r>
              <a:rPr lang="ko-KR" altLang="en-US" dirty="0" smtClean="0"/>
              <a:t>인상률</a:t>
            </a:r>
            <a:r>
              <a:rPr lang="en-US" altLang="ko-KR" dirty="0" smtClean="0"/>
              <a:t>) </a:t>
            </a:r>
            <a:r>
              <a:rPr lang="en-US" altLang="ko-KR" dirty="0"/>
              <a:t>=                                              =                  = </a:t>
            </a:r>
          </a:p>
          <a:p>
            <a:pPr indent="0">
              <a:lnSpc>
                <a:spcPct val="18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비율        을 </a:t>
            </a:r>
            <a:r>
              <a:rPr lang="ko-KR" altLang="en-US" dirty="0"/>
              <a:t>백분율로 나타내면        </a:t>
            </a:r>
            <a:r>
              <a:rPr lang="en-US" altLang="ko-KR" dirty="0"/>
              <a:t>× 100 =160(%)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pPr>
              <a:lnSpc>
                <a:spcPct val="180000"/>
              </a:lnSpc>
            </a:pPr>
            <a:endParaRPr lang="en-US" altLang="ko-KR" dirty="0"/>
          </a:p>
          <a:p>
            <a:pPr>
              <a:lnSpc>
                <a:spcPct val="180000"/>
              </a:lnSpc>
            </a:pPr>
            <a:endParaRPr lang="ko-KR" altLang="en-US" dirty="0"/>
          </a:p>
        </p:txBody>
      </p:sp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662005"/>
              </p:ext>
            </p:extLst>
          </p:nvPr>
        </p:nvGraphicFramePr>
        <p:xfrm>
          <a:off x="2320604" y="4636032"/>
          <a:ext cx="280831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kumimoji="0" lang="ko-KR" altLang="en-US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오른 보증금</a:t>
                      </a: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en-US" altLang="ko-KR" b="1" dirty="0">
                          <a:solidFill>
                            <a:srgbClr val="228A38"/>
                          </a:solidFill>
                          <a:latin typeface="나눔바른고딕" pitchFamily="50" charset="-127"/>
                          <a:ea typeface="나눔바른고딕" pitchFamily="50" charset="-127"/>
                        </a:rPr>
                        <a:t> - </a:t>
                      </a: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kumimoji="0" lang="ko-KR" altLang="en-US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원래 보증금</a:t>
                      </a: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원래 보증금</a:t>
                      </a:r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349574"/>
              </p:ext>
            </p:extLst>
          </p:nvPr>
        </p:nvGraphicFramePr>
        <p:xfrm>
          <a:off x="5392403" y="4636032"/>
          <a:ext cx="1000757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1000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130</a:t>
                      </a:r>
                      <a:r>
                        <a:rPr kumimoji="0" lang="en-US" altLang="ko-KR" sz="1800" b="1" baseline="0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b="1" dirty="0">
                          <a:solidFill>
                            <a:srgbClr val="228A38"/>
                          </a:solidFill>
                          <a:latin typeface="나눔바른고딕" pitchFamily="50" charset="-127"/>
                          <a:ea typeface="나눔바른고딕" pitchFamily="50" charset="-127"/>
                        </a:rPr>
                        <a:t>- </a:t>
                      </a:r>
                      <a:r>
                        <a:rPr lang="en-US" altLang="ko-KR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5662"/>
              </p:ext>
            </p:extLst>
          </p:nvPr>
        </p:nvGraphicFramePr>
        <p:xfrm>
          <a:off x="6681192" y="461713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79719"/>
              </p:ext>
            </p:extLst>
          </p:nvPr>
        </p:nvGraphicFramePr>
        <p:xfrm>
          <a:off x="1784648" y="517616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297700"/>
              </p:ext>
            </p:extLst>
          </p:nvPr>
        </p:nvGraphicFramePr>
        <p:xfrm>
          <a:off x="4304928" y="517616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4" name="그림 33">
            <a:extLst>
              <a:ext uri="{FF2B5EF4-FFF2-40B4-BE49-F238E27FC236}">
                <a16:creationId xmlns:a16="http://schemas.microsoft.com/office/drawing/2014/main" xmlns="" id="{38DF43F5-F21F-4AE3-A520-A21314F7A21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6955" y="50014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그룹 36"/>
          <p:cNvGrpSpPr/>
          <p:nvPr/>
        </p:nvGrpSpPr>
        <p:grpSpPr>
          <a:xfrm>
            <a:off x="902750" y="1412776"/>
            <a:ext cx="8154706" cy="647132"/>
            <a:chOff x="902750" y="1412776"/>
            <a:chExt cx="8154706" cy="647132"/>
          </a:xfrm>
        </p:grpSpPr>
        <p:sp>
          <p:nvSpPr>
            <p:cNvPr id="38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6471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400</a:t>
              </a:r>
              <a:r>
                <a:rPr lang="en-US" altLang="ko-KR" spc="-150" dirty="0" smtClean="0"/>
                <a:t> </a:t>
              </a:r>
              <a:r>
                <a:rPr lang="en-US" altLang="ko-KR" dirty="0" smtClean="0"/>
                <a:t>mL </a:t>
              </a:r>
              <a:r>
                <a:rPr lang="ko-KR" altLang="en-US" dirty="0"/>
                <a:t>이상 </a:t>
              </a:r>
              <a:r>
                <a:rPr lang="en-US" altLang="ko-KR" dirty="0" smtClean="0"/>
                <a:t>1000</a:t>
              </a:r>
              <a:r>
                <a:rPr lang="en-US" altLang="ko-KR" spc="-150" dirty="0"/>
                <a:t> </a:t>
              </a:r>
              <a:r>
                <a:rPr lang="en-US" altLang="ko-KR" dirty="0" smtClean="0"/>
                <a:t>mL </a:t>
              </a:r>
              <a:r>
                <a:rPr lang="ko-KR" altLang="en-US" dirty="0"/>
                <a:t>미만 크기의 빈 병 </a:t>
              </a:r>
              <a:r>
                <a:rPr lang="en-US" altLang="ko-KR" dirty="0"/>
                <a:t>1</a:t>
              </a:r>
              <a:r>
                <a:rPr lang="ko-KR" altLang="en-US" dirty="0"/>
                <a:t>개를 반납하면 받을 수 있는 빈 병 보증금이 </a:t>
              </a:r>
              <a:r>
                <a:rPr lang="en-US" altLang="ko-KR" dirty="0"/>
                <a:t>2017</a:t>
              </a:r>
              <a:r>
                <a:rPr lang="ko-KR" altLang="en-US" dirty="0"/>
                <a:t>년부터 </a:t>
              </a:r>
              <a:r>
                <a:rPr lang="en-US" altLang="ko-KR" dirty="0" smtClean="0"/>
                <a:t>50</a:t>
              </a:r>
              <a:r>
                <a:rPr lang="ko-KR" altLang="en-US" dirty="0" err="1"/>
                <a:t>원</a:t>
              </a:r>
              <a:r>
                <a:rPr lang="ko-KR" altLang="en-US" dirty="0" err="1" smtClean="0"/>
                <a:t>에서</a:t>
              </a:r>
              <a:r>
                <a:rPr lang="ko-KR" altLang="en-US" dirty="0" smtClean="0"/>
                <a:t> </a:t>
              </a:r>
              <a:r>
                <a:rPr lang="en-US" altLang="ko-KR" dirty="0"/>
                <a:t>130</a:t>
              </a:r>
              <a:r>
                <a:rPr lang="ko-KR" altLang="en-US" dirty="0"/>
                <a:t>원으로 올랐습니다</a:t>
              </a:r>
              <a:r>
                <a:rPr lang="en-US" altLang="ko-KR" dirty="0"/>
                <a:t>. </a:t>
              </a:r>
              <a:r>
                <a:rPr lang="ko-KR" altLang="en-US" dirty="0"/>
                <a:t>물음에 답해 봅시다</a:t>
              </a:r>
              <a:r>
                <a:rPr lang="en-US" altLang="ko-KR" dirty="0"/>
                <a:t>. </a:t>
              </a: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2" name="모서리가 둥근 직사각형 4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1" name="모서리가 둥근 직사각형 40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78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767760E4-021C-4590-A77A-A3C1A1D8BCA8}"/>
              </a:ext>
            </a:extLst>
          </p:cNvPr>
          <p:cNvGrpSpPr/>
          <p:nvPr/>
        </p:nvGrpSpPr>
        <p:grpSpPr>
          <a:xfrm>
            <a:off x="884547" y="1428297"/>
            <a:ext cx="8136905" cy="1188680"/>
            <a:chOff x="884547" y="3448022"/>
            <a:chExt cx="8136905" cy="1188680"/>
          </a:xfrm>
        </p:grpSpPr>
        <p:sp>
          <p:nvSpPr>
            <p:cNvPr id="35" name="모서리가 둥근 직사각형 34"/>
            <p:cNvSpPr/>
            <p:nvPr/>
          </p:nvSpPr>
          <p:spPr bwMode="auto">
            <a:xfrm>
              <a:off x="884547" y="3900553"/>
              <a:ext cx="8136905" cy="7361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41928" y="3448022"/>
              <a:ext cx="8079524" cy="611660"/>
              <a:chOff x="941928" y="1484785"/>
              <a:chExt cx="8079524" cy="611660"/>
            </a:xfrm>
          </p:grpSpPr>
          <p:sp>
            <p:nvSpPr>
              <p:cNvPr id="48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5"/>
                <a:ext cx="7893367" cy="611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조건을 바꾸어 다른 문제를 만들어 보려고 합니다</a:t>
                </a:r>
                <a:r>
                  <a:rPr lang="en-US" altLang="ko-KR" dirty="0"/>
                  <a:t>. </a:t>
                </a:r>
                <a:r>
                  <a:rPr lang="ko-KR" altLang="en-US" spc="-150" dirty="0"/>
                  <a:t>바꿀 수 있는 조건을 찾아보세요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49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9" name="내용 개체 틀 2"/>
          <p:cNvSpPr txBox="1">
            <a:spLocks/>
          </p:cNvSpPr>
          <p:nvPr/>
        </p:nvSpPr>
        <p:spPr>
          <a:xfrm>
            <a:off x="949115" y="1916832"/>
            <a:ext cx="8191807" cy="939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빈 병의 원래 보증금과 </a:t>
            </a:r>
            <a:r>
              <a:rPr lang="ko-KR" altLang="en-US" dirty="0" smtClean="0"/>
              <a:t>빈 병의  </a:t>
            </a:r>
            <a:r>
              <a:rPr lang="ko-KR" altLang="en-US" dirty="0"/>
              <a:t>오른 보증금 중 한 가지 이상을 바꾸어 다른 문제를 만들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0" y="7200"/>
            <a:ext cx="4005960" cy="91078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2C3A22C8-9305-40BA-8609-5AEAFED46D8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4987" y="20608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52EB062-A4ED-4BF5-B477-BF3150A80BD4}"/>
              </a:ext>
            </a:extLst>
          </p:cNvPr>
          <p:cNvGrpSpPr/>
          <p:nvPr/>
        </p:nvGrpSpPr>
        <p:grpSpPr>
          <a:xfrm>
            <a:off x="884547" y="2672916"/>
            <a:ext cx="8136905" cy="1158028"/>
            <a:chOff x="884547" y="3656387"/>
            <a:chExt cx="8136905" cy="1158028"/>
          </a:xfrm>
        </p:grpSpPr>
        <p:sp>
          <p:nvSpPr>
            <p:cNvPr id="19" name="모서리가 둥근 직사각형 18"/>
            <p:cNvSpPr/>
            <p:nvPr/>
          </p:nvSpPr>
          <p:spPr bwMode="auto">
            <a:xfrm>
              <a:off x="884547" y="4078266"/>
              <a:ext cx="8136905" cy="7361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941928" y="3656387"/>
              <a:ext cx="8079524" cy="431640"/>
              <a:chOff x="941928" y="1484785"/>
              <a:chExt cx="8079524" cy="431640"/>
            </a:xfrm>
          </p:grpSpPr>
          <p:sp>
            <p:nvSpPr>
              <p:cNvPr id="21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5"/>
                <a:ext cx="7893367" cy="4316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가지 조건 중 한 가지 이상을 바꾸어 새로운 문제를 만들어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22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" name="내용 개체 틀 2"/>
          <p:cNvSpPr txBox="1">
            <a:spLocks/>
          </p:cNvSpPr>
          <p:nvPr/>
        </p:nvSpPr>
        <p:spPr>
          <a:xfrm>
            <a:off x="949116" y="3110865"/>
            <a:ext cx="8072336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두 가지 조건을 모두 바꾼 경우</a:t>
            </a:r>
            <a:r>
              <a:rPr lang="en-US" altLang="ko-KR" dirty="0"/>
              <a:t>: </a:t>
            </a:r>
            <a:r>
              <a:rPr lang="ko-KR" altLang="en-US" dirty="0" smtClean="0"/>
              <a:t>빈 병의 </a:t>
            </a:r>
            <a:r>
              <a:rPr lang="ko-KR" altLang="en-US" dirty="0"/>
              <a:t>보증금이 </a:t>
            </a:r>
            <a:r>
              <a:rPr lang="en-US" altLang="ko-KR" dirty="0"/>
              <a:t>150</a:t>
            </a:r>
            <a:r>
              <a:rPr lang="ko-KR" altLang="en-US" dirty="0" err="1"/>
              <a:t>원에서</a:t>
            </a:r>
            <a:r>
              <a:rPr lang="ko-KR" altLang="en-US" dirty="0"/>
              <a:t> </a:t>
            </a:r>
            <a:r>
              <a:rPr lang="en-US" altLang="ko-KR" dirty="0"/>
              <a:t>180</a:t>
            </a:r>
            <a:r>
              <a:rPr lang="ko-KR" altLang="en-US" dirty="0"/>
              <a:t>원으로 올랐을 때 </a:t>
            </a:r>
            <a:r>
              <a:rPr lang="ko-KR" altLang="en-US" dirty="0" smtClean="0"/>
              <a:t>빈 병 </a:t>
            </a:r>
            <a:r>
              <a:rPr lang="ko-KR" altLang="en-US" dirty="0"/>
              <a:t>보증금의 인상률을 구해 보세요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2F6ECE3B-256A-42C8-B799-EBFF96EBE46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4987" y="33149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그룹 24"/>
          <p:cNvGrpSpPr/>
          <p:nvPr/>
        </p:nvGrpSpPr>
        <p:grpSpPr>
          <a:xfrm>
            <a:off x="884548" y="3861048"/>
            <a:ext cx="8136904" cy="1637543"/>
            <a:chOff x="884548" y="1467421"/>
            <a:chExt cx="8136904" cy="1637543"/>
          </a:xfrm>
        </p:grpSpPr>
        <p:grpSp>
          <p:nvGrpSpPr>
            <p:cNvPr id="26" name="그룹 25"/>
            <p:cNvGrpSpPr/>
            <p:nvPr/>
          </p:nvGrpSpPr>
          <p:grpSpPr>
            <a:xfrm>
              <a:off x="941928" y="1467421"/>
              <a:ext cx="8079524" cy="431640"/>
              <a:chOff x="941928" y="1484785"/>
              <a:chExt cx="8079524" cy="431640"/>
            </a:xfrm>
          </p:grpSpPr>
          <p:sp>
            <p:nvSpPr>
              <p:cNvPr id="30" name="내용 개체 틀 3">
                <a:extLst>
                  <a:ext uri="{FF2B5EF4-FFF2-40B4-BE49-F238E27FC236}">
                    <a16:creationId xmlns:a16="http://schemas.microsoft.com/office/drawing/2014/main" xmlns="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484785"/>
                <a:ext cx="7893367" cy="4316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친구와 함께 </a:t>
                </a:r>
                <a:r>
                  <a:rPr lang="ko-KR" altLang="en-US" dirty="0" smtClean="0"/>
                  <a:t>문제를 </a:t>
                </a:r>
                <a:r>
                  <a:rPr lang="ko-KR" altLang="en-US" dirty="0"/>
                  <a:t>해결해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31" name="모서리가 둥근 직사각형 75">
                <a:extLst>
                  <a:ext uri="{FF2B5EF4-FFF2-40B4-BE49-F238E27FC236}">
                    <a16:creationId xmlns:a16="http://schemas.microsoft.com/office/drawing/2014/main" xmlns="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8" name="모서리가 둥근 직사각형 27"/>
            <p:cNvSpPr/>
            <p:nvPr/>
          </p:nvSpPr>
          <p:spPr bwMode="auto">
            <a:xfrm>
              <a:off x="884548" y="1899060"/>
              <a:ext cx="8130852" cy="1205904"/>
            </a:xfrm>
            <a:prstGeom prst="roundRect">
              <a:avLst>
                <a:gd name="adj" fmla="val 1123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내용 개체 틀 2"/>
          <p:cNvSpPr>
            <a:spLocks noGrp="1"/>
          </p:cNvSpPr>
          <p:nvPr>
            <p:ph idx="1"/>
          </p:nvPr>
        </p:nvSpPr>
        <p:spPr>
          <a:xfrm>
            <a:off x="956556" y="4316292"/>
            <a:ext cx="7925521" cy="1182300"/>
          </a:xfrm>
        </p:spPr>
        <p:txBody>
          <a:bodyPr>
            <a:normAutofit/>
          </a:bodyPr>
          <a:lstStyle/>
          <a:p>
            <a:pPr>
              <a:lnSpc>
                <a:spcPct val="180000"/>
              </a:lnSpc>
            </a:pPr>
            <a:r>
              <a:rPr lang="ko-KR" altLang="en-US" dirty="0" smtClean="0"/>
              <a:t>예</a:t>
            </a:r>
            <a:r>
              <a:rPr lang="en-US" altLang="ko-KR" dirty="0" smtClean="0"/>
              <a:t>)</a:t>
            </a:r>
            <a:r>
              <a:rPr lang="ko-KR" altLang="en-US" dirty="0" smtClean="0"/>
              <a:t>                                                         </a:t>
            </a:r>
            <a:r>
              <a:rPr lang="en-US" altLang="ko-KR" dirty="0" smtClean="0"/>
              <a:t>=            = 20</a:t>
            </a:r>
            <a:r>
              <a:rPr lang="en-US" altLang="ko-KR" dirty="0"/>
              <a:t>%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r>
              <a:rPr lang="ko-KR" altLang="en-US" dirty="0"/>
              <a:t>   </a:t>
            </a:r>
          </a:p>
          <a:p>
            <a:pPr marL="177800" indent="0">
              <a:lnSpc>
                <a:spcPct val="180000"/>
              </a:lnSpc>
              <a:buNone/>
            </a:pPr>
            <a:r>
              <a:rPr lang="ko-KR" altLang="en-US" dirty="0" smtClean="0"/>
              <a:t>인상률은 </a:t>
            </a:r>
            <a:r>
              <a:rPr lang="en-US" altLang="ko-KR" dirty="0" smtClean="0"/>
              <a:t>20%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46649"/>
              </p:ext>
            </p:extLst>
          </p:nvPr>
        </p:nvGraphicFramePr>
        <p:xfrm>
          <a:off x="1713744" y="4379050"/>
          <a:ext cx="3351909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3519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kumimoji="0" lang="ko-KR" altLang="en-US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원래 보증금과 오른 보증금의 차</a:t>
                      </a: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 smtClean="0">
                          <a:solidFill>
                            <a:srgbClr val="228A38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b="1" dirty="0" smtClean="0">
                          <a:solidFill>
                            <a:srgbClr val="228A38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원래 보증금</a:t>
                      </a:r>
                      <a:r>
                        <a:rPr lang="en-US" altLang="ko-KR" b="1" dirty="0" smtClean="0">
                          <a:solidFill>
                            <a:srgbClr val="228A38"/>
                          </a:solidFill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290377"/>
              </p:ext>
            </p:extLst>
          </p:nvPr>
        </p:nvGraphicFramePr>
        <p:xfrm>
          <a:off x="5421052" y="4343027"/>
          <a:ext cx="504056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6" name="그림 35">
            <a:extLst>
              <a:ext uri="{FF2B5EF4-FFF2-40B4-BE49-F238E27FC236}">
                <a16:creationId xmlns:a16="http://schemas.microsoft.com/office/drawing/2014/main" xmlns="" id="{AD39EEE1-ECD1-4445-B8F1-51717840BA1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0425" y="46850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그룹 36"/>
          <p:cNvGrpSpPr/>
          <p:nvPr/>
        </p:nvGrpSpPr>
        <p:grpSpPr>
          <a:xfrm>
            <a:off x="941928" y="5553644"/>
            <a:ext cx="8079524" cy="431640"/>
            <a:chOff x="941928" y="1484785"/>
            <a:chExt cx="8079524" cy="431640"/>
          </a:xfrm>
        </p:grpSpPr>
        <p:sp>
          <p:nvSpPr>
            <p:cNvPr id="38" name="내용 개체 틀 3">
              <a:extLst>
                <a:ext uri="{FF2B5EF4-FFF2-40B4-BE49-F238E27FC236}">
                  <a16:creationId xmlns:a16="http://schemas.microsoft.com/office/drawing/2014/main" xmlns="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28085" y="1484785"/>
              <a:ext cx="7893367" cy="4316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문제 해결 방법을 비교하고 방법이 같거나 다른 이유를 찾아보세요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1" name="모서리가 둥근 직사각형 75">
              <a:extLst>
                <a:ext uri="{FF2B5EF4-FFF2-40B4-BE49-F238E27FC236}">
                  <a16:creationId xmlns:a16="http://schemas.microsoft.com/office/drawing/2014/main" xmlns="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내용 개체 틀 5">
            <a:extLst>
              <a:ext uri="{FF2B5EF4-FFF2-40B4-BE49-F238E27FC236}">
                <a16:creationId xmlns:a16="http://schemas.microsoft.com/office/drawing/2014/main" xmlns="" id="{542FB7EE-4CA1-4185-8586-DAE97EDACF3C}"/>
              </a:ext>
            </a:extLst>
          </p:cNvPr>
          <p:cNvSpPr txBox="1">
            <a:spLocks/>
          </p:cNvSpPr>
          <p:nvPr/>
        </p:nvSpPr>
        <p:spPr>
          <a:xfrm>
            <a:off x="694689" y="440668"/>
            <a:ext cx="4150299" cy="76944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조건을 바꾸어 문제 만들어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해결하기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3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3" grpId="0"/>
      <p:bldP spid="32" grpId="0" uiExpand="1" build="p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3080</TotalTime>
  <Words>603</Words>
  <Application>Microsoft Office PowerPoint</Application>
  <PresentationFormat>A4 용지(210x297mm)</PresentationFormat>
  <Paragraphs>88</Paragraphs>
  <Slides>10</Slides>
  <Notes>2</Notes>
  <HiddenSlides>1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  <vt:variant>
        <vt:lpstr>재구성한 쇼</vt:lpstr>
      </vt:variant>
      <vt:variant>
        <vt:i4>1</vt:i4>
      </vt:variant>
    </vt:vector>
  </HeadingPairs>
  <TitlesOfParts>
    <vt:vector size="13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조아라</cp:lastModifiedBy>
  <cp:revision>221</cp:revision>
  <cp:lastPrinted>2017-09-25T02:44:09Z</cp:lastPrinted>
  <dcterms:created xsi:type="dcterms:W3CDTF">2017-09-24T23:31:15Z</dcterms:created>
  <dcterms:modified xsi:type="dcterms:W3CDTF">2019-01-03T01:42:13Z</dcterms:modified>
</cp:coreProperties>
</file>