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1" r:id="rId2"/>
  </p:sldMasterIdLst>
  <p:notesMasterIdLst>
    <p:notesMasterId r:id="rId18"/>
  </p:notesMasterIdLst>
  <p:sldIdLst>
    <p:sldId id="258" r:id="rId3"/>
    <p:sldId id="260" r:id="rId4"/>
    <p:sldId id="261" r:id="rId5"/>
    <p:sldId id="291" r:id="rId6"/>
    <p:sldId id="292" r:id="rId7"/>
    <p:sldId id="288" r:id="rId8"/>
    <p:sldId id="294" r:id="rId9"/>
    <p:sldId id="289" r:id="rId10"/>
    <p:sldId id="293" r:id="rId11"/>
    <p:sldId id="290" r:id="rId12"/>
    <p:sldId id="277" r:id="rId13"/>
    <p:sldId id="264" r:id="rId14"/>
    <p:sldId id="284" r:id="rId15"/>
    <p:sldId id="285" r:id="rId16"/>
    <p:sldId id="263" r:id="rId17"/>
  </p:sldIdLst>
  <p:sldSz cx="9906000" cy="6858000" type="A4"/>
  <p:notesSz cx="6858000" cy="9144000"/>
  <p:custShowLst>
    <p:custShow name="재구성한 쇼 1" id="0">
      <p:sldLst/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838" userDrawn="1">
          <p15:clr>
            <a:srgbClr val="A4A3A4"/>
          </p15:clr>
        </p15:guide>
        <p15:guide id="3" orient="horz" pos="935" userDrawn="1">
          <p15:clr>
            <a:srgbClr val="A4A3A4"/>
          </p15:clr>
        </p15:guide>
        <p15:guide id="4" pos="240">
          <p15:clr>
            <a:srgbClr val="A4A3A4"/>
          </p15:clr>
        </p15:guide>
        <p15:guide id="5" pos="603" userDrawn="1">
          <p15:clr>
            <a:srgbClr val="A4A3A4"/>
          </p15:clr>
        </p15:guide>
        <p15:guide id="6" pos="489">
          <p15:clr>
            <a:srgbClr val="A4A3A4"/>
          </p15:clr>
        </p15:guide>
        <p15:guide id="7">
          <p15:clr>
            <a:srgbClr val="A4A3A4"/>
          </p15:clr>
        </p15:guide>
        <p15:guide id="8" pos="1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A38"/>
    <a:srgbClr val="4F81BD"/>
    <a:srgbClr val="F08300"/>
    <a:srgbClr val="3C4BA0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9" autoAdjust="0"/>
    <p:restoredTop sz="94044" autoAdjust="0"/>
  </p:normalViewPr>
  <p:slideViewPr>
    <p:cSldViewPr snapToObjects="1" showGuides="1">
      <p:cViewPr varScale="1">
        <p:scale>
          <a:sx n="108" d="100"/>
          <a:sy n="108" d="100"/>
        </p:scale>
        <p:origin x="1752" y="138"/>
      </p:cViewPr>
      <p:guideLst>
        <p:guide orient="horz" pos="537"/>
        <p:guide orient="horz" pos="3838"/>
        <p:guide orient="horz" pos="935"/>
        <p:guide pos="240"/>
        <p:guide pos="603"/>
        <p:guide pos="489"/>
        <p:guide/>
        <p:guide pos="1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47" d="100"/>
          <a:sy n="47" d="100"/>
        </p:scale>
        <p:origin x="-2454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2020-10-16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9859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DDAFECF0-6610-48E1-A372-52D22EB0FB4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4">
            <a:extLst>
              <a:ext uri="{FF2B5EF4-FFF2-40B4-BE49-F238E27FC236}">
                <a16:creationId xmlns:a16="http://schemas.microsoft.com/office/drawing/2014/main" id="{82D2226E-0F76-47BC-A64C-0063DD34F99D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0438DA3A-DFC7-4002-B665-AFB37DE96D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E06F67CE-D608-4567-A56D-81AB904EA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-1" r="1213" b="24687"/>
          <a:stretch/>
        </p:blipFill>
        <p:spPr>
          <a:xfrm>
            <a:off x="-7370" y="6005591"/>
            <a:ext cx="9913370" cy="852409"/>
          </a:xfrm>
          <a:prstGeom prst="rect">
            <a:avLst/>
          </a:prstGeom>
        </p:spPr>
      </p:pic>
      <p:sp>
        <p:nvSpPr>
          <p:cNvPr id="17" name="모서리가 둥근 직사각형 8">
            <a:extLst>
              <a:ext uri="{FF2B5EF4-FFF2-40B4-BE49-F238E27FC236}">
                <a16:creationId xmlns:a16="http://schemas.microsoft.com/office/drawing/2014/main" id="{95736431-CA39-4818-B2A8-4721D58E6581}"/>
              </a:ext>
            </a:extLst>
          </p:cNvPr>
          <p:cNvSpPr/>
          <p:nvPr userDrawn="1"/>
        </p:nvSpPr>
        <p:spPr>
          <a:xfrm>
            <a:off x="128464" y="413354"/>
            <a:ext cx="4719132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0">
            <a:extLst>
              <a:ext uri="{FF2B5EF4-FFF2-40B4-BE49-F238E27FC236}">
                <a16:creationId xmlns:a16="http://schemas.microsoft.com/office/drawing/2014/main" id="{4014C196-FB11-4B3C-8EE8-B485F32EBB73}"/>
              </a:ext>
            </a:extLst>
          </p:cNvPr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2020-10-16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52578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0678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C6EAF70A-8242-401D-BEA2-ED0F9D912FF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7598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5220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04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내용 개체 틀 2">
            <a:extLst>
              <a:ext uri="{FF2B5EF4-FFF2-40B4-BE49-F238E27FC236}">
                <a16:creationId xmlns:a16="http://schemas.microsoft.com/office/drawing/2014/main" id="{6DE91006-7EB9-4E9A-996C-253DC4E0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514036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D0C1BDE6-2958-458C-A883-5F8018D534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514036" cy="396044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D292156-DC1B-4A6E-8C1C-C03E22D0B6E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id="{FDF712EC-2E4E-44B8-A24C-B9FB95DD553E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B40E2044-087A-4B19-8EF9-EC0705EA0FE9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8">
              <a:extLst>
                <a:ext uri="{FF2B5EF4-FFF2-40B4-BE49-F238E27FC236}">
                  <a16:creationId xmlns:a16="http://schemas.microsoft.com/office/drawing/2014/main" id="{6618613D-9ECE-4604-BDA9-E4FFAFFCAF7C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9">
              <a:extLst>
                <a:ext uri="{FF2B5EF4-FFF2-40B4-BE49-F238E27FC236}">
                  <a16:creationId xmlns:a16="http://schemas.microsoft.com/office/drawing/2014/main" id="{5DD2B554-B7FF-4C6B-8ADA-30B4F5EBF172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0">
              <a:extLst>
                <a:ext uri="{FF2B5EF4-FFF2-40B4-BE49-F238E27FC236}">
                  <a16:creationId xmlns:a16="http://schemas.microsoft.com/office/drawing/2014/main" id="{C36DD55A-EEEF-469F-B78E-0AD58881D5AA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923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8124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3875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6189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19478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98095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0475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505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E07F9-E541-4BBE-AD79-EAC965EF0729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7CF64-4FE5-487B-98F3-863EA89AEDF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1729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92D4FE90-0CDD-498C-AEE2-00868E64CFAA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6">
            <a:extLst>
              <a:ext uri="{FF2B5EF4-FFF2-40B4-BE49-F238E27FC236}">
                <a16:creationId xmlns:a16="http://schemas.microsoft.com/office/drawing/2014/main" id="{81B3C80D-07CB-4BDA-A32B-0C386E3EE7AD}"/>
              </a:ext>
            </a:extLst>
          </p:cNvPr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A181B219-0B0A-4C2E-AF4C-74C23F37D9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8" name="모서리가 둥근 직사각형 9">
            <a:extLst>
              <a:ext uri="{FF2B5EF4-FFF2-40B4-BE49-F238E27FC236}">
                <a16:creationId xmlns:a16="http://schemas.microsoft.com/office/drawing/2014/main" id="{9FBB1B7C-DBA3-419F-8B1F-0479BE1E794D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5F910F34-E40E-487E-A195-F6D4FD0E83C1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5">
              <a:extLst>
                <a:ext uri="{FF2B5EF4-FFF2-40B4-BE49-F238E27FC236}">
                  <a16:creationId xmlns:a16="http://schemas.microsoft.com/office/drawing/2014/main" id="{F15EAA0A-D0CD-4AA3-9E35-C3111B0ECD01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id="{5A46A7AE-AF98-48D9-AF1A-66ED4F7812FE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18">
              <a:extLst>
                <a:ext uri="{FF2B5EF4-FFF2-40B4-BE49-F238E27FC236}">
                  <a16:creationId xmlns:a16="http://schemas.microsoft.com/office/drawing/2014/main" id="{4D5E0C7E-BDA1-4179-89EE-E2FFC0B43B46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>
            <a:extLst>
              <a:ext uri="{FF2B5EF4-FFF2-40B4-BE49-F238E27FC236}">
                <a16:creationId xmlns:a16="http://schemas.microsoft.com/office/drawing/2014/main" id="{B6F84A2C-D015-4C97-814C-6034C1A6B8EB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6ABED3F2-CD02-4265-823F-79148216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49568" cy="396044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내용 개체 틀 2">
            <a:extLst>
              <a:ext uri="{FF2B5EF4-FFF2-40B4-BE49-F238E27FC236}">
                <a16:creationId xmlns:a16="http://schemas.microsoft.com/office/drawing/2014/main" id="{CDFC7BC1-914D-4383-A68E-6A6B3D7B359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91964" y="1808821"/>
            <a:ext cx="9349568" cy="432048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9C8761B6-7B0F-4D8C-A172-8074D11FDC8E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78B52A1D-77A9-4788-8740-CEE1BA3C28EE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7D53B8-9838-4D7C-BC8B-7DF1BD5D7AC5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81C17DB-3974-4C1D-BC2F-B76209B5BF5F}"/>
              </a:ext>
            </a:extLst>
          </p:cNvPr>
          <p:cNvSpPr txBox="1"/>
          <p:nvPr userDrawn="1"/>
        </p:nvSpPr>
        <p:spPr>
          <a:xfrm>
            <a:off x="1208584" y="130578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백분율을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모서리가 둥근 직사각형 11">
            <a:extLst>
              <a:ext uri="{FF2B5EF4-FFF2-40B4-BE49-F238E27FC236}">
                <a16:creationId xmlns:a16="http://schemas.microsoft.com/office/drawing/2014/main" id="{B9045460-E275-4FAA-AF67-F52CF55C90BA}"/>
              </a:ext>
            </a:extLst>
          </p:cNvPr>
          <p:cNvSpPr/>
          <p:nvPr userDrawn="1"/>
        </p:nvSpPr>
        <p:spPr>
          <a:xfrm>
            <a:off x="704528" y="413354"/>
            <a:ext cx="41449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내용 개체 틀 2">
            <a:extLst>
              <a:ext uri="{FF2B5EF4-FFF2-40B4-BE49-F238E27FC236}">
                <a16:creationId xmlns:a16="http://schemas.microsoft.com/office/drawing/2014/main" id="{5C8EE90A-D6E6-43DC-AE8E-ECFB4BC8DA7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707596" y="404664"/>
            <a:ext cx="3777093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5AF4CED5-625A-4D60-9D72-28AB8866CA6B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>
            <a:extLst>
              <a:ext uri="{FF2B5EF4-FFF2-40B4-BE49-F238E27FC236}">
                <a16:creationId xmlns:a16="http://schemas.microsoft.com/office/drawing/2014/main" id="{AAF35EB5-F2E5-4F3A-9EED-983DE44C67E4}"/>
              </a:ext>
            </a:extLst>
          </p:cNvPr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287C7CD2-1F61-4BCC-8310-2AF7072C0E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E72276D-16D7-40C4-9394-FE95C9E1AD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15" name="모서리가 둥근 직사각형 15">
            <a:extLst>
              <a:ext uri="{FF2B5EF4-FFF2-40B4-BE49-F238E27FC236}">
                <a16:creationId xmlns:a16="http://schemas.microsoft.com/office/drawing/2014/main" id="{E9EDCB87-83B3-405C-A9ED-50EF063CFB82}"/>
              </a:ext>
            </a:extLst>
          </p:cNvPr>
          <p:cNvSpPr/>
          <p:nvPr userDrawn="1"/>
        </p:nvSpPr>
        <p:spPr>
          <a:xfrm>
            <a:off x="1078503" y="413354"/>
            <a:ext cx="3769093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5EC267FA-1E2A-481A-B994-0FAAB85C03D4}"/>
              </a:ext>
            </a:extLst>
          </p:cNvPr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1" name="모서리가 둥근 직사각형 17">
              <a:extLst>
                <a:ext uri="{FF2B5EF4-FFF2-40B4-BE49-F238E27FC236}">
                  <a16:creationId xmlns:a16="http://schemas.microsoft.com/office/drawing/2014/main" id="{2FA7374C-C6D2-41CF-8ACB-E3C16FFE200E}"/>
                </a:ext>
              </a:extLst>
            </p:cNvPr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18">
              <a:extLst>
                <a:ext uri="{FF2B5EF4-FFF2-40B4-BE49-F238E27FC236}">
                  <a16:creationId xmlns:a16="http://schemas.microsoft.com/office/drawing/2014/main" id="{11D369E8-1811-4BD4-9A67-D2DC71DAA5F5}"/>
                </a:ext>
              </a:extLst>
            </p:cNvPr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1">
              <a:extLst>
                <a:ext uri="{FF2B5EF4-FFF2-40B4-BE49-F238E27FC236}">
                  <a16:creationId xmlns:a16="http://schemas.microsoft.com/office/drawing/2014/main" id="{E4563278-64F0-44BF-BC02-A5A76E7C3659}"/>
                </a:ext>
              </a:extLst>
            </p:cNvPr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>
            <a:extLst>
              <a:ext uri="{FF2B5EF4-FFF2-40B4-BE49-F238E27FC236}">
                <a16:creationId xmlns:a16="http://schemas.microsoft.com/office/drawing/2014/main" id="{1DC833AD-6D34-458E-820A-3C8E81F3DE38}"/>
              </a:ext>
            </a:extLst>
          </p:cNvPr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2">
            <a:extLst>
              <a:ext uri="{FF2B5EF4-FFF2-40B4-BE49-F238E27FC236}">
                <a16:creationId xmlns:a16="http://schemas.microsoft.com/office/drawing/2014/main" id="{7F9F8CA4-5492-474B-9BD1-8710DF819685}"/>
              </a:ext>
            </a:extLst>
          </p:cNvPr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AAF7FB20-3A27-49FA-B24C-AE3C9CD794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68" y="2600909"/>
            <a:ext cx="9395122" cy="360039"/>
          </a:xfrm>
        </p:spPr>
        <p:txBody>
          <a:bodyPr>
            <a:normAutofit/>
          </a:bodyPr>
          <a:lstStyle>
            <a:lvl1pPr marL="0" indent="-180000">
              <a:defRPr sz="1800">
                <a:solidFill>
                  <a:srgbClr val="228A38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7" name="내용 개체 틀 2">
            <a:extLst>
              <a:ext uri="{FF2B5EF4-FFF2-40B4-BE49-F238E27FC236}">
                <a16:creationId xmlns:a16="http://schemas.microsoft.com/office/drawing/2014/main" id="{E4E3A96E-96D4-4E37-96CA-AFB04382D28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18418" y="2032249"/>
            <a:ext cx="9395122" cy="38863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8" name="내용 개체 틀 2">
            <a:extLst>
              <a:ext uri="{FF2B5EF4-FFF2-40B4-BE49-F238E27FC236}">
                <a16:creationId xmlns:a16="http://schemas.microsoft.com/office/drawing/2014/main" id="{B937E1A1-219C-4403-9028-5CAB92EDE04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92019" y="413354"/>
            <a:ext cx="1617112" cy="568659"/>
          </a:xfrm>
        </p:spPr>
        <p:txBody>
          <a:bodyPr>
            <a:noAutofit/>
          </a:bodyPr>
          <a:lstStyle>
            <a:lvl1pPr marL="0" indent="0" algn="ctr">
              <a:buNone/>
              <a:defRPr sz="23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332B4F9A-ED99-47F7-8E53-91AE79DE5F0D}"/>
              </a:ext>
            </a:extLst>
          </p:cNvPr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6751AC-6857-4131-B09A-63D824D55007}"/>
              </a:ext>
            </a:extLst>
          </p:cNvPr>
          <p:cNvSpPr txBox="1"/>
          <p:nvPr userDrawn="1"/>
        </p:nvSpPr>
        <p:spPr>
          <a:xfrm>
            <a:off x="668524" y="10179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8F13186B-7AE1-4611-952D-F27344A824AF}"/>
              </a:ext>
            </a:extLst>
          </p:cNvPr>
          <p:cNvSpPr/>
          <p:nvPr userDrawn="1"/>
        </p:nvSpPr>
        <p:spPr>
          <a:xfrm>
            <a:off x="56456" y="-14610"/>
            <a:ext cx="6046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540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539340-B4C3-4B55-90AD-02ABE7AF3DB4}"/>
              </a:ext>
            </a:extLst>
          </p:cNvPr>
          <p:cNvSpPr txBox="1"/>
          <p:nvPr userDrawn="1"/>
        </p:nvSpPr>
        <p:spPr>
          <a:xfrm>
            <a:off x="1208584" y="130578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백분율을 알아볼까요</a:t>
            </a:r>
            <a:endParaRPr lang="en-US" altLang="ko-KR" sz="1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2020-10-16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205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2020-10-16</a:t>
            </a:fld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4951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F91BD849-82D3-4CDF-8B65-2AC62C25B146}" type="datetimeFigureOut">
              <a:rPr lang="ko-KR" altLang="en-US" smtClean="0"/>
              <a:pPr/>
              <a:t>2020-10-16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3D053913-97E3-4E80-AEAD-ACB5C67D4E5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5977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60" r:id="rId17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71E07F9-E541-4BBE-AD79-EAC965EF0729}" type="datetimeFigureOut">
              <a:rPr lang="ko-KR" altLang="en-US" smtClean="0"/>
              <a:pPr/>
              <a:t>2020-10-16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7D17CF64-4FE5-487B-98F3-863EA89AEDFA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6081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2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slide" Target="slide12.xml"/><Relationship Id="rId5" Type="http://schemas.openxmlformats.org/officeDocument/2006/relationships/image" Target="../media/image9.png"/><Relationship Id="rId10" Type="http://schemas.openxmlformats.org/officeDocument/2006/relationships/slide" Target="slide7.xml"/><Relationship Id="rId4" Type="http://schemas.openxmlformats.org/officeDocument/2006/relationships/image" Target="../media/image12.png"/><Relationship Id="rId9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17.png"/><Relationship Id="rId9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7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7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.png"/><Relationship Id="rId7" Type="http://schemas.openxmlformats.org/officeDocument/2006/relationships/slide" Target="slide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8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9.png"/><Relationship Id="rId9" Type="http://schemas.openxmlformats.org/officeDocument/2006/relationships/slide" Target="slide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8.png"/><Relationship Id="rId9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8.png"/><Relationship Id="rId7" Type="http://schemas.openxmlformats.org/officeDocument/2006/relationships/slide" Target="slid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12.xml"/><Relationship Id="rId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openxmlformats.org/officeDocument/2006/relationships/image" Target="../media/image9.png"/><Relationship Id="rId9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12.png"/><Relationship Id="rId9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2.png"/><Relationship Id="rId10" Type="http://schemas.openxmlformats.org/officeDocument/2006/relationships/slide" Target="slide12.xml"/><Relationship Id="rId4" Type="http://schemas.openxmlformats.org/officeDocument/2006/relationships/image" Target="../media/image9.png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12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slide" Target="slide12.xml"/><Relationship Id="rId4" Type="http://schemas.openxmlformats.org/officeDocument/2006/relationships/image" Target="../media/image12.png"/><Relationship Id="rId9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4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2D902EC-69D3-464A-911A-0A188DDBEE6E}"/>
              </a:ext>
            </a:extLst>
          </p:cNvPr>
          <p:cNvSpPr txBox="1"/>
          <p:nvPr/>
        </p:nvSpPr>
        <p:spPr>
          <a:xfrm>
            <a:off x="920552" y="4046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200" b="1" dirty="0">
                <a:latin typeface="나눔고딕 ExtraBold" pitchFamily="50" charset="-127"/>
                <a:ea typeface="나눔고딕 ExtraBold" pitchFamily="50" charset="-127"/>
              </a:rPr>
              <a:t>비와 비율</a:t>
            </a:r>
            <a:endParaRPr lang="en-US" altLang="ko-KR" sz="2200" b="1" dirty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82~83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56~57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065" y="7200"/>
            <a:ext cx="4032448" cy="916812"/>
          </a:xfrm>
          <a:prstGeom prst="rect">
            <a:avLst/>
          </a:prstGeom>
        </p:spPr>
      </p:pic>
      <p:grpSp>
        <p:nvGrpSpPr>
          <p:cNvPr id="11" name="그룹 10">
            <a:extLst>
              <a:ext uri="{FF2B5EF4-FFF2-40B4-BE49-F238E27FC236}">
                <a16:creationId xmlns:a16="http://schemas.microsoft.com/office/drawing/2014/main" id="{AE59A31F-9455-46E2-A87B-E56EADBF5976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BF2116-F698-45E5-BC77-068D8A92D773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374372A-B3AB-4E3D-A371-48BAAEB6DBD4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6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BBA050-C5CF-40E9-8B6E-58C1AD9DF61C}"/>
              </a:ext>
            </a:extLst>
          </p:cNvPr>
          <p:cNvSpPr txBox="1"/>
          <p:nvPr/>
        </p:nvSpPr>
        <p:spPr>
          <a:xfrm>
            <a:off x="4024301" y="3068960"/>
            <a:ext cx="5177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백분율을 알아볼까요</a:t>
            </a:r>
          </a:p>
        </p:txBody>
      </p:sp>
      <p:sp>
        <p:nvSpPr>
          <p:cNvPr id="15" name="직사각형 14">
            <a:hlinkClick r:id="rId5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hlinkClick r:id="rId7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hlinkClick r:id="rId8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>
            <a:hlinkClick r:id="rId9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875A38F-D115-4711-A287-2D045E7F38CE}"/>
              </a:ext>
            </a:extLst>
          </p:cNvPr>
          <p:cNvGrpSpPr/>
          <p:nvPr/>
        </p:nvGrpSpPr>
        <p:grpSpPr>
          <a:xfrm>
            <a:off x="884548" y="3176972"/>
            <a:ext cx="8316926" cy="867182"/>
            <a:chOff x="884548" y="4996394"/>
            <a:chExt cx="8316926" cy="867182"/>
          </a:xfrm>
        </p:grpSpPr>
        <p:sp>
          <p:nvSpPr>
            <p:cNvPr id="41" name="모서리가 둥근 직사각형 40"/>
            <p:cNvSpPr/>
            <p:nvPr/>
          </p:nvSpPr>
          <p:spPr bwMode="auto">
            <a:xfrm>
              <a:off x="884548" y="5395576"/>
              <a:ext cx="8189827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4" name="그룹 63">
              <a:extLst>
                <a:ext uri="{FF2B5EF4-FFF2-40B4-BE49-F238E27FC236}">
                  <a16:creationId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5161" y="4996394"/>
              <a:ext cx="8286313" cy="496009"/>
              <a:chOff x="910749" y="3409687"/>
              <a:chExt cx="7716636" cy="496009"/>
            </a:xfrm>
          </p:grpSpPr>
          <p:sp>
            <p:nvSpPr>
              <p:cNvPr id="65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2164" y="3409687"/>
                <a:ext cx="7495221" cy="49600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텃밭 넓이에 대한 화단 넓이의 비율을 백분율로 나타내어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6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29631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62BD3E66-57D2-40C8-90B5-D3C6FC9AE01C}"/>
              </a:ext>
            </a:extLst>
          </p:cNvPr>
          <p:cNvGrpSpPr/>
          <p:nvPr/>
        </p:nvGrpSpPr>
        <p:grpSpPr>
          <a:xfrm>
            <a:off x="863734" y="1484313"/>
            <a:ext cx="8337740" cy="1629832"/>
            <a:chOff x="863734" y="3419348"/>
            <a:chExt cx="8337740" cy="1629832"/>
          </a:xfrm>
        </p:grpSpPr>
        <p:sp>
          <p:nvSpPr>
            <p:cNvPr id="47" name="모서리가 둥근 직사각형 46"/>
            <p:cNvSpPr/>
            <p:nvPr/>
          </p:nvSpPr>
          <p:spPr bwMode="auto">
            <a:xfrm>
              <a:off x="863734" y="4088057"/>
              <a:ext cx="8210641" cy="8923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5161" y="3419348"/>
              <a:ext cx="8286313" cy="1629832"/>
              <a:chOff x="910749" y="3445691"/>
              <a:chExt cx="7716636" cy="1629832"/>
            </a:xfrm>
          </p:grpSpPr>
          <p:sp>
            <p:nvSpPr>
              <p:cNvPr id="62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2164" y="3445691"/>
                <a:ext cx="7495221" cy="162983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텃밭의 넓이를 </a:t>
                </a:r>
                <a:r>
                  <a:rPr lang="en-US" altLang="ko-KR" dirty="0"/>
                  <a:t>25</a:t>
                </a:r>
                <a:r>
                  <a:rPr lang="ko-KR" altLang="en-US" dirty="0" smtClean="0"/>
                  <a:t>칸으로 </a:t>
                </a:r>
                <a:r>
                  <a:rPr lang="ko-KR" altLang="en-US" dirty="0"/>
                  <a:t>했</a:t>
                </a:r>
                <a:r>
                  <a:rPr lang="ko-KR" altLang="en-US" dirty="0" smtClean="0"/>
                  <a:t>을 때와</a:t>
                </a:r>
                <a:r>
                  <a:rPr lang="en-US" altLang="ko-KR" dirty="0" smtClean="0"/>
                  <a:t>, </a:t>
                </a:r>
                <a:r>
                  <a:rPr lang="en-US" altLang="ko-KR" dirty="0"/>
                  <a:t>100</a:t>
                </a:r>
                <a:r>
                  <a:rPr lang="ko-KR" altLang="en-US" dirty="0"/>
                  <a:t>칸으로 했을 </a:t>
                </a:r>
                <a:r>
                  <a:rPr lang="ko-KR" altLang="en-US" dirty="0" smtClean="0"/>
                  <a:t>때</a:t>
                </a:r>
                <a:r>
                  <a:rPr lang="en-US" altLang="ko-KR" dirty="0" smtClean="0"/>
                  <a:t>,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화단 넓이의 색칠된 칸의 </a:t>
                </a:r>
                <a:r>
                  <a:rPr lang="ko-KR" altLang="en-US" dirty="0" smtClean="0"/>
                  <a:t>넓이가 같다는 것으로 무엇을 </a:t>
                </a:r>
                <a:r>
                  <a:rPr lang="ko-KR" altLang="en-US" dirty="0"/>
                  <a:t>알 수 있는지 이야기해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63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3" name="내용 개체 틀 2"/>
          <p:cNvSpPr txBox="1">
            <a:spLocks/>
          </p:cNvSpPr>
          <p:nvPr/>
        </p:nvSpPr>
        <p:spPr>
          <a:xfrm>
            <a:off x="992560" y="3630392"/>
            <a:ext cx="4968552" cy="446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b="1" dirty="0" smtClean="0"/>
              <a:t>56%</a:t>
            </a:r>
            <a:r>
              <a:rPr lang="ko-KR" altLang="en-US" dirty="0" smtClean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8" name="내용 개체 틀 2"/>
          <p:cNvSpPr txBox="1">
            <a:spLocks/>
          </p:cNvSpPr>
          <p:nvPr/>
        </p:nvSpPr>
        <p:spPr>
          <a:xfrm>
            <a:off x="920552" y="2228818"/>
            <a:ext cx="7771531" cy="816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기준량이 </a:t>
            </a:r>
            <a:r>
              <a:rPr lang="en-US" altLang="ko-KR" dirty="0"/>
              <a:t>25</a:t>
            </a:r>
            <a:r>
              <a:rPr lang="ko-KR" altLang="en-US" dirty="0"/>
              <a:t>와 </a:t>
            </a:r>
            <a:r>
              <a:rPr lang="en-US" altLang="ko-KR" dirty="0"/>
              <a:t>100</a:t>
            </a:r>
            <a:r>
              <a:rPr lang="ko-KR" altLang="en-US" dirty="0"/>
              <a:t>으로 서로 달라도 두 비율은 같음을 알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기준량을 </a:t>
            </a:r>
            <a:r>
              <a:rPr lang="en-US" altLang="ko-KR" dirty="0"/>
              <a:t>100</a:t>
            </a:r>
            <a:r>
              <a:rPr lang="ko-KR" altLang="en-US" dirty="0"/>
              <a:t>으로 하면 백분율을 구할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7200"/>
            <a:ext cx="4032448" cy="91681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98B7FFF6-33F0-4F05-BD3E-C651891DF27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8964" y="238571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92AA9BE-32E1-4AD3-A6DF-E3613D7E440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5537" y="363686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내용 개체 틀 5">
            <a:extLst>
              <a:ext uri="{FF2B5EF4-FFF2-40B4-BE49-F238E27FC236}">
                <a16:creationId xmlns:a16="http://schemas.microsoft.com/office/drawing/2014/main" id="{09D1311D-6EAA-4320-881B-CA7D35728B22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비율을 백분율로 나타내기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20" name="직사각형 19">
            <a:hlinkClick r:id="rId5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6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9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432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>
            <a:extLst>
              <a:ext uri="{FF2B5EF4-FFF2-40B4-BE49-F238E27FC236}">
                <a16:creationId xmlns:a16="http://schemas.microsoft.com/office/drawing/2014/main" id="{8CB8E2B7-D283-4FDB-8660-366404649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9" t="51342" r="71495" b="36696"/>
          <a:stretch/>
        </p:blipFill>
        <p:spPr>
          <a:xfrm>
            <a:off x="3132355" y="1614747"/>
            <a:ext cx="1712480" cy="139884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B70A7A02-79DD-497B-86B1-71C58CDEBD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9" t="51342" r="71495" b="36696"/>
          <a:stretch/>
        </p:blipFill>
        <p:spPr>
          <a:xfrm>
            <a:off x="5024067" y="1627551"/>
            <a:ext cx="1712480" cy="1398842"/>
          </a:xfrm>
          <a:prstGeom prst="rect">
            <a:avLst/>
          </a:prstGeom>
        </p:spPr>
      </p:pic>
      <p:sp>
        <p:nvSpPr>
          <p:cNvPr id="36" name="모서리가 둥근 직사각형 35"/>
          <p:cNvSpPr/>
          <p:nvPr/>
        </p:nvSpPr>
        <p:spPr bwMode="auto">
          <a:xfrm>
            <a:off x="912823" y="3631713"/>
            <a:ext cx="8000617" cy="2220922"/>
          </a:xfrm>
          <a:prstGeom prst="roundRect">
            <a:avLst>
              <a:gd name="adj" fmla="val 9246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8B847D85-EDAC-413C-88E0-2AAC2DBA59A6}"/>
              </a:ext>
            </a:extLst>
          </p:cNvPr>
          <p:cNvGrpSpPr/>
          <p:nvPr/>
        </p:nvGrpSpPr>
        <p:grpSpPr>
          <a:xfrm>
            <a:off x="915161" y="1402408"/>
            <a:ext cx="8286313" cy="496009"/>
            <a:chOff x="910749" y="3445691"/>
            <a:chExt cx="7716636" cy="496009"/>
          </a:xfrm>
        </p:grpSpPr>
        <p:sp>
          <p:nvSpPr>
            <p:cNvPr id="59" name="내용 개체 틀 3">
              <a:extLst>
                <a:ext uri="{FF2B5EF4-FFF2-40B4-BE49-F238E27FC236}">
                  <a16:creationId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32164" y="3445691"/>
              <a:ext cx="7495221" cy="496009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두 그림을 비교하여 백분율을 구하는 방법을 이야기해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0" name="모서리가 둥근 직사각형 75">
              <a:extLst>
                <a:ext uri="{FF2B5EF4-FFF2-40B4-BE49-F238E27FC236}">
                  <a16:creationId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6" name="내용 개체 틀 2"/>
          <p:cNvSpPr txBox="1">
            <a:spLocks/>
          </p:cNvSpPr>
          <p:nvPr/>
        </p:nvSpPr>
        <p:spPr>
          <a:xfrm>
            <a:off x="1037815" y="3610712"/>
            <a:ext cx="7853313" cy="224192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lnSpc>
                <a:spcPct val="190000"/>
              </a:lnSpc>
            </a:pPr>
            <a:r>
              <a:rPr lang="ko-KR" altLang="en-US" dirty="0"/>
              <a:t>       </a:t>
            </a:r>
            <a:r>
              <a:rPr lang="ko-KR" altLang="en-US" dirty="0" err="1" smtClean="0"/>
              <a:t>를</a:t>
            </a:r>
            <a:r>
              <a:rPr lang="ko-KR" altLang="en-US" dirty="0" smtClean="0"/>
              <a:t> </a:t>
            </a:r>
            <a:r>
              <a:rPr lang="ko-KR" altLang="en-US" dirty="0"/>
              <a:t>기준량이 </a:t>
            </a:r>
            <a:r>
              <a:rPr lang="en-US" altLang="ko-KR" dirty="0"/>
              <a:t>100</a:t>
            </a:r>
            <a:r>
              <a:rPr lang="ko-KR" altLang="en-US" dirty="0"/>
              <a:t>인 비율로 나타내면          </a:t>
            </a:r>
            <a:r>
              <a:rPr lang="ko-KR" altLang="en-US" dirty="0" smtClean="0"/>
              <a:t> 이므로 </a:t>
            </a:r>
            <a:r>
              <a:rPr lang="en-US" altLang="ko-KR" dirty="0"/>
              <a:t>56%</a:t>
            </a:r>
            <a:r>
              <a:rPr lang="ko-KR" altLang="en-US" dirty="0"/>
              <a:t>라고 나타낼 수 있습니다</a:t>
            </a:r>
            <a:r>
              <a:rPr lang="en-US" altLang="ko-KR" dirty="0"/>
              <a:t>.</a:t>
            </a:r>
          </a:p>
          <a:p>
            <a:pPr marL="179388" indent="-179388">
              <a:lnSpc>
                <a:spcPct val="190000"/>
              </a:lnSpc>
            </a:pPr>
            <a:r>
              <a:rPr lang="ko-KR" altLang="en-US" dirty="0"/>
              <a:t>백분율을 구하려면 비율        에 </a:t>
            </a:r>
            <a:r>
              <a:rPr lang="en-US" altLang="ko-KR" dirty="0"/>
              <a:t>100</a:t>
            </a:r>
            <a:r>
              <a:rPr lang="ko-KR" altLang="en-US" dirty="0"/>
              <a:t>을 곱해서 나온 </a:t>
            </a:r>
            <a:r>
              <a:rPr lang="ko-KR" altLang="en-US" spc="300" dirty="0"/>
              <a:t>값에 </a:t>
            </a:r>
            <a:r>
              <a:rPr lang="ko-KR" altLang="en-US" spc="300" dirty="0" smtClean="0"/>
              <a:t>기호</a:t>
            </a:r>
            <a:r>
              <a:rPr lang="en-US" altLang="ko-KR" spc="300" dirty="0" smtClean="0"/>
              <a:t>%</a:t>
            </a:r>
            <a:r>
              <a:rPr lang="ko-KR" altLang="en-US" spc="300" dirty="0" smtClean="0"/>
              <a:t>를 </a:t>
            </a:r>
            <a:r>
              <a:rPr lang="ko-KR" altLang="en-US" dirty="0"/>
              <a:t>붙이면 됩니다</a:t>
            </a:r>
            <a:r>
              <a:rPr lang="en-US" altLang="ko-KR" dirty="0"/>
              <a:t>. </a:t>
            </a:r>
          </a:p>
        </p:txBody>
      </p:sp>
      <p:sp>
        <p:nvSpPr>
          <p:cNvPr id="53" name="내용 개체 틀 3"/>
          <p:cNvSpPr txBox="1">
            <a:spLocks/>
          </p:cNvSpPr>
          <p:nvPr/>
        </p:nvSpPr>
        <p:spPr>
          <a:xfrm>
            <a:off x="859214" y="1259936"/>
            <a:ext cx="8960206" cy="836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1385412"/>
              </p:ext>
            </p:extLst>
          </p:nvPr>
        </p:nvGraphicFramePr>
        <p:xfrm>
          <a:off x="1352640" y="368118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3" name="표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096781"/>
              </p:ext>
            </p:extLst>
          </p:nvPr>
        </p:nvGraphicFramePr>
        <p:xfrm>
          <a:off x="5349044" y="3659146"/>
          <a:ext cx="504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56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4" name="표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283941"/>
              </p:ext>
            </p:extLst>
          </p:nvPr>
        </p:nvGraphicFramePr>
        <p:xfrm>
          <a:off x="3692900" y="4761148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7200"/>
            <a:ext cx="4032448" cy="916812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E4A41B0B-7504-4A89-B3AE-623071B0483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9703" y="458839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그룹 3"/>
          <p:cNvGrpSpPr/>
          <p:nvPr/>
        </p:nvGrpSpPr>
        <p:grpSpPr>
          <a:xfrm>
            <a:off x="3137293" y="1614747"/>
            <a:ext cx="3723919" cy="1994273"/>
            <a:chOff x="3137293" y="1614747"/>
            <a:chExt cx="3723919" cy="1994273"/>
          </a:xfrm>
        </p:grpSpPr>
        <p:pic>
          <p:nvPicPr>
            <p:cNvPr id="24" name="그림 2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382" t="25648" r="37240" b="33781"/>
            <a:stretch/>
          </p:blipFill>
          <p:spPr>
            <a:xfrm>
              <a:off x="4997822" y="1706285"/>
              <a:ext cx="1863390" cy="1902735"/>
            </a:xfrm>
            <a:prstGeom prst="rect">
              <a:avLst/>
            </a:prstGeom>
          </p:spPr>
        </p:pic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29E05FFF-5A05-4000-B295-CB5695072F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9" t="51342" r="82175" b="31902"/>
            <a:stretch/>
          </p:blipFill>
          <p:spPr>
            <a:xfrm>
              <a:off x="3137293" y="1614747"/>
              <a:ext cx="1712480" cy="1959518"/>
            </a:xfrm>
            <a:prstGeom prst="rect">
              <a:avLst/>
            </a:prstGeom>
          </p:spPr>
        </p:pic>
      </p:grpSp>
      <p:sp>
        <p:nvSpPr>
          <p:cNvPr id="30" name="내용 개체 틀 5">
            <a:extLst>
              <a:ext uri="{FF2B5EF4-FFF2-40B4-BE49-F238E27FC236}">
                <a16:creationId xmlns:a16="http://schemas.microsoft.com/office/drawing/2014/main" id="{09D1311D-6EAA-4320-881B-CA7D35728B22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비율을 백분율로 나타내기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22" name="직사각형 21">
            <a:hlinkClick r:id="rId7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hlinkClick r:id="rId8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10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11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086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>
            <a:extLst>
              <a:ext uri="{FF2B5EF4-FFF2-40B4-BE49-F238E27FC236}">
                <a16:creationId xmlns:a16="http://schemas.microsoft.com/office/drawing/2014/main" id="{8E9DF5E6-E560-4A44-9DF0-B135D3269A5E}"/>
              </a:ext>
            </a:extLst>
          </p:cNvPr>
          <p:cNvGrpSpPr/>
          <p:nvPr/>
        </p:nvGrpSpPr>
        <p:grpSpPr>
          <a:xfrm>
            <a:off x="3584860" y="5015845"/>
            <a:ext cx="3312316" cy="593569"/>
            <a:chOff x="3494422" y="4298931"/>
            <a:chExt cx="3312316" cy="593569"/>
          </a:xfrm>
        </p:grpSpPr>
        <p:grpSp>
          <p:nvGrpSpPr>
            <p:cNvPr id="3" name="그룹 2">
              <a:extLst>
                <a:ext uri="{FF2B5EF4-FFF2-40B4-BE49-F238E27FC236}">
                  <a16:creationId xmlns:a16="http://schemas.microsoft.com/office/drawing/2014/main" id="{583CA326-9B8B-4A6B-B331-BC8FC1737E36}"/>
                </a:ext>
              </a:extLst>
            </p:cNvPr>
            <p:cNvGrpSpPr/>
            <p:nvPr/>
          </p:nvGrpSpPr>
          <p:grpSpPr>
            <a:xfrm>
              <a:off x="3744674" y="4298931"/>
              <a:ext cx="3062064" cy="593569"/>
              <a:chOff x="3744674" y="4298931"/>
              <a:chExt cx="3062064" cy="593569"/>
            </a:xfrm>
          </p:grpSpPr>
          <p:pic>
            <p:nvPicPr>
              <p:cNvPr id="43" name="그림 42">
                <a:extLst>
                  <a:ext uri="{FF2B5EF4-FFF2-40B4-BE49-F238E27FC236}">
                    <a16:creationId xmlns:a16="http://schemas.microsoft.com/office/drawing/2014/main" id="{3785CFEE-31F2-4904-9838-04AA0474B8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19" t="68753" r="67691" b="26688"/>
              <a:stretch/>
            </p:blipFill>
            <p:spPr>
              <a:xfrm>
                <a:off x="5745088" y="4298931"/>
                <a:ext cx="829816" cy="593569"/>
              </a:xfrm>
              <a:prstGeom prst="rect">
                <a:avLst/>
              </a:prstGeom>
            </p:spPr>
          </p:pic>
          <p:pic>
            <p:nvPicPr>
              <p:cNvPr id="42" name="그림 41">
                <a:extLst>
                  <a:ext uri="{FF2B5EF4-FFF2-40B4-BE49-F238E27FC236}">
                    <a16:creationId xmlns:a16="http://schemas.microsoft.com/office/drawing/2014/main" id="{4FC598FD-24B3-4180-ADED-2FCA8218EF6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19" t="68753" r="67691" b="26688"/>
              <a:stretch/>
            </p:blipFill>
            <p:spPr>
              <a:xfrm>
                <a:off x="4778505" y="4298931"/>
                <a:ext cx="829816" cy="593569"/>
              </a:xfrm>
              <a:prstGeom prst="rect">
                <a:avLst/>
              </a:prstGeom>
            </p:spPr>
          </p:pic>
          <p:pic>
            <p:nvPicPr>
              <p:cNvPr id="41" name="그림 40">
                <a:extLst>
                  <a:ext uri="{FF2B5EF4-FFF2-40B4-BE49-F238E27FC236}">
                    <a16:creationId xmlns:a16="http://schemas.microsoft.com/office/drawing/2014/main" id="{556BBDCC-7B3C-4B44-AD3A-FCB8ECE47FD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219" t="68753" r="67691" b="26688"/>
              <a:stretch/>
            </p:blipFill>
            <p:spPr>
              <a:xfrm>
                <a:off x="3744674" y="4298931"/>
                <a:ext cx="829816" cy="593569"/>
              </a:xfrm>
              <a:prstGeom prst="rect">
                <a:avLst/>
              </a:prstGeom>
            </p:spPr>
          </p:pic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CA4DC51-C6F7-4ED7-A8D3-070CBD442406}"/>
                  </a:ext>
                </a:extLst>
              </p:cNvPr>
              <p:cNvSpPr txBox="1"/>
              <p:nvPr/>
            </p:nvSpPr>
            <p:spPr>
              <a:xfrm>
                <a:off x="6465168" y="4443333"/>
                <a:ext cx="34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%</a:t>
                </a:r>
                <a:endPara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6E1BB82-1154-4415-A42E-5D1A47A6D244}"/>
                </a:ext>
              </a:extLst>
            </p:cNvPr>
            <p:cNvSpPr txBox="1"/>
            <p:nvPr/>
          </p:nvSpPr>
          <p:spPr>
            <a:xfrm>
              <a:off x="3494422" y="4440278"/>
              <a:ext cx="468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×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B90E77B-37AC-4E1F-BA18-395882334E5F}"/>
                </a:ext>
              </a:extLst>
            </p:cNvPr>
            <p:cNvSpPr txBox="1"/>
            <p:nvPr/>
          </p:nvSpPr>
          <p:spPr>
            <a:xfrm>
              <a:off x="4502482" y="4443333"/>
              <a:ext cx="34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latin typeface="나눔고딕" panose="020D0604000000000000" pitchFamily="50" charset="-127"/>
                  <a:ea typeface="나눔고딕" panose="020D0604000000000000" pitchFamily="50" charset="-127"/>
                </a:rPr>
                <a:t>=</a:t>
              </a:r>
              <a:endParaRPr lang="ko-KR" altLang="en-US" b="1" dirty="0"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2" name="내용 개체 틀 5">
            <a:extLst>
              <a:ext uri="{FF2B5EF4-FFF2-40B4-BE49-F238E27FC236}">
                <a16:creationId xmlns:a16="http://schemas.microsoft.com/office/drawing/2014/main" id="{2A78BC74-43B7-4E30-BB1C-052972D8AE31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</a:p>
        </p:txBody>
      </p:sp>
      <p:pic>
        <p:nvPicPr>
          <p:cNvPr id="27" name="그림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6643EF-DE01-437D-A9B6-270ECB613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31" name="내용 개체 틀 2">
            <a:extLst>
              <a:ext uri="{FF2B5EF4-FFF2-40B4-BE49-F238E27FC236}">
                <a16:creationId xmlns:a16="http://schemas.microsoft.com/office/drawing/2014/main" id="{046F9584-419E-4508-B910-E377D518341F}"/>
              </a:ext>
            </a:extLst>
          </p:cNvPr>
          <p:cNvSpPr txBox="1">
            <a:spLocks/>
          </p:cNvSpPr>
          <p:nvPr/>
        </p:nvSpPr>
        <p:spPr>
          <a:xfrm>
            <a:off x="3943474" y="5157192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100</a:t>
            </a:r>
            <a:endParaRPr lang="ko-KR" altLang="en-US" dirty="0"/>
          </a:p>
        </p:txBody>
      </p:sp>
      <p:sp>
        <p:nvSpPr>
          <p:cNvPr id="34" name="내용 개체 틀 2">
            <a:extLst>
              <a:ext uri="{FF2B5EF4-FFF2-40B4-BE49-F238E27FC236}">
                <a16:creationId xmlns:a16="http://schemas.microsoft.com/office/drawing/2014/main" id="{18F647E1-2328-4ED1-8ECB-4E12270E5A5D}"/>
              </a:ext>
            </a:extLst>
          </p:cNvPr>
          <p:cNvSpPr txBox="1">
            <a:spLocks/>
          </p:cNvSpPr>
          <p:nvPr/>
        </p:nvSpPr>
        <p:spPr>
          <a:xfrm>
            <a:off x="5040890" y="5175510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55</a:t>
            </a:r>
            <a:endParaRPr lang="ko-KR" alt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F9D30E-9CFF-49F9-AD41-14DB10438572}"/>
              </a:ext>
            </a:extLst>
          </p:cNvPr>
          <p:cNvSpPr txBox="1"/>
          <p:nvPr/>
        </p:nvSpPr>
        <p:spPr>
          <a:xfrm>
            <a:off x="5583498" y="5160247"/>
            <a:ext cx="3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,</a:t>
            </a:r>
            <a:endParaRPr lang="ko-KR" altLang="en-US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7" name="내용 개체 틀 2">
            <a:extLst>
              <a:ext uri="{FF2B5EF4-FFF2-40B4-BE49-F238E27FC236}">
                <a16:creationId xmlns:a16="http://schemas.microsoft.com/office/drawing/2014/main" id="{FE5023DE-76D2-44BC-84DA-EFF08A0B6EFF}"/>
              </a:ext>
            </a:extLst>
          </p:cNvPr>
          <p:cNvSpPr txBox="1">
            <a:spLocks/>
          </p:cNvSpPr>
          <p:nvPr/>
        </p:nvSpPr>
        <p:spPr>
          <a:xfrm>
            <a:off x="6015546" y="5175510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55</a:t>
            </a:r>
            <a:endParaRPr lang="ko-KR" altLang="en-US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2EFC1A9-D1C3-4117-8C6C-C25FC82231C5}"/>
              </a:ext>
            </a:extLst>
          </p:cNvPr>
          <p:cNvGrpSpPr/>
          <p:nvPr/>
        </p:nvGrpSpPr>
        <p:grpSpPr>
          <a:xfrm>
            <a:off x="812539" y="1412776"/>
            <a:ext cx="8414531" cy="709557"/>
            <a:chOff x="812540" y="1412776"/>
            <a:chExt cx="8258272" cy="709557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5BD32FA3-8F77-4208-90C7-90A8DE76999C}"/>
                </a:ext>
              </a:extLst>
            </p:cNvPr>
            <p:cNvGrpSpPr/>
            <p:nvPr/>
          </p:nvGrpSpPr>
          <p:grpSpPr>
            <a:xfrm>
              <a:off x="812540" y="1412776"/>
              <a:ext cx="8258272" cy="701731"/>
              <a:chOff x="882649" y="1449388"/>
              <a:chExt cx="8258272" cy="701731"/>
            </a:xfrm>
          </p:grpSpPr>
          <p:sp>
            <p:nvSpPr>
              <p:cNvPr id="25" name="내용 개체 틀 3">
                <a:extLst>
                  <a:ext uri="{FF2B5EF4-FFF2-40B4-BE49-F238E27FC236}">
                    <a16:creationId xmlns:a16="http://schemas.microsoft.com/office/drawing/2014/main" id="{0A74A1E5-C6ED-4649-8FC3-783579D9B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2649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1.</a:t>
                </a:r>
                <a:endParaRPr lang="ko-KR" altLang="en-US" dirty="0"/>
              </a:p>
            </p:txBody>
          </p:sp>
          <p:sp>
            <p:nvSpPr>
              <p:cNvPr id="26" name="내용 개체 틀 3">
                <a:extLst>
                  <a:ext uri="{FF2B5EF4-FFF2-40B4-BE49-F238E27FC236}">
                    <a16:creationId xmlns:a16="http://schemas.microsoft.com/office/drawing/2014/main" id="{053536E2-49B9-4A52-A6D5-8B8E1C13CF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7048" y="1449388"/>
                <a:ext cx="7343873" cy="7017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그림을 보고 전체에 대한 색칠한 부분의 비율을 백분율로 나타내려고 합니다</a:t>
                </a:r>
                <a:r>
                  <a:rPr lang="en-US" altLang="ko-KR" dirty="0"/>
                  <a:t>.       </a:t>
                </a:r>
                <a:endParaRPr lang="en-US" altLang="ko-KR" dirty="0" smtClean="0"/>
              </a:p>
              <a:p>
                <a:pPr fontAlgn="base"/>
                <a:r>
                  <a:rPr lang="en-US" altLang="ko-KR" dirty="0"/>
                  <a:t> </a:t>
                </a:r>
                <a:r>
                  <a:rPr lang="en-US" altLang="ko-KR" dirty="0" smtClean="0"/>
                  <a:t>     </a:t>
                </a:r>
                <a:r>
                  <a:rPr lang="ko-KR" altLang="en-US" dirty="0" smtClean="0"/>
                  <a:t>안에 </a:t>
                </a:r>
                <a:r>
                  <a:rPr lang="ko-KR" altLang="en-US" dirty="0"/>
                  <a:t>알맞은 수를 써넣으세요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pic>
          <p:nvPicPr>
            <p:cNvPr id="39" name="그림 38">
              <a:extLst>
                <a:ext uri="{FF2B5EF4-FFF2-40B4-BE49-F238E27FC236}">
                  <a16:creationId xmlns:a16="http://schemas.microsoft.com/office/drawing/2014/main" id="{1AFB1C0D-D2BA-4BF8-B7D9-8BEEB1E777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44" t="68753" r="78215" b="26509"/>
            <a:stretch/>
          </p:blipFill>
          <p:spPr>
            <a:xfrm>
              <a:off x="1731261" y="1732340"/>
              <a:ext cx="411201" cy="389993"/>
            </a:xfrm>
            <a:prstGeom prst="rect">
              <a:avLst/>
            </a:prstGeom>
          </p:spPr>
        </p:pic>
      </p:grpSp>
      <p:graphicFrame>
        <p:nvGraphicFramePr>
          <p:cNvPr id="40" name="표 39">
            <a:extLst>
              <a:ext uri="{FF2B5EF4-FFF2-40B4-BE49-F238E27FC236}">
                <a16:creationId xmlns:a16="http://schemas.microsoft.com/office/drawing/2014/main" id="{F233DEBD-C20F-425A-900F-57916CD2D4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7036696"/>
              </p:ext>
            </p:extLst>
          </p:nvPr>
        </p:nvGraphicFramePr>
        <p:xfrm>
          <a:off x="3224808" y="504918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11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134" y="7200"/>
            <a:ext cx="4032448" cy="916812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3B569266-09FA-4D97-ADA8-B60C80E525C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73376" y="51919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602918"/>
              </p:ext>
            </p:extLst>
          </p:nvPr>
        </p:nvGraphicFramePr>
        <p:xfrm>
          <a:off x="3260772" y="2350416"/>
          <a:ext cx="3357970" cy="226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5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15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71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6679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679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679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679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4126" marR="84126" marT="42063" marB="42063">
                    <a:lnL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7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>
            <a:hlinkClick r:id="rId8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9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10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944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5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grpSp>
        <p:nvGrpSpPr>
          <p:cNvPr id="24" name="그룹 23">
            <a:extLst>
              <a:ext uri="{FF2B5EF4-FFF2-40B4-BE49-F238E27FC236}">
                <a16:creationId xmlns:a16="http://schemas.microsoft.com/office/drawing/2014/main" id="{5BD32FA3-8F77-4208-90C7-90A8DE76999C}"/>
              </a:ext>
            </a:extLst>
          </p:cNvPr>
          <p:cNvGrpSpPr/>
          <p:nvPr/>
        </p:nvGrpSpPr>
        <p:grpSpPr>
          <a:xfrm>
            <a:off x="812540" y="1412776"/>
            <a:ext cx="8258272" cy="369332"/>
            <a:chOff x="882649" y="1449388"/>
            <a:chExt cx="8258272" cy="369332"/>
          </a:xfrm>
        </p:grpSpPr>
        <p:sp>
          <p:nvSpPr>
            <p:cNvPr id="25" name="내용 개체 틀 3">
              <a:extLst>
                <a:ext uri="{FF2B5EF4-FFF2-40B4-BE49-F238E27FC236}">
                  <a16:creationId xmlns:a16="http://schemas.microsoft.com/office/drawing/2014/main" id="{0A74A1E5-C6ED-4649-8FC3-783579D9B373}"/>
                </a:ext>
              </a:extLst>
            </p:cNvPr>
            <p:cNvSpPr txBox="1">
              <a:spLocks/>
            </p:cNvSpPr>
            <p:nvPr/>
          </p:nvSpPr>
          <p:spPr>
            <a:xfrm>
              <a:off x="882649" y="1449388"/>
              <a:ext cx="914400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문제 </a:t>
              </a:r>
              <a:r>
                <a:rPr lang="en-US" altLang="ko-KR" dirty="0"/>
                <a:t>2.</a:t>
              </a:r>
              <a:endParaRPr lang="ko-KR" altLang="en-US" dirty="0"/>
            </a:p>
          </p:txBody>
        </p:sp>
        <p:sp>
          <p:nvSpPr>
            <p:cNvPr id="26" name="내용 개체 틀 3">
              <a:extLst>
                <a:ext uri="{FF2B5EF4-FFF2-40B4-BE49-F238E27FC236}">
                  <a16:creationId xmlns:a16="http://schemas.microsoft.com/office/drawing/2014/main" id="{053536E2-49B9-4A52-A6D5-8B8E1C13CF92}"/>
                </a:ext>
              </a:extLst>
            </p:cNvPr>
            <p:cNvSpPr txBox="1">
              <a:spLocks/>
            </p:cNvSpPr>
            <p:nvPr/>
          </p:nvSpPr>
          <p:spPr>
            <a:xfrm>
              <a:off x="1797048" y="1449388"/>
              <a:ext cx="7343873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/>
              <a:r>
                <a:rPr lang="ko-KR" altLang="en-US" dirty="0"/>
                <a:t>비율을 백분율로 나타내어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27" name="그림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6643EF-DE01-437D-A9B6-270ECB61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2B90E77B-37AC-4E1F-BA18-395882334E5F}"/>
              </a:ext>
            </a:extLst>
          </p:cNvPr>
          <p:cNvSpPr txBox="1"/>
          <p:nvPr/>
        </p:nvSpPr>
        <p:spPr>
          <a:xfrm>
            <a:off x="2144688" y="2541493"/>
            <a:ext cx="34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=</a:t>
            </a:r>
            <a:endParaRPr lang="ko-KR" altLang="en-US" b="1" dirty="0">
              <a:solidFill>
                <a:srgbClr val="228A38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194D4D5-8C23-4212-9CA6-5B98A909D131}"/>
              </a:ext>
            </a:extLst>
          </p:cNvPr>
          <p:cNvGrpSpPr/>
          <p:nvPr/>
        </p:nvGrpSpPr>
        <p:grpSpPr>
          <a:xfrm>
            <a:off x="2396716" y="2528900"/>
            <a:ext cx="883004" cy="433904"/>
            <a:chOff x="2520984" y="2528900"/>
            <a:chExt cx="883004" cy="433904"/>
          </a:xfrm>
        </p:grpSpPr>
        <p:sp>
          <p:nvSpPr>
            <p:cNvPr id="37" name="내용 개체 틀 2">
              <a:extLst>
                <a:ext uri="{FF2B5EF4-FFF2-40B4-BE49-F238E27FC236}">
                  <a16:creationId xmlns:a16="http://schemas.microsoft.com/office/drawing/2014/main" id="{FE5023DE-76D2-44BC-84DA-EFF08A0B6EFF}"/>
                </a:ext>
              </a:extLst>
            </p:cNvPr>
            <p:cNvSpPr txBox="1">
              <a:spLocks/>
            </p:cNvSpPr>
            <p:nvPr/>
          </p:nvSpPr>
          <p:spPr>
            <a:xfrm>
              <a:off x="2520984" y="2528900"/>
              <a:ext cx="649446" cy="433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/>
                <a:t>62.5</a:t>
              </a:r>
              <a:endParaRPr lang="ko-KR" alt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A4DC51-C6F7-4ED7-A8D3-070CBD442406}"/>
                </a:ext>
              </a:extLst>
            </p:cNvPr>
            <p:cNvSpPr txBox="1"/>
            <p:nvPr/>
          </p:nvSpPr>
          <p:spPr>
            <a:xfrm>
              <a:off x="3062418" y="2540809"/>
              <a:ext cx="34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%</a:t>
              </a:r>
              <a:endPara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348829C5-96E5-41CF-A849-039B297BAF7C}"/>
              </a:ext>
            </a:extLst>
          </p:cNvPr>
          <p:cNvGrpSpPr/>
          <p:nvPr/>
        </p:nvGrpSpPr>
        <p:grpSpPr>
          <a:xfrm>
            <a:off x="2315474" y="3947176"/>
            <a:ext cx="937478" cy="433904"/>
            <a:chOff x="2536743" y="3947176"/>
            <a:chExt cx="856235" cy="433904"/>
          </a:xfrm>
        </p:grpSpPr>
        <p:sp>
          <p:nvSpPr>
            <p:cNvPr id="40" name="내용 개체 틀 2">
              <a:extLst>
                <a:ext uri="{FF2B5EF4-FFF2-40B4-BE49-F238E27FC236}">
                  <a16:creationId xmlns:a16="http://schemas.microsoft.com/office/drawing/2014/main" id="{69AD1661-1861-426C-839A-AF2925E57B14}"/>
                </a:ext>
              </a:extLst>
            </p:cNvPr>
            <p:cNvSpPr txBox="1">
              <a:spLocks/>
            </p:cNvSpPr>
            <p:nvPr/>
          </p:nvSpPr>
          <p:spPr>
            <a:xfrm>
              <a:off x="2536743" y="3947176"/>
              <a:ext cx="793462" cy="43390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-1800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800" b="1" kern="1200">
                  <a:solidFill>
                    <a:srgbClr val="228A38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indent="0">
                <a:buNone/>
              </a:pPr>
              <a:r>
                <a:rPr lang="en-US" altLang="ko-KR" dirty="0" smtClean="0"/>
                <a:t>= 41</a:t>
              </a:r>
              <a:endParaRPr lang="ko-KR" alt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CA71580-CDFC-48C8-A026-0BCC9FBC9645}"/>
                </a:ext>
              </a:extLst>
            </p:cNvPr>
            <p:cNvSpPr txBox="1"/>
            <p:nvPr/>
          </p:nvSpPr>
          <p:spPr>
            <a:xfrm>
              <a:off x="3051408" y="3959085"/>
              <a:ext cx="3415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rgbClr val="228A38"/>
                  </a:solidFill>
                  <a:latin typeface="나눔고딕" panose="020D0604000000000000" pitchFamily="50" charset="-127"/>
                  <a:ea typeface="나눔고딕" panose="020D0604000000000000" pitchFamily="50" charset="-127"/>
                </a:rPr>
                <a:t>%</a:t>
              </a:r>
              <a:endParaRPr lang="ko-KR" altLang="en-US" b="1" dirty="0">
                <a:solidFill>
                  <a:srgbClr val="228A38"/>
                </a:solidFill>
                <a:latin typeface="나눔고딕" panose="020D0604000000000000" pitchFamily="50" charset="-127"/>
                <a:ea typeface="나눔고딕" panose="020D0604000000000000" pitchFamily="50" charset="-127"/>
              </a:endParaRPr>
            </a:p>
          </p:txBody>
        </p:sp>
      </p:grpSp>
      <p:sp>
        <p:nvSpPr>
          <p:cNvPr id="42" name="내용 개체 틀 2">
            <a:extLst>
              <a:ext uri="{FF2B5EF4-FFF2-40B4-BE49-F238E27FC236}">
                <a16:creationId xmlns:a16="http://schemas.microsoft.com/office/drawing/2014/main" id="{A9F92C39-1F65-4BFA-9CD1-E4977AD33F55}"/>
              </a:ext>
            </a:extLst>
          </p:cNvPr>
          <p:cNvSpPr txBox="1">
            <a:spLocks/>
          </p:cNvSpPr>
          <p:nvPr/>
        </p:nvSpPr>
        <p:spPr>
          <a:xfrm>
            <a:off x="1784648" y="3965995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>
                <a:solidFill>
                  <a:schemeClr val="tx1"/>
                </a:solidFill>
              </a:rPr>
              <a:t>0.41</a:t>
            </a:r>
            <a:endParaRPr lang="ko-KR" altLang="en-US" dirty="0">
              <a:solidFill>
                <a:schemeClr val="tx1"/>
              </a:solidFill>
            </a:endParaRPr>
          </a:p>
        </p:txBody>
      </p:sp>
      <p:graphicFrame>
        <p:nvGraphicFramePr>
          <p:cNvPr id="29" name="표 28">
            <a:extLst>
              <a:ext uri="{FF2B5EF4-FFF2-40B4-BE49-F238E27FC236}">
                <a16:creationId xmlns:a16="http://schemas.microsoft.com/office/drawing/2014/main" id="{96F7E67D-3C0F-49E5-9A6B-D420A82359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36813"/>
              </p:ext>
            </p:extLst>
          </p:nvPr>
        </p:nvGraphicFramePr>
        <p:xfrm>
          <a:off x="1832692" y="2420888"/>
          <a:ext cx="288032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288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</a:t>
                      </a:r>
                      <a:endParaRPr kumimoji="0"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chemeClr val="tx1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8</a:t>
                      </a:r>
                      <a:endParaRPr lang="ko-KR" altLang="en-US" sz="1800" b="1" dirty="0">
                        <a:solidFill>
                          <a:schemeClr val="tx1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8" name="그림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7200"/>
            <a:ext cx="4032448" cy="916812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D0015F8-F344-4262-9C8F-C2AB6039F12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48744" y="252890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364F04D3-E792-4B59-8288-4C82ACF1BC2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3262" y="398791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직사각형 22">
            <a:hlinkClick r:id="rId5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8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9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내용 개체 틀 5">
            <a:extLst>
              <a:ext uri="{FF2B5EF4-FFF2-40B4-BE49-F238E27FC236}">
                <a16:creationId xmlns:a16="http://schemas.microsoft.com/office/drawing/2014/main" id="{2A78BC74-43B7-4E30-BB1C-052972D8AE31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</a:p>
        </p:txBody>
      </p:sp>
    </p:spTree>
    <p:extLst>
      <p:ext uri="{BB962C8B-B14F-4D97-AF65-F5344CB8AC3E}">
        <p14:creationId xmlns:p14="http://schemas.microsoft.com/office/powerpoint/2010/main" val="313316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모서리가 둥근 직사각형 27"/>
          <p:cNvSpPr/>
          <p:nvPr/>
        </p:nvSpPr>
        <p:spPr bwMode="auto">
          <a:xfrm>
            <a:off x="920552" y="3623830"/>
            <a:ext cx="8048552" cy="64898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F7BDB764-5855-4526-9881-6D51477FE950}"/>
              </a:ext>
            </a:extLst>
          </p:cNvPr>
          <p:cNvGrpSpPr/>
          <p:nvPr/>
        </p:nvGrpSpPr>
        <p:grpSpPr>
          <a:xfrm>
            <a:off x="812540" y="1412776"/>
            <a:ext cx="8640960" cy="1734694"/>
            <a:chOff x="812540" y="1412776"/>
            <a:chExt cx="8640960" cy="1734694"/>
          </a:xfrm>
        </p:grpSpPr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5BD32FA3-8F77-4208-90C7-90A8DE76999C}"/>
                </a:ext>
              </a:extLst>
            </p:cNvPr>
            <p:cNvGrpSpPr/>
            <p:nvPr/>
          </p:nvGrpSpPr>
          <p:grpSpPr>
            <a:xfrm>
              <a:off x="812540" y="1412776"/>
              <a:ext cx="8258272" cy="646331"/>
              <a:chOff x="882649" y="1449388"/>
              <a:chExt cx="8258272" cy="646331"/>
            </a:xfrm>
          </p:grpSpPr>
          <p:sp>
            <p:nvSpPr>
              <p:cNvPr id="25" name="내용 개체 틀 3">
                <a:extLst>
                  <a:ext uri="{FF2B5EF4-FFF2-40B4-BE49-F238E27FC236}">
                    <a16:creationId xmlns:a16="http://schemas.microsoft.com/office/drawing/2014/main" id="{0A74A1E5-C6ED-4649-8FC3-783579D9B37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2649" y="1449388"/>
                <a:ext cx="914400" cy="369332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문제 </a:t>
                </a:r>
                <a:r>
                  <a:rPr lang="en-US" altLang="ko-KR" dirty="0"/>
                  <a:t>3.</a:t>
                </a:r>
                <a:endParaRPr lang="ko-KR" altLang="en-US" dirty="0"/>
              </a:p>
            </p:txBody>
          </p:sp>
          <p:sp>
            <p:nvSpPr>
              <p:cNvPr id="26" name="내용 개체 틀 3">
                <a:extLst>
                  <a:ext uri="{FF2B5EF4-FFF2-40B4-BE49-F238E27FC236}">
                    <a16:creationId xmlns:a16="http://schemas.microsoft.com/office/drawing/2014/main" id="{053536E2-49B9-4A52-A6D5-8B8E1C13CF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7048" y="1449388"/>
                <a:ext cx="7343873" cy="646331"/>
              </a:xfrm>
              <a:prstGeom prst="rect">
                <a:avLst/>
              </a:prstGeom>
            </p:spPr>
            <p:txBody>
              <a:bodyPr vert="horz" wrap="square" lIns="91440" tIns="45720" rIns="91440" bIns="45720" rtlCol="0">
                <a:sp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ko-KR" altLang="en-US" dirty="0"/>
                  <a:t>지혜는 고리 </a:t>
                </a:r>
                <a:r>
                  <a:rPr lang="en-US" altLang="ko-KR" dirty="0"/>
                  <a:t>20</a:t>
                </a:r>
                <a:r>
                  <a:rPr lang="ko-KR" altLang="en-US" dirty="0"/>
                  <a:t>개를 던져서 </a:t>
                </a:r>
                <a:r>
                  <a:rPr lang="en-US" altLang="ko-KR" dirty="0"/>
                  <a:t>13</a:t>
                </a:r>
                <a:r>
                  <a:rPr lang="ko-KR" altLang="en-US" dirty="0"/>
                  <a:t>개를 넣었습니다</a:t>
                </a:r>
                <a:r>
                  <a:rPr lang="en-US" altLang="ko-KR" dirty="0"/>
                  <a:t>. </a:t>
                </a:r>
                <a:r>
                  <a:rPr lang="ko-KR" altLang="en-US" dirty="0"/>
                  <a:t>지혜가 던진 전체 고리 수에 대한 들어간 고리 수의 비율을 백분율로 나타내어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</p:grpSp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E5EC22AD-FBB5-4971-82E2-21156EA61DA5}"/>
                </a:ext>
              </a:extLst>
            </p:cNvPr>
            <p:cNvGrpSpPr/>
            <p:nvPr/>
          </p:nvGrpSpPr>
          <p:grpSpPr>
            <a:xfrm>
              <a:off x="6308522" y="2766229"/>
              <a:ext cx="3144978" cy="381241"/>
              <a:chOff x="6308522" y="2766229"/>
              <a:chExt cx="3144978" cy="38124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90E77B-37AC-4E1F-BA18-395882334E5F}"/>
                  </a:ext>
                </a:extLst>
              </p:cNvPr>
              <p:cNvSpPr txBox="1"/>
              <p:nvPr/>
            </p:nvSpPr>
            <p:spPr>
              <a:xfrm>
                <a:off x="6308522" y="2778138"/>
                <a:ext cx="31449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(                                )</a:t>
                </a:r>
                <a:endPara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CA71580-CDFC-48C8-A026-0BCC9FBC9645}"/>
                  </a:ext>
                </a:extLst>
              </p:cNvPr>
              <p:cNvSpPr txBox="1"/>
              <p:nvPr/>
            </p:nvSpPr>
            <p:spPr>
              <a:xfrm>
                <a:off x="8591031" y="2766229"/>
                <a:ext cx="34157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b="1" dirty="0">
                    <a:latin typeface="나눔고딕" panose="020D0604000000000000" pitchFamily="50" charset="-127"/>
                    <a:ea typeface="나눔고딕" panose="020D0604000000000000" pitchFamily="50" charset="-127"/>
                  </a:rPr>
                  <a:t>%</a:t>
                </a:r>
                <a:endParaRPr lang="ko-KR" altLang="en-US" b="1" dirty="0">
                  <a:latin typeface="나눔고딕" panose="020D0604000000000000" pitchFamily="50" charset="-127"/>
                  <a:ea typeface="나눔고딕" panose="020D0604000000000000" pitchFamily="50" charset="-127"/>
                </a:endParaRPr>
              </a:p>
            </p:txBody>
          </p:sp>
        </p:grpSp>
      </p:grpSp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6643EF-DE01-437D-A9B6-270ECB613E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40" name="내용 개체 틀 2">
            <a:extLst>
              <a:ext uri="{FF2B5EF4-FFF2-40B4-BE49-F238E27FC236}">
                <a16:creationId xmlns:a16="http://schemas.microsoft.com/office/drawing/2014/main" id="{69AD1661-1861-426C-839A-AF2925E57B14}"/>
              </a:ext>
            </a:extLst>
          </p:cNvPr>
          <p:cNvSpPr txBox="1">
            <a:spLocks/>
          </p:cNvSpPr>
          <p:nvPr/>
        </p:nvSpPr>
        <p:spPr>
          <a:xfrm>
            <a:off x="7280091" y="2766229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65</a:t>
            </a:r>
            <a:endParaRPr lang="ko-KR" altLang="en-US" dirty="0"/>
          </a:p>
        </p:txBody>
      </p:sp>
      <p:sp>
        <p:nvSpPr>
          <p:cNvPr id="30" name="내용 개체 틀 2">
            <a:extLst>
              <a:ext uri="{FF2B5EF4-FFF2-40B4-BE49-F238E27FC236}">
                <a16:creationId xmlns:a16="http://schemas.microsoft.com/office/drawing/2014/main" id="{DE1FA0CE-5454-470A-9EEA-D8D68E202F42}"/>
              </a:ext>
            </a:extLst>
          </p:cNvPr>
          <p:cNvSpPr txBox="1">
            <a:spLocks/>
          </p:cNvSpPr>
          <p:nvPr/>
        </p:nvSpPr>
        <p:spPr>
          <a:xfrm>
            <a:off x="1604628" y="3745125"/>
            <a:ext cx="468000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33" name="내용 개체 틀 2">
            <a:extLst>
              <a:ext uri="{FF2B5EF4-FFF2-40B4-BE49-F238E27FC236}">
                <a16:creationId xmlns:a16="http://schemas.microsoft.com/office/drawing/2014/main" id="{3DE68C13-4FBF-4E77-9B71-287C284EF0DC}"/>
              </a:ext>
            </a:extLst>
          </p:cNvPr>
          <p:cNvSpPr txBox="1">
            <a:spLocks/>
          </p:cNvSpPr>
          <p:nvPr/>
        </p:nvSpPr>
        <p:spPr>
          <a:xfrm>
            <a:off x="2432720" y="3745125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ko-KR" altLang="en-US" dirty="0"/>
              <a:t>또는</a:t>
            </a:r>
          </a:p>
        </p:txBody>
      </p:sp>
      <p:sp>
        <p:nvSpPr>
          <p:cNvPr id="35" name="내용 개체 틀 2">
            <a:extLst>
              <a:ext uri="{FF2B5EF4-FFF2-40B4-BE49-F238E27FC236}">
                <a16:creationId xmlns:a16="http://schemas.microsoft.com/office/drawing/2014/main" id="{6637A0B0-97B6-458F-952F-4263839FEA87}"/>
              </a:ext>
            </a:extLst>
          </p:cNvPr>
          <p:cNvSpPr txBox="1">
            <a:spLocks/>
          </p:cNvSpPr>
          <p:nvPr/>
        </p:nvSpPr>
        <p:spPr>
          <a:xfrm>
            <a:off x="3404828" y="3745125"/>
            <a:ext cx="419762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×</a:t>
            </a:r>
            <a:endParaRPr lang="ko-KR" altLang="en-US" dirty="0"/>
          </a:p>
        </p:txBody>
      </p:sp>
      <p:sp>
        <p:nvSpPr>
          <p:cNvPr id="36" name="내용 개체 틀 2">
            <a:extLst>
              <a:ext uri="{FF2B5EF4-FFF2-40B4-BE49-F238E27FC236}">
                <a16:creationId xmlns:a16="http://schemas.microsoft.com/office/drawing/2014/main" id="{4AB0EB14-9396-4025-B477-51B2C00746B1}"/>
              </a:ext>
            </a:extLst>
          </p:cNvPr>
          <p:cNvSpPr txBox="1">
            <a:spLocks/>
          </p:cNvSpPr>
          <p:nvPr/>
        </p:nvSpPr>
        <p:spPr>
          <a:xfrm>
            <a:off x="3584848" y="3759425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100</a:t>
            </a:r>
            <a:endParaRPr lang="ko-KR" altLang="en-US" dirty="0"/>
          </a:p>
        </p:txBody>
      </p:sp>
      <p:sp>
        <p:nvSpPr>
          <p:cNvPr id="43" name="내용 개체 틀 2">
            <a:extLst>
              <a:ext uri="{FF2B5EF4-FFF2-40B4-BE49-F238E27FC236}">
                <a16:creationId xmlns:a16="http://schemas.microsoft.com/office/drawing/2014/main" id="{3E067E95-5C72-4CF7-A7A5-08434856B50D}"/>
              </a:ext>
            </a:extLst>
          </p:cNvPr>
          <p:cNvSpPr txBox="1">
            <a:spLocks/>
          </p:cNvSpPr>
          <p:nvPr/>
        </p:nvSpPr>
        <p:spPr>
          <a:xfrm>
            <a:off x="4088904" y="3745125"/>
            <a:ext cx="468000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=</a:t>
            </a:r>
            <a:endParaRPr lang="ko-KR" altLang="en-US" dirty="0"/>
          </a:p>
        </p:txBody>
      </p:sp>
      <p:sp>
        <p:nvSpPr>
          <p:cNvPr id="44" name="내용 개체 틀 2">
            <a:extLst>
              <a:ext uri="{FF2B5EF4-FFF2-40B4-BE49-F238E27FC236}">
                <a16:creationId xmlns:a16="http://schemas.microsoft.com/office/drawing/2014/main" id="{8A31CE77-AF84-4D38-B027-7C32DCD8885B}"/>
              </a:ext>
            </a:extLst>
          </p:cNvPr>
          <p:cNvSpPr txBox="1">
            <a:spLocks/>
          </p:cNvSpPr>
          <p:nvPr/>
        </p:nvSpPr>
        <p:spPr>
          <a:xfrm>
            <a:off x="4304928" y="3745125"/>
            <a:ext cx="649446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/>
              <a:t>65,</a:t>
            </a:r>
            <a:endParaRPr lang="ko-KR" altLang="en-US" dirty="0"/>
          </a:p>
        </p:txBody>
      </p:sp>
      <p:graphicFrame>
        <p:nvGraphicFramePr>
          <p:cNvPr id="37" name="표 36">
            <a:extLst>
              <a:ext uri="{FF2B5EF4-FFF2-40B4-BE49-F238E27FC236}">
                <a16:creationId xmlns:a16="http://schemas.microsoft.com/office/drawing/2014/main" id="{BC70CB90-9FCC-491F-8F8D-CF6663FF01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711374"/>
              </p:ext>
            </p:extLst>
          </p:nvPr>
        </p:nvGraphicFramePr>
        <p:xfrm>
          <a:off x="1280592" y="362481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8" name="표 37">
            <a:extLst>
              <a:ext uri="{FF2B5EF4-FFF2-40B4-BE49-F238E27FC236}">
                <a16:creationId xmlns:a16="http://schemas.microsoft.com/office/drawing/2014/main" id="{D63F40A7-4AE7-40BC-A5CB-D9D01855EC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885863"/>
              </p:ext>
            </p:extLst>
          </p:nvPr>
        </p:nvGraphicFramePr>
        <p:xfrm>
          <a:off x="1928664" y="3645024"/>
          <a:ext cx="504000" cy="627786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5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32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65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 anchorCtr="1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100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9" name="표 38">
            <a:extLst>
              <a:ext uri="{FF2B5EF4-FFF2-40B4-BE49-F238E27FC236}">
                <a16:creationId xmlns:a16="http://schemas.microsoft.com/office/drawing/2014/main" id="{00B0AA6A-FDFA-419E-879E-D103B7B4E3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48607"/>
              </p:ext>
            </p:extLst>
          </p:nvPr>
        </p:nvGraphicFramePr>
        <p:xfrm>
          <a:off x="3044788" y="3624810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13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" name="그림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7200"/>
            <a:ext cx="4032448" cy="91681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DF65AAA7-F716-4D59-99DE-2855DB517B1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0091" y="275146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내용 개체 틀 2"/>
          <p:cNvSpPr txBox="1">
            <a:spLocks/>
          </p:cNvSpPr>
          <p:nvPr/>
        </p:nvSpPr>
        <p:spPr>
          <a:xfrm>
            <a:off x="946293" y="3793275"/>
            <a:ext cx="637002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        </a:t>
            </a:r>
            <a:endParaRPr lang="ko-KR" altLang="en-US" dirty="0"/>
          </a:p>
        </p:txBody>
      </p:sp>
      <p:sp>
        <p:nvSpPr>
          <p:cNvPr id="34" name="내용 개체 틀 2">
            <a:extLst>
              <a:ext uri="{FF2B5EF4-FFF2-40B4-BE49-F238E27FC236}">
                <a16:creationId xmlns:a16="http://schemas.microsoft.com/office/drawing/2014/main" id="{8A31CE77-AF84-4D38-B027-7C32DCD8885B}"/>
              </a:ext>
            </a:extLst>
          </p:cNvPr>
          <p:cNvSpPr txBox="1">
            <a:spLocks/>
          </p:cNvSpPr>
          <p:nvPr/>
        </p:nvSpPr>
        <p:spPr>
          <a:xfrm>
            <a:off x="4772980" y="3745124"/>
            <a:ext cx="792088" cy="527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 smtClean="0"/>
              <a:t>65%</a:t>
            </a:r>
            <a:endParaRPr lang="ko-KR" altLang="en-US" dirty="0"/>
          </a:p>
        </p:txBody>
      </p:sp>
      <p:sp>
        <p:nvSpPr>
          <p:cNvPr id="42" name="직사각형 41">
            <a:hlinkClick r:id="rId5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6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7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8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>
            <a:hlinkClick r:id="rId9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내용 개체 틀 5">
            <a:extLst>
              <a:ext uri="{FF2B5EF4-FFF2-40B4-BE49-F238E27FC236}">
                <a16:creationId xmlns:a16="http://schemas.microsoft.com/office/drawing/2014/main" id="{2A78BC74-43B7-4E30-BB1C-052972D8AE31}"/>
              </a:ext>
            </a:extLst>
          </p:cNvPr>
          <p:cNvSpPr txBox="1">
            <a:spLocks/>
          </p:cNvSpPr>
          <p:nvPr/>
        </p:nvSpPr>
        <p:spPr>
          <a:xfrm>
            <a:off x="704528" y="413355"/>
            <a:ext cx="1617112" cy="5686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ko-KR" altLang="en-US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</a:p>
        </p:txBody>
      </p:sp>
    </p:spTree>
    <p:extLst>
      <p:ext uri="{BB962C8B-B14F-4D97-AF65-F5344CB8AC3E}">
        <p14:creationId xmlns:p14="http://schemas.microsoft.com/office/powerpoint/2010/main" val="241312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0" grpId="0"/>
      <p:bldP spid="30" grpId="0"/>
      <p:bldP spid="33" grpId="0"/>
      <p:bldP spid="35" grpId="0"/>
      <p:bldP spid="36" grpId="0"/>
      <p:bldP spid="43" grpId="0"/>
      <p:bldP spid="44" grpId="0"/>
      <p:bldP spid="29" grpId="0"/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B01F72-EDFA-4E7E-B574-BDD4C5C37C34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5605A3-EADB-4B14-85BC-C715CC95E889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백분율을 알아볼까요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0CA817-0EC1-4384-854D-37DA5288F12E}"/>
              </a:ext>
            </a:extLst>
          </p:cNvPr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059B0656-31D4-44E4-8B45-5043CB2838BC}"/>
              </a:ext>
            </a:extLst>
          </p:cNvPr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A9B6402-AF97-4CC9-9E72-3A5805EE2CBE}"/>
                </a:ext>
              </a:extLst>
            </p:cNvPr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AAA23FC-5612-4368-B391-0EC5986C472C}"/>
                </a:ext>
              </a:extLst>
            </p:cNvPr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292B4B7-AACE-43CD-AC52-413DFC938F8B}"/>
              </a:ext>
            </a:extLst>
          </p:cNvPr>
          <p:cNvSpPr txBox="1"/>
          <p:nvPr/>
        </p:nvSpPr>
        <p:spPr>
          <a:xfrm>
            <a:off x="4024301" y="2767385"/>
            <a:ext cx="51771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백분율이 사용되는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경우를 알아볼까요</a:t>
            </a:r>
          </a:p>
        </p:txBody>
      </p:sp>
    </p:spTree>
    <p:extLst>
      <p:ext uri="{BB962C8B-B14F-4D97-AF65-F5344CB8AC3E}">
        <p14:creationId xmlns:p14="http://schemas.microsoft.com/office/powerpoint/2010/main" val="176670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83ED072D-362D-40E3-B11A-835496F1392C}"/>
              </a:ext>
            </a:extLst>
          </p:cNvPr>
          <p:cNvSpPr txBox="1"/>
          <p:nvPr/>
        </p:nvSpPr>
        <p:spPr>
          <a:xfrm>
            <a:off x="488504" y="44066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89AB0F-DE31-4A5E-88E8-67B781E36011}"/>
              </a:ext>
            </a:extLst>
          </p:cNvPr>
          <p:cNvSpPr txBox="1"/>
          <p:nvPr/>
        </p:nvSpPr>
        <p:spPr>
          <a:xfrm>
            <a:off x="1316596" y="476672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나눔고딕 ExtraBold" pitchFamily="50" charset="-127"/>
                <a:ea typeface="나눔고딕 ExtraBold" pitchFamily="50" charset="-127"/>
              </a:rPr>
              <a:t>백분율을 알아볼까요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7200"/>
            <a:ext cx="4032448" cy="916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5730B7D-4049-4903-B2A9-B87159CC4943}"/>
              </a:ext>
            </a:extLst>
          </p:cNvPr>
          <p:cNvSpPr txBox="1"/>
          <p:nvPr/>
        </p:nvSpPr>
        <p:spPr>
          <a:xfrm>
            <a:off x="1851077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0810DF-9269-4AAF-BB32-5E2BAB77A318}"/>
              </a:ext>
            </a:extLst>
          </p:cNvPr>
          <p:cNvSpPr txBox="1"/>
          <p:nvPr/>
        </p:nvSpPr>
        <p:spPr>
          <a:xfrm>
            <a:off x="3747650" y="2528900"/>
            <a:ext cx="51771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백분율을 알고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비율을 백분율로 </a:t>
            </a:r>
            <a:endParaRPr lang="en-US" altLang="ko-KR" sz="3600" b="1" dirty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나타내어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직사각형 10">
            <a:hlinkClick r:id="rId4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hlinkClick r:id="rId5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hlinkClick r:id="rId6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hlinkClick r:id="rId7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그림 29">
            <a:extLst>
              <a:ext uri="{FF2B5EF4-FFF2-40B4-BE49-F238E27FC236}">
                <a16:creationId xmlns:a16="http://schemas.microsoft.com/office/drawing/2014/main" id="{816C3DCE-B2E6-4105-860D-14659B9E3B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33563" r="68470" b="61333"/>
          <a:stretch/>
        </p:blipFill>
        <p:spPr>
          <a:xfrm>
            <a:off x="703501" y="2899573"/>
            <a:ext cx="5972023" cy="818960"/>
          </a:xfrm>
          <a:prstGeom prst="rect">
            <a:avLst/>
          </a:prstGeom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7E3A4B21-3FE0-4C5A-9430-71A5FF63D3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" t="45641" r="81321" b="46901"/>
          <a:stretch/>
        </p:blipFill>
        <p:spPr>
          <a:xfrm>
            <a:off x="1196885" y="4212665"/>
            <a:ext cx="2621723" cy="1196555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E50F8B0E-C36C-470E-99C3-C9CA2606A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25530" r="59549" b="67012"/>
          <a:stretch/>
        </p:blipFill>
        <p:spPr>
          <a:xfrm>
            <a:off x="697957" y="2509836"/>
            <a:ext cx="7938662" cy="1196555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D516FDD2-E76A-4C9B-817C-7D4902A023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" t="38820" r="59549" b="53722"/>
          <a:stretch/>
        </p:blipFill>
        <p:spPr>
          <a:xfrm>
            <a:off x="697957" y="4060439"/>
            <a:ext cx="7938662" cy="1196555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내용 개체 틀 5">
            <a:extLst>
              <a:ext uri="{FF2B5EF4-FFF2-40B4-BE49-F238E27FC236}">
                <a16:creationId xmlns:a16="http://schemas.microsoft.com/office/drawing/2014/main" id="{7E4E8FA0-91B3-4019-B21B-8CE8C5233EC8}"/>
              </a:ext>
            </a:extLst>
          </p:cNvPr>
          <p:cNvSpPr txBox="1">
            <a:spLocks/>
          </p:cNvSpPr>
          <p:nvPr/>
        </p:nvSpPr>
        <p:spPr>
          <a:xfrm>
            <a:off x="694689" y="427311"/>
            <a:ext cx="4150299" cy="7694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백분율이 필요한 상황을 파악하고</a:t>
            </a:r>
            <a:r>
              <a:rPr lang="en-US" altLang="ko-KR" sz="2200" dirty="0">
                <a:solidFill>
                  <a:srgbClr val="695A35"/>
                </a:solidFill>
              </a:rPr>
              <a:t>, </a:t>
            </a:r>
            <a:r>
              <a:rPr lang="ko-KR" altLang="en-US" sz="2200" dirty="0">
                <a:solidFill>
                  <a:srgbClr val="695A35"/>
                </a:solidFill>
              </a:rPr>
              <a:t>백분율의 뜻 이해하기</a:t>
            </a:r>
          </a:p>
        </p:txBody>
      </p: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8B847D85-EDAC-413C-88E0-2AAC2DBA59A6}"/>
              </a:ext>
            </a:extLst>
          </p:cNvPr>
          <p:cNvGrpSpPr/>
          <p:nvPr/>
        </p:nvGrpSpPr>
        <p:grpSpPr>
          <a:xfrm>
            <a:off x="915161" y="2338874"/>
            <a:ext cx="8286313" cy="410931"/>
            <a:chOff x="910749" y="3445692"/>
            <a:chExt cx="7716636" cy="410931"/>
          </a:xfrm>
        </p:grpSpPr>
        <p:sp>
          <p:nvSpPr>
            <p:cNvPr id="58" name="내용 개체 틀 3">
              <a:extLst>
                <a:ext uri="{FF2B5EF4-FFF2-40B4-BE49-F238E27FC236}">
                  <a16:creationId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32164" y="3445692"/>
              <a:ext cx="7495221" cy="410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티셔츠의 판매량을 그림으로 나타내어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59" name="모서리가 둥근 직사각형 75">
              <a:extLst>
                <a:ext uri="{FF2B5EF4-FFF2-40B4-BE49-F238E27FC236}">
                  <a16:creationId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60" name="그룹 59">
            <a:extLst>
              <a:ext uri="{FF2B5EF4-FFF2-40B4-BE49-F238E27FC236}">
                <a16:creationId xmlns:a16="http://schemas.microsoft.com/office/drawing/2014/main" id="{8B847D85-EDAC-413C-88E0-2AAC2DBA59A6}"/>
              </a:ext>
            </a:extLst>
          </p:cNvPr>
          <p:cNvGrpSpPr/>
          <p:nvPr/>
        </p:nvGrpSpPr>
        <p:grpSpPr>
          <a:xfrm>
            <a:off x="915161" y="3883491"/>
            <a:ext cx="8286313" cy="410931"/>
            <a:chOff x="910749" y="3445692"/>
            <a:chExt cx="7716636" cy="410931"/>
          </a:xfrm>
        </p:grpSpPr>
        <p:sp>
          <p:nvSpPr>
            <p:cNvPr id="61" name="내용 개체 틀 3">
              <a:extLst>
                <a:ext uri="{FF2B5EF4-FFF2-40B4-BE49-F238E27FC236}">
                  <a16:creationId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32164" y="3445692"/>
              <a:ext cx="7495221" cy="41093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바지의 판매량을 그림으로 나타내어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62" name="모서리가 둥근 직사각형 75">
              <a:extLst>
                <a:ext uri="{FF2B5EF4-FFF2-40B4-BE49-F238E27FC236}">
                  <a16:creationId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8" name="그림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7200"/>
            <a:ext cx="4032448" cy="916812"/>
          </a:xfrm>
          <a:prstGeom prst="rect">
            <a:avLst/>
          </a:prstGeom>
        </p:spPr>
      </p:pic>
      <p:pic>
        <p:nvPicPr>
          <p:cNvPr id="34" name="그림 33">
            <a:extLst>
              <a:ext uri="{FF2B5EF4-FFF2-40B4-BE49-F238E27FC236}">
                <a16:creationId xmlns:a16="http://schemas.microsoft.com/office/drawing/2014/main" id="{20BF4042-EFB7-486C-BA2B-7174821C3A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8750" y="309628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>
            <a:extLst>
              <a:ext uri="{FF2B5EF4-FFF2-40B4-BE49-F238E27FC236}">
                <a16:creationId xmlns:a16="http://schemas.microsoft.com/office/drawing/2014/main" id="{20BF4042-EFB7-486C-BA2B-7174821C3AF1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96716" y="456168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그룹 36"/>
          <p:cNvGrpSpPr/>
          <p:nvPr/>
        </p:nvGrpSpPr>
        <p:grpSpPr>
          <a:xfrm>
            <a:off x="902750" y="1412776"/>
            <a:ext cx="8154706" cy="972108"/>
            <a:chOff x="902750" y="1412776"/>
            <a:chExt cx="8154706" cy="972108"/>
          </a:xfrm>
        </p:grpSpPr>
        <p:sp>
          <p:nvSpPr>
            <p:cNvPr id="39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알뜰 시장에서 티셔츠는 </a:t>
              </a:r>
              <a:r>
                <a:rPr lang="en-US" altLang="ko-KR" dirty="0"/>
                <a:t>50</a:t>
              </a:r>
              <a:r>
                <a:rPr lang="ko-KR" altLang="en-US" dirty="0"/>
                <a:t>벌 중 </a:t>
              </a:r>
              <a:r>
                <a:rPr lang="en-US" altLang="ko-KR" dirty="0"/>
                <a:t>40</a:t>
              </a:r>
              <a:r>
                <a:rPr lang="ko-KR" altLang="en-US" dirty="0"/>
                <a:t>벌이 판매되었고</a:t>
              </a:r>
              <a:r>
                <a:rPr lang="en-US" altLang="ko-KR" dirty="0"/>
                <a:t>, </a:t>
              </a:r>
              <a:r>
                <a:rPr lang="ko-KR" altLang="en-US" dirty="0"/>
                <a:t>바지는 </a:t>
              </a:r>
              <a:r>
                <a:rPr lang="en-US" altLang="ko-KR" dirty="0"/>
                <a:t>20</a:t>
              </a:r>
              <a:r>
                <a:rPr lang="ko-KR" altLang="en-US" dirty="0"/>
                <a:t>벌 중 </a:t>
              </a:r>
              <a:r>
                <a:rPr lang="en-US" altLang="ko-KR" dirty="0"/>
                <a:t>17</a:t>
              </a:r>
              <a:r>
                <a:rPr lang="ko-KR" altLang="en-US" dirty="0"/>
                <a:t>벌이 판매되었습니다</a:t>
              </a:r>
              <a:r>
                <a:rPr lang="en-US" altLang="ko-KR" dirty="0"/>
                <a:t>. </a:t>
              </a:r>
              <a:r>
                <a:rPr lang="ko-KR" altLang="en-US" dirty="0"/>
                <a:t>티셔츠와 바지의 판매율을 비교해 봅시다</a:t>
              </a:r>
              <a:r>
                <a:rPr lang="en-US" altLang="ko-KR" dirty="0"/>
                <a:t>.</a:t>
              </a:r>
            </a:p>
          </p:txBody>
        </p:sp>
        <p:grpSp>
          <p:nvGrpSpPr>
            <p:cNvPr id="40" name="그룹 39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41" name="그룹 40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3" name="모서리가 둥근 직사각형 42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4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2" name="모서리가 둥근 직사각형 41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28" name="직사각형 27">
            <a:hlinkClick r:id="rId6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7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직사각형 44">
            <a:hlinkClick r:id="rId8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직사각형 45">
            <a:hlinkClick r:id="rId9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직사각형 46">
            <a:hlinkClick r:id="rId10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77406799-B066-48B6-A4CB-232F8A358EEF}"/>
              </a:ext>
            </a:extLst>
          </p:cNvPr>
          <p:cNvGrpSpPr/>
          <p:nvPr/>
        </p:nvGrpSpPr>
        <p:grpSpPr>
          <a:xfrm>
            <a:off x="932686" y="1447561"/>
            <a:ext cx="8288173" cy="2456308"/>
            <a:chOff x="932686" y="1447561"/>
            <a:chExt cx="8288173" cy="2456308"/>
          </a:xfrm>
        </p:grpSpPr>
        <p:sp>
          <p:nvSpPr>
            <p:cNvPr id="37" name="모서리가 둥근 직사각형 36"/>
            <p:cNvSpPr/>
            <p:nvPr/>
          </p:nvSpPr>
          <p:spPr bwMode="auto">
            <a:xfrm>
              <a:off x="932686" y="2123353"/>
              <a:ext cx="7980754" cy="1780516"/>
            </a:xfrm>
            <a:prstGeom prst="roundRect">
              <a:avLst>
                <a:gd name="adj" fmla="val 12349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54" name="그룹 53">
              <a:extLst>
                <a:ext uri="{FF2B5EF4-FFF2-40B4-BE49-F238E27FC236}">
                  <a16:creationId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34546" y="1447561"/>
              <a:ext cx="8286313" cy="675792"/>
              <a:chOff x="910749" y="3445692"/>
              <a:chExt cx="7716636" cy="675792"/>
            </a:xfrm>
          </p:grpSpPr>
          <p:sp>
            <p:nvSpPr>
              <p:cNvPr id="55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2164" y="3445692"/>
                <a:ext cx="7495221" cy="6757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티셔츠와 바지 중에서 어느 것이 더 많이 판매되었다고 생각하나요</a:t>
                </a:r>
                <a:r>
                  <a:rPr lang="en-US" altLang="ko-KR" dirty="0"/>
                  <a:t>?</a:t>
                </a:r>
              </a:p>
              <a:p>
                <a:r>
                  <a:rPr lang="en-US" altLang="ko-KR" dirty="0"/>
                  <a:t> </a:t>
                </a:r>
                <a:r>
                  <a:rPr lang="ko-KR" altLang="en-US" dirty="0"/>
                  <a:t>그렇게 생각한 이유는 무엇인가요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56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7" name="내용 개체 틀 2"/>
          <p:cNvSpPr txBox="1">
            <a:spLocks/>
          </p:cNvSpPr>
          <p:nvPr/>
        </p:nvSpPr>
        <p:spPr>
          <a:xfrm>
            <a:off x="1028564" y="2028739"/>
            <a:ext cx="7644307" cy="1986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90000"/>
              </a:lnSpc>
            </a:pPr>
            <a:r>
              <a:rPr lang="ko-KR" altLang="en-US" dirty="0"/>
              <a:t>티셔츠입니다</a:t>
            </a:r>
            <a:r>
              <a:rPr lang="en-US" altLang="ko-KR" dirty="0"/>
              <a:t>. </a:t>
            </a:r>
            <a:r>
              <a:rPr lang="ko-KR" altLang="en-US" dirty="0"/>
              <a:t>티셔츠는 </a:t>
            </a:r>
            <a:r>
              <a:rPr lang="en-US" altLang="ko-KR" dirty="0"/>
              <a:t>40</a:t>
            </a:r>
            <a:r>
              <a:rPr lang="ko-KR" altLang="en-US" dirty="0"/>
              <a:t>벌</a:t>
            </a:r>
            <a:r>
              <a:rPr lang="en-US" altLang="ko-KR" dirty="0"/>
              <a:t>, </a:t>
            </a:r>
            <a:r>
              <a:rPr lang="ko-KR" altLang="en-US" dirty="0"/>
              <a:t>바지는 </a:t>
            </a:r>
            <a:r>
              <a:rPr lang="en-US" altLang="ko-KR" dirty="0"/>
              <a:t>17</a:t>
            </a:r>
            <a:r>
              <a:rPr lang="ko-KR" altLang="en-US" dirty="0"/>
              <a:t>벌이 판매되었기 때문입니다</a:t>
            </a:r>
            <a:r>
              <a:rPr lang="en-US" altLang="ko-KR" dirty="0"/>
              <a:t>.</a:t>
            </a:r>
          </a:p>
          <a:p>
            <a:pPr>
              <a:lnSpc>
                <a:spcPct val="190000"/>
              </a:lnSpc>
            </a:pPr>
            <a:r>
              <a:rPr lang="ko-KR" altLang="en-US" dirty="0"/>
              <a:t>바지입니다</a:t>
            </a:r>
            <a:r>
              <a:rPr lang="en-US" altLang="ko-KR" dirty="0"/>
              <a:t>. </a:t>
            </a:r>
            <a:r>
              <a:rPr lang="ko-KR" altLang="en-US" dirty="0"/>
              <a:t>판매율을 비교하면 </a:t>
            </a:r>
            <a:r>
              <a:rPr lang="ko-KR" altLang="en-US" dirty="0" smtClean="0"/>
              <a:t>티셔츠는         </a:t>
            </a:r>
            <a:r>
              <a:rPr lang="en-US" altLang="ko-KR" dirty="0"/>
              <a:t>,  </a:t>
            </a:r>
            <a:r>
              <a:rPr lang="ko-KR" altLang="en-US" dirty="0" smtClean="0"/>
              <a:t>바지는       인데</a:t>
            </a:r>
            <a:r>
              <a:rPr lang="en-US" altLang="ko-KR" dirty="0"/>
              <a:t>,</a:t>
            </a:r>
          </a:p>
          <a:p>
            <a:pPr indent="0">
              <a:lnSpc>
                <a:spcPct val="190000"/>
              </a:lnSpc>
              <a:buNone/>
            </a:pPr>
            <a:r>
              <a:rPr lang="en-US" altLang="ko-KR" dirty="0" smtClean="0"/>
              <a:t>          </a:t>
            </a:r>
            <a:r>
              <a:rPr lang="ko-KR" altLang="en-US" dirty="0"/>
              <a:t>보다         </a:t>
            </a:r>
            <a:r>
              <a:rPr lang="ko-KR" altLang="en-US" dirty="0" smtClean="0"/>
              <a:t>이 </a:t>
            </a:r>
            <a:r>
              <a:rPr lang="ko-KR" altLang="en-US" dirty="0"/>
              <a:t>더 크기 때문입니다</a:t>
            </a:r>
            <a:r>
              <a:rPr lang="en-US" altLang="ko-KR" dirty="0"/>
              <a:t>.</a:t>
            </a:r>
          </a:p>
          <a:p>
            <a:pPr>
              <a:lnSpc>
                <a:spcPct val="190000"/>
              </a:lnSpc>
            </a:pPr>
            <a:endParaRPr lang="en-US" altLang="ko-KR" dirty="0"/>
          </a:p>
        </p:txBody>
      </p:sp>
      <p:graphicFrame>
        <p:nvGraphicFramePr>
          <p:cNvPr id="59" name="표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739671"/>
              </p:ext>
            </p:extLst>
          </p:nvPr>
        </p:nvGraphicFramePr>
        <p:xfrm>
          <a:off x="5385088" y="2676883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0" name="표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467566"/>
              </p:ext>
            </p:extLst>
          </p:nvPr>
        </p:nvGraphicFramePr>
        <p:xfrm>
          <a:off x="6681192" y="2676883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1" name="표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084589"/>
              </p:ext>
            </p:extLst>
          </p:nvPr>
        </p:nvGraphicFramePr>
        <p:xfrm>
          <a:off x="1316596" y="325586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40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50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62" name="표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020632"/>
              </p:ext>
            </p:extLst>
          </p:nvPr>
        </p:nvGraphicFramePr>
        <p:xfrm>
          <a:off x="2324748" y="3255869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17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20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7200"/>
            <a:ext cx="4032448" cy="91681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9DEB174C-0BF2-4AD6-929E-43B961A26CC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679" y="283835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그룹 18">
            <a:extLst>
              <a:ext uri="{FF2B5EF4-FFF2-40B4-BE49-F238E27FC236}">
                <a16:creationId xmlns:a16="http://schemas.microsoft.com/office/drawing/2014/main" id="{E76FFF46-9004-42E3-B5AB-8169567CD58B}"/>
              </a:ext>
            </a:extLst>
          </p:cNvPr>
          <p:cNvGrpSpPr/>
          <p:nvPr/>
        </p:nvGrpSpPr>
        <p:grpSpPr>
          <a:xfrm>
            <a:off x="915161" y="4077072"/>
            <a:ext cx="8286313" cy="864096"/>
            <a:chOff x="915161" y="4406909"/>
            <a:chExt cx="8286313" cy="864096"/>
          </a:xfrm>
        </p:grpSpPr>
        <p:sp>
          <p:nvSpPr>
            <p:cNvPr id="20" name="모서리가 둥근 직사각형 19"/>
            <p:cNvSpPr/>
            <p:nvPr/>
          </p:nvSpPr>
          <p:spPr bwMode="auto">
            <a:xfrm>
              <a:off x="938205" y="4803005"/>
              <a:ext cx="8047243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5161" y="4406909"/>
              <a:ext cx="8286313" cy="410931"/>
              <a:chOff x="910749" y="3445692"/>
              <a:chExt cx="7716636" cy="410931"/>
            </a:xfrm>
          </p:grpSpPr>
          <p:sp>
            <p:nvSpPr>
              <p:cNvPr id="22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2164" y="3445692"/>
                <a:ext cx="7495221" cy="4109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티셔츠와 바지의 판매율을 보다 쉽게 비교하려면 어떻게 해야 하나요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23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24" name="내용 개체 틀 2"/>
          <p:cNvSpPr>
            <a:spLocks noGrp="1"/>
          </p:cNvSpPr>
          <p:nvPr>
            <p:ph idx="1"/>
          </p:nvPr>
        </p:nvSpPr>
        <p:spPr>
          <a:xfrm>
            <a:off x="956556" y="4514393"/>
            <a:ext cx="7421465" cy="390771"/>
          </a:xfrm>
        </p:spPr>
        <p:txBody>
          <a:bodyPr>
            <a:normAutofit/>
          </a:bodyPr>
          <a:lstStyle/>
          <a:p>
            <a:r>
              <a:rPr lang="ko-KR" altLang="en-US" dirty="0"/>
              <a:t>티셔츠의 판매율과 바지의 판매율의 기준량을 동일하게 맞추어야 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8306E028-89D8-413E-B491-E6CBF7749B1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6763" y="448765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직사각형 25">
            <a:hlinkClick r:id="rId5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hlinkClick r:id="rId6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내용 개체 틀 5">
            <a:extLst>
              <a:ext uri="{FF2B5EF4-FFF2-40B4-BE49-F238E27FC236}">
                <a16:creationId xmlns:a16="http://schemas.microsoft.com/office/drawing/2014/main" id="{7E4E8FA0-91B3-4019-B21B-8CE8C5233EC8}"/>
              </a:ext>
            </a:extLst>
          </p:cNvPr>
          <p:cNvSpPr txBox="1">
            <a:spLocks/>
          </p:cNvSpPr>
          <p:nvPr/>
        </p:nvSpPr>
        <p:spPr>
          <a:xfrm>
            <a:off x="694689" y="427311"/>
            <a:ext cx="4150299" cy="7694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백분율이 필요한 상황을 파악하고</a:t>
            </a:r>
            <a:r>
              <a:rPr lang="en-US" altLang="ko-KR" sz="2200" dirty="0">
                <a:solidFill>
                  <a:srgbClr val="695A35"/>
                </a:solidFill>
              </a:rPr>
              <a:t>, </a:t>
            </a:r>
            <a:r>
              <a:rPr lang="ko-KR" altLang="en-US" sz="2200" dirty="0">
                <a:solidFill>
                  <a:srgbClr val="695A35"/>
                </a:solidFill>
              </a:rPr>
              <a:t>백분율의 뜻 이해하기</a:t>
            </a:r>
          </a:p>
        </p:txBody>
      </p:sp>
    </p:spTree>
    <p:extLst>
      <p:ext uri="{BB962C8B-B14F-4D97-AF65-F5344CB8AC3E}">
        <p14:creationId xmlns:p14="http://schemas.microsoft.com/office/powerpoint/2010/main" val="240964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>
            <a:extLst>
              <a:ext uri="{FF2B5EF4-FFF2-40B4-BE49-F238E27FC236}">
                <a16:creationId xmlns:a16="http://schemas.microsoft.com/office/drawing/2014/main" id="{3C816A4D-8BB0-44C4-A993-E2FDD33D55C4}"/>
              </a:ext>
            </a:extLst>
          </p:cNvPr>
          <p:cNvGrpSpPr/>
          <p:nvPr/>
        </p:nvGrpSpPr>
        <p:grpSpPr>
          <a:xfrm>
            <a:off x="915161" y="3694837"/>
            <a:ext cx="8286313" cy="2175503"/>
            <a:chOff x="915161" y="3634798"/>
            <a:chExt cx="8286313" cy="2175503"/>
          </a:xfrm>
        </p:grpSpPr>
        <p:sp>
          <p:nvSpPr>
            <p:cNvPr id="59" name="모서리가 둥근 직사각형 58"/>
            <p:cNvSpPr/>
            <p:nvPr/>
          </p:nvSpPr>
          <p:spPr bwMode="auto">
            <a:xfrm>
              <a:off x="936633" y="5121188"/>
              <a:ext cx="8084817" cy="68911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72" name="그룹 71">
              <a:extLst>
                <a:ext uri="{FF2B5EF4-FFF2-40B4-BE49-F238E27FC236}">
                  <a16:creationId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5161" y="3634798"/>
              <a:ext cx="8286313" cy="368464"/>
              <a:chOff x="910749" y="3445692"/>
              <a:chExt cx="7716636" cy="368464"/>
            </a:xfrm>
          </p:grpSpPr>
          <p:sp>
            <p:nvSpPr>
              <p:cNvPr id="73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2164" y="3445692"/>
                <a:ext cx="7495221" cy="3684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만약 바지가 </a:t>
                </a:r>
                <a:r>
                  <a:rPr lang="en-US" altLang="ko-KR" dirty="0"/>
                  <a:t>100</a:t>
                </a:r>
                <a:r>
                  <a:rPr lang="ko-KR" altLang="en-US" dirty="0" smtClean="0"/>
                  <a:t>벌이 </a:t>
                </a:r>
                <a:r>
                  <a:rPr lang="ko-KR" altLang="en-US" dirty="0"/>
                  <a:t>있었다면 몇 벌이 판매된 것일까요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74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F5E4083C-2A74-442C-AC1D-F4A781DCC47B}"/>
              </a:ext>
            </a:extLst>
          </p:cNvPr>
          <p:cNvGrpSpPr/>
          <p:nvPr/>
        </p:nvGrpSpPr>
        <p:grpSpPr>
          <a:xfrm>
            <a:off x="915161" y="1341376"/>
            <a:ext cx="8286313" cy="2339652"/>
            <a:chOff x="915161" y="1341376"/>
            <a:chExt cx="8286313" cy="2339652"/>
          </a:xfrm>
        </p:grpSpPr>
        <p:sp>
          <p:nvSpPr>
            <p:cNvPr id="57" name="모서리가 둥근 직사각형 56"/>
            <p:cNvSpPr/>
            <p:nvPr/>
          </p:nvSpPr>
          <p:spPr bwMode="auto">
            <a:xfrm>
              <a:off x="936633" y="2953100"/>
              <a:ext cx="8084818" cy="72792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9" name="그룹 68">
              <a:extLst>
                <a:ext uri="{FF2B5EF4-FFF2-40B4-BE49-F238E27FC236}">
                  <a16:creationId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5161" y="1341376"/>
              <a:ext cx="8286313" cy="368464"/>
              <a:chOff x="910749" y="3445692"/>
              <a:chExt cx="7716636" cy="368464"/>
            </a:xfrm>
          </p:grpSpPr>
          <p:sp>
            <p:nvSpPr>
              <p:cNvPr id="70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2164" y="3445692"/>
                <a:ext cx="7495221" cy="36846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만약 티셔츠가 </a:t>
                </a:r>
                <a:r>
                  <a:rPr lang="en-US" altLang="ko-KR" dirty="0"/>
                  <a:t>100</a:t>
                </a:r>
                <a:r>
                  <a:rPr lang="ko-KR" altLang="en-US" dirty="0" smtClean="0"/>
                  <a:t>벌이 있었다면 </a:t>
                </a:r>
                <a:r>
                  <a:rPr lang="ko-KR" altLang="en-US" dirty="0"/>
                  <a:t>몇 벌이 판매된 것일까요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71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B8FA90BB-FAE5-4508-A13A-260C3B69F2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4" t="46593" r="13500" b="43924"/>
          <a:stretch/>
        </p:blipFill>
        <p:spPr>
          <a:xfrm>
            <a:off x="1565923" y="1700560"/>
            <a:ext cx="6774153" cy="1252735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9E3D4676-5168-4B2D-8BAD-3E752A9B72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4" t="59304" r="13500" b="31213"/>
          <a:stretch/>
        </p:blipFill>
        <p:spPr>
          <a:xfrm>
            <a:off x="1565923" y="3939760"/>
            <a:ext cx="6774153" cy="1252735"/>
          </a:xfrm>
          <a:prstGeom prst="rect">
            <a:avLst/>
          </a:prstGeom>
        </p:spPr>
      </p:pic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8" name="내용 개체 틀 2"/>
          <p:cNvSpPr txBox="1">
            <a:spLocks/>
          </p:cNvSpPr>
          <p:nvPr/>
        </p:nvSpPr>
        <p:spPr>
          <a:xfrm>
            <a:off x="927292" y="2948378"/>
            <a:ext cx="8048551" cy="804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50</a:t>
            </a:r>
            <a:r>
              <a:rPr lang="ko-KR" altLang="en-US" dirty="0"/>
              <a:t>벌 중 </a:t>
            </a:r>
            <a:r>
              <a:rPr lang="en-US" altLang="ko-KR" dirty="0"/>
              <a:t>40</a:t>
            </a:r>
            <a:r>
              <a:rPr lang="ko-KR" altLang="en-US" dirty="0"/>
              <a:t>벌이 </a:t>
            </a:r>
            <a:r>
              <a:rPr lang="ko-KR" altLang="en-US" dirty="0" smtClean="0"/>
              <a:t>판매되었으므로 </a:t>
            </a:r>
            <a:r>
              <a:rPr lang="en-US" altLang="ko-KR" dirty="0"/>
              <a:t>100(50×2)</a:t>
            </a:r>
            <a:r>
              <a:rPr lang="ko-KR" altLang="en-US" dirty="0"/>
              <a:t>벌이 있었다면 </a:t>
            </a:r>
            <a:r>
              <a:rPr lang="en-US" altLang="ko-KR" dirty="0"/>
              <a:t>80(40×2)</a:t>
            </a:r>
            <a:r>
              <a:rPr lang="ko-KR" altLang="en-US" dirty="0"/>
              <a:t>벌이 </a:t>
            </a:r>
            <a:r>
              <a:rPr lang="ko-KR" altLang="en-US" dirty="0" smtClean="0"/>
              <a:t>판매</a:t>
            </a:r>
            <a:endParaRPr lang="en-US" altLang="ko-KR" dirty="0" smtClean="0"/>
          </a:p>
          <a:p>
            <a:pPr marL="177800" indent="0">
              <a:buNone/>
            </a:pPr>
            <a:r>
              <a:rPr lang="ko-KR" altLang="en-US" dirty="0" smtClean="0"/>
              <a:t>된 </a:t>
            </a:r>
            <a:r>
              <a:rPr lang="ko-KR" altLang="en-US" dirty="0"/>
              <a:t>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0" name="내용 개체 틀 2"/>
          <p:cNvSpPr txBox="1">
            <a:spLocks/>
          </p:cNvSpPr>
          <p:nvPr/>
        </p:nvSpPr>
        <p:spPr>
          <a:xfrm>
            <a:off x="946823" y="5194425"/>
            <a:ext cx="8029020" cy="7188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en-US" altLang="ko-KR" dirty="0"/>
              <a:t>20</a:t>
            </a:r>
            <a:r>
              <a:rPr lang="ko-KR" altLang="en-US" dirty="0"/>
              <a:t>벌 중 </a:t>
            </a:r>
            <a:r>
              <a:rPr lang="en-US" altLang="ko-KR" dirty="0"/>
              <a:t>17</a:t>
            </a:r>
            <a:r>
              <a:rPr lang="ko-KR" altLang="en-US" dirty="0"/>
              <a:t>벌이 </a:t>
            </a:r>
            <a:r>
              <a:rPr lang="ko-KR" altLang="en-US" dirty="0" smtClean="0"/>
              <a:t>판매되었으므로 </a:t>
            </a:r>
            <a:r>
              <a:rPr lang="en-US" altLang="ko-KR" dirty="0"/>
              <a:t>100(20×5)</a:t>
            </a:r>
            <a:r>
              <a:rPr lang="ko-KR" altLang="en-US" dirty="0"/>
              <a:t>벌이 있었다면 </a:t>
            </a:r>
            <a:r>
              <a:rPr lang="en-US" altLang="ko-KR" dirty="0"/>
              <a:t>85(17×5)</a:t>
            </a:r>
            <a:r>
              <a:rPr lang="ko-KR" altLang="en-US" dirty="0"/>
              <a:t>벌이 판매된 것입니다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2" name="내용 개체 틀 2"/>
          <p:cNvSpPr txBox="1">
            <a:spLocks/>
          </p:cNvSpPr>
          <p:nvPr/>
        </p:nvSpPr>
        <p:spPr>
          <a:xfrm>
            <a:off x="6227637" y="2527056"/>
            <a:ext cx="469146" cy="364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80</a:t>
            </a:r>
            <a:endParaRPr lang="ko-KR" altLang="en-US" dirty="0"/>
          </a:p>
        </p:txBody>
      </p:sp>
      <p:sp>
        <p:nvSpPr>
          <p:cNvPr id="64" name="내용 개체 틀 2"/>
          <p:cNvSpPr txBox="1">
            <a:spLocks/>
          </p:cNvSpPr>
          <p:nvPr/>
        </p:nvSpPr>
        <p:spPr>
          <a:xfrm>
            <a:off x="6536082" y="4788184"/>
            <a:ext cx="469146" cy="3641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buNone/>
            </a:pPr>
            <a:r>
              <a:rPr lang="en-US" altLang="ko-KR" dirty="0"/>
              <a:t>85</a:t>
            </a:r>
            <a:endParaRPr lang="ko-KR" altLang="en-US" dirty="0"/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7200"/>
            <a:ext cx="4032448" cy="916812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121C2F77-B399-45DF-970F-09CE45B09E5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1152" y="2533053"/>
            <a:ext cx="339617" cy="3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46866B6-6DA4-4BB3-A26A-2AF1683ACEF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5629" y="3113852"/>
            <a:ext cx="339617" cy="3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F789ABCD-CADE-498F-8266-5C00CD9E4ED9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7599" y="4804352"/>
            <a:ext cx="339617" cy="3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그림 31">
            <a:extLst>
              <a:ext uri="{FF2B5EF4-FFF2-40B4-BE49-F238E27FC236}">
                <a16:creationId xmlns:a16="http://schemas.microsoft.com/office/drawing/2014/main" id="{07CC78CF-0E2D-47E4-A629-7539876D4D6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731" y="5344412"/>
            <a:ext cx="339617" cy="3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직사각형 33">
            <a:hlinkClick r:id="rId6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직사각형 34">
            <a:hlinkClick r:id="rId7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>
            <a:hlinkClick r:id="rId8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>
            <a:hlinkClick r:id="rId9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10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내용 개체 틀 5">
            <a:extLst>
              <a:ext uri="{FF2B5EF4-FFF2-40B4-BE49-F238E27FC236}">
                <a16:creationId xmlns:a16="http://schemas.microsoft.com/office/drawing/2014/main" id="{7E4E8FA0-91B3-4019-B21B-8CE8C5233EC8}"/>
              </a:ext>
            </a:extLst>
          </p:cNvPr>
          <p:cNvSpPr txBox="1">
            <a:spLocks/>
          </p:cNvSpPr>
          <p:nvPr/>
        </p:nvSpPr>
        <p:spPr>
          <a:xfrm>
            <a:off x="694689" y="427311"/>
            <a:ext cx="4150299" cy="7694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백분율이 필요한 상황을 파악하고</a:t>
            </a:r>
            <a:r>
              <a:rPr lang="en-US" altLang="ko-KR" sz="2200" dirty="0">
                <a:solidFill>
                  <a:srgbClr val="695A35"/>
                </a:solidFill>
              </a:rPr>
              <a:t>, </a:t>
            </a:r>
            <a:r>
              <a:rPr lang="ko-KR" altLang="en-US" sz="2200" dirty="0">
                <a:solidFill>
                  <a:srgbClr val="695A35"/>
                </a:solidFill>
              </a:rPr>
              <a:t>백분율의 뜻 이해하기</a:t>
            </a:r>
          </a:p>
        </p:txBody>
      </p:sp>
    </p:spTree>
    <p:extLst>
      <p:ext uri="{BB962C8B-B14F-4D97-AF65-F5344CB8AC3E}">
        <p14:creationId xmlns:p14="http://schemas.microsoft.com/office/powerpoint/2010/main" val="184018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/>
      <p:bldP spid="62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D18BB328-BB2F-4C49-9525-D0B88825E70E}"/>
              </a:ext>
            </a:extLst>
          </p:cNvPr>
          <p:cNvGrpSpPr/>
          <p:nvPr/>
        </p:nvGrpSpPr>
        <p:grpSpPr>
          <a:xfrm>
            <a:off x="915161" y="1412213"/>
            <a:ext cx="8286313" cy="1224699"/>
            <a:chOff x="915161" y="4326499"/>
            <a:chExt cx="8286313" cy="1224699"/>
          </a:xfrm>
        </p:grpSpPr>
        <p:sp>
          <p:nvSpPr>
            <p:cNvPr id="83" name="모서리가 둥근 직사각형 82"/>
            <p:cNvSpPr/>
            <p:nvPr/>
          </p:nvSpPr>
          <p:spPr bwMode="auto">
            <a:xfrm>
              <a:off x="920552" y="4722348"/>
              <a:ext cx="8100900" cy="82885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89" name="그룹 88">
              <a:extLst>
                <a:ext uri="{FF2B5EF4-FFF2-40B4-BE49-F238E27FC236}">
                  <a16:creationId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5161" y="4326499"/>
              <a:ext cx="8286313" cy="675792"/>
              <a:chOff x="910749" y="3445692"/>
              <a:chExt cx="7716636" cy="675792"/>
            </a:xfrm>
          </p:grpSpPr>
          <p:sp>
            <p:nvSpPr>
              <p:cNvPr id="90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2164" y="3445692"/>
                <a:ext cx="7495221" cy="6757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판매율이 더 높은 것은 어느 것인가요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91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85" name="내용 개체 틀 2"/>
          <p:cNvSpPr>
            <a:spLocks noGrp="1"/>
          </p:cNvSpPr>
          <p:nvPr>
            <p:ph idx="1"/>
          </p:nvPr>
        </p:nvSpPr>
        <p:spPr>
          <a:xfrm>
            <a:off x="920552" y="1905952"/>
            <a:ext cx="7992888" cy="730960"/>
          </a:xfrm>
        </p:spPr>
        <p:txBody>
          <a:bodyPr>
            <a:normAutofit/>
          </a:bodyPr>
          <a:lstStyle/>
          <a:p>
            <a:pPr marL="179388" indent="-179388"/>
            <a:r>
              <a:rPr lang="ko-KR" altLang="en-US" dirty="0"/>
              <a:t>티셔츠가 </a:t>
            </a:r>
            <a:r>
              <a:rPr lang="en-US" altLang="ko-KR" dirty="0"/>
              <a:t>100</a:t>
            </a:r>
            <a:r>
              <a:rPr lang="ko-KR" altLang="en-US" dirty="0" smtClean="0"/>
              <a:t>벌이 있었다면 </a:t>
            </a:r>
            <a:r>
              <a:rPr lang="en-US" altLang="ko-KR" dirty="0"/>
              <a:t>80</a:t>
            </a:r>
            <a:r>
              <a:rPr lang="ko-KR" altLang="en-US" dirty="0"/>
              <a:t>벌 판매된 </a:t>
            </a:r>
            <a:r>
              <a:rPr lang="ko-KR" altLang="en-US" dirty="0" smtClean="0"/>
              <a:t>것이고</a:t>
            </a:r>
            <a:r>
              <a:rPr lang="en-US" altLang="ko-KR" dirty="0" smtClean="0"/>
              <a:t>,</a:t>
            </a:r>
            <a:r>
              <a:rPr lang="ko-KR" altLang="en-US" dirty="0" smtClean="0"/>
              <a:t> </a:t>
            </a:r>
            <a:r>
              <a:rPr lang="ko-KR" altLang="en-US" dirty="0"/>
              <a:t>바지가 </a:t>
            </a:r>
            <a:r>
              <a:rPr lang="en-US" altLang="ko-KR" dirty="0"/>
              <a:t>100</a:t>
            </a:r>
            <a:r>
              <a:rPr lang="ko-KR" altLang="en-US" dirty="0" smtClean="0"/>
              <a:t>벌이 있었다면 </a:t>
            </a:r>
            <a:r>
              <a:rPr lang="en-US" altLang="ko-KR" dirty="0"/>
              <a:t>85</a:t>
            </a:r>
            <a:r>
              <a:rPr lang="ko-KR" altLang="en-US" dirty="0"/>
              <a:t>벌이 판매된 것이므로 바지의 판매율이 더 높습니다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7200"/>
            <a:ext cx="4032448" cy="916812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3EA93F1-F2A6-43E0-8683-EADAAC34D9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7970" y="206634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650" y="2807360"/>
            <a:ext cx="8417881" cy="2883170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D0A431BB-C63C-42C7-A8D5-F8C39A5C3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3" t="75837" r="46519" b="21902"/>
          <a:stretch/>
        </p:blipFill>
        <p:spPr>
          <a:xfrm>
            <a:off x="4554704" y="3422091"/>
            <a:ext cx="626921" cy="30117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0A431BB-C63C-42C7-A8D5-F8C39A5C3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02" t="75837" r="18215" b="21902"/>
          <a:stretch/>
        </p:blipFill>
        <p:spPr>
          <a:xfrm>
            <a:off x="7899400" y="3422091"/>
            <a:ext cx="215900" cy="301175"/>
          </a:xfrm>
          <a:prstGeom prst="rect">
            <a:avLst/>
          </a:prstGeom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D0A431BB-C63C-42C7-A8D5-F8C39A5C3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3" t="79632" r="46255" b="17782"/>
          <a:stretch/>
        </p:blipFill>
        <p:spPr>
          <a:xfrm>
            <a:off x="4681160" y="3927738"/>
            <a:ext cx="527845" cy="344487"/>
          </a:xfrm>
          <a:prstGeom prst="rect">
            <a:avLst/>
          </a:prstGeom>
        </p:spPr>
      </p:pic>
      <p:pic>
        <p:nvPicPr>
          <p:cNvPr id="40" name="그림 39">
            <a:extLst>
              <a:ext uri="{FF2B5EF4-FFF2-40B4-BE49-F238E27FC236}">
                <a16:creationId xmlns:a16="http://schemas.microsoft.com/office/drawing/2014/main" id="{D0A431BB-C63C-42C7-A8D5-F8C39A5C3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47" t="79632" r="30461" b="17782"/>
          <a:stretch/>
        </p:blipFill>
        <p:spPr>
          <a:xfrm>
            <a:off x="5924296" y="3927738"/>
            <a:ext cx="921657" cy="344488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D0A431BB-C63C-42C7-A8D5-F8C39A5C3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74" t="75837" r="76152" b="21902"/>
          <a:stretch/>
        </p:blipFill>
        <p:spPr>
          <a:xfrm>
            <a:off x="1449552" y="3422091"/>
            <a:ext cx="660513" cy="301175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D0A431BB-C63C-42C7-A8D5-F8C39A5C3AC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57" t="75837" r="70274" b="21804"/>
          <a:stretch/>
        </p:blipFill>
        <p:spPr>
          <a:xfrm>
            <a:off x="2359818" y="3422090"/>
            <a:ext cx="359569" cy="314263"/>
          </a:xfrm>
          <a:prstGeom prst="rect">
            <a:avLst/>
          </a:prstGeom>
        </p:spPr>
      </p:pic>
      <p:pic>
        <p:nvPicPr>
          <p:cNvPr id="45" name="그림 44">
            <a:extLst>
              <a:ext uri="{FF2B5EF4-FFF2-40B4-BE49-F238E27FC236}">
                <a16:creationId xmlns:a16="http://schemas.microsoft.com/office/drawing/2014/main" id="{F3EA93F1-F2A6-43E0-8683-EADAAC34D9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4628" y="34220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F3EA93F1-F2A6-43E0-8683-EADAAC34D9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1154" y="34220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F3EA93F1-F2A6-43E0-8683-EADAAC34D9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2768" y="34220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F3EA93F1-F2A6-43E0-8683-EADAAC34D9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8495" y="337490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F3EA93F1-F2A6-43E0-8683-EADAAC34D9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0706" y="39341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F3EA93F1-F2A6-43E0-8683-EADAAC34D93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9144" y="393415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직사각형 29">
            <a:hlinkClick r:id="rId7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>
            <a:hlinkClick r:id="rId11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내용 개체 틀 5">
            <a:extLst>
              <a:ext uri="{FF2B5EF4-FFF2-40B4-BE49-F238E27FC236}">
                <a16:creationId xmlns:a16="http://schemas.microsoft.com/office/drawing/2014/main" id="{7E4E8FA0-91B3-4019-B21B-8CE8C5233EC8}"/>
              </a:ext>
            </a:extLst>
          </p:cNvPr>
          <p:cNvSpPr txBox="1">
            <a:spLocks/>
          </p:cNvSpPr>
          <p:nvPr/>
        </p:nvSpPr>
        <p:spPr>
          <a:xfrm>
            <a:off x="694689" y="427311"/>
            <a:ext cx="4150299" cy="7694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200" dirty="0">
                <a:solidFill>
                  <a:srgbClr val="695A35"/>
                </a:solidFill>
              </a:rPr>
              <a:t>백분율이 필요한 상황을 파악하고</a:t>
            </a:r>
            <a:r>
              <a:rPr lang="en-US" altLang="ko-KR" sz="2200" dirty="0">
                <a:solidFill>
                  <a:srgbClr val="695A35"/>
                </a:solidFill>
              </a:rPr>
              <a:t>, </a:t>
            </a:r>
            <a:r>
              <a:rPr lang="ko-KR" altLang="en-US" sz="2200" dirty="0">
                <a:solidFill>
                  <a:srgbClr val="695A35"/>
                </a:solidFill>
              </a:rPr>
              <a:t>백분율의 뜻 이해하기</a:t>
            </a:r>
          </a:p>
        </p:txBody>
      </p:sp>
    </p:spTree>
    <p:extLst>
      <p:ext uri="{BB962C8B-B14F-4D97-AF65-F5344CB8AC3E}">
        <p14:creationId xmlns:p14="http://schemas.microsoft.com/office/powerpoint/2010/main" val="45424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915161" y="5012346"/>
            <a:ext cx="8286313" cy="863849"/>
            <a:chOff x="915161" y="4400278"/>
            <a:chExt cx="8286313" cy="863849"/>
          </a:xfrm>
        </p:grpSpPr>
        <p:sp>
          <p:nvSpPr>
            <p:cNvPr id="60" name="모서리가 둥근 직사각형 59"/>
            <p:cNvSpPr/>
            <p:nvPr/>
          </p:nvSpPr>
          <p:spPr bwMode="auto">
            <a:xfrm>
              <a:off x="920552" y="4796127"/>
              <a:ext cx="8064896" cy="468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63" name="그룹 62">
              <a:extLst>
                <a:ext uri="{FF2B5EF4-FFF2-40B4-BE49-F238E27FC236}">
                  <a16:creationId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5161" y="4400278"/>
              <a:ext cx="8286313" cy="675792"/>
              <a:chOff x="910749" y="3445692"/>
              <a:chExt cx="7716636" cy="675792"/>
            </a:xfrm>
          </p:grpSpPr>
          <p:sp>
            <p:nvSpPr>
              <p:cNvPr id="64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32164" y="3445692"/>
                <a:ext cx="7495221" cy="6757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화단과 텃밭의 넓이는 각각 얼마인가요</a:t>
                </a:r>
                <a:r>
                  <a:rPr lang="en-US" altLang="ko-KR" dirty="0"/>
                  <a:t>?</a:t>
                </a:r>
                <a:endParaRPr lang="ko-KR" altLang="en-US" dirty="0"/>
              </a:p>
            </p:txBody>
          </p:sp>
          <p:sp>
            <p:nvSpPr>
              <p:cNvPr id="65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61" name="내용 개체 틀 2"/>
          <p:cNvSpPr>
            <a:spLocks noGrp="1"/>
          </p:cNvSpPr>
          <p:nvPr>
            <p:ph idx="1"/>
          </p:nvPr>
        </p:nvSpPr>
        <p:spPr>
          <a:xfrm>
            <a:off x="956556" y="5458734"/>
            <a:ext cx="7700758" cy="526550"/>
          </a:xfrm>
        </p:spPr>
        <p:txBody>
          <a:bodyPr>
            <a:normAutofit/>
          </a:bodyPr>
          <a:lstStyle/>
          <a:p>
            <a:r>
              <a:rPr lang="ko-KR" altLang="en-US" dirty="0"/>
              <a:t>화단의 넓이는 </a:t>
            </a:r>
            <a:r>
              <a:rPr lang="en-US" altLang="ko-KR" dirty="0" smtClean="0"/>
              <a:t>14</a:t>
            </a:r>
            <a:r>
              <a:rPr lang="en-US" altLang="ko-KR" spc="-150" dirty="0"/>
              <a:t> </a:t>
            </a:r>
            <a:r>
              <a:rPr lang="en-US" altLang="ko-KR" dirty="0" smtClean="0"/>
              <a:t>m</a:t>
            </a:r>
            <a:r>
              <a:rPr lang="en-US" altLang="ko-KR" baseline="30000" dirty="0" smtClean="0"/>
              <a:t>2</a:t>
            </a:r>
            <a:r>
              <a:rPr lang="ko-KR" altLang="en-US" dirty="0" smtClean="0"/>
              <a:t>이고</a:t>
            </a:r>
            <a:r>
              <a:rPr lang="en-US" altLang="ko-KR" dirty="0"/>
              <a:t>, </a:t>
            </a:r>
            <a:r>
              <a:rPr lang="ko-KR" altLang="en-US" dirty="0"/>
              <a:t>텃밭의 넓이는 </a:t>
            </a:r>
            <a:r>
              <a:rPr lang="en-US" altLang="ko-KR" dirty="0" smtClean="0"/>
              <a:t>25</a:t>
            </a:r>
            <a:r>
              <a:rPr lang="en-US" altLang="ko-KR" spc="-150" dirty="0"/>
              <a:t> </a:t>
            </a:r>
            <a:r>
              <a:rPr lang="en-US" altLang="ko-KR" dirty="0" smtClean="0"/>
              <a:t>m</a:t>
            </a:r>
            <a:r>
              <a:rPr lang="en-US" altLang="ko-KR" baseline="30000" dirty="0" smtClean="0"/>
              <a:t>2</a:t>
            </a:r>
            <a:r>
              <a:rPr lang="ko-KR" altLang="en-US" dirty="0" smtClean="0"/>
              <a:t>입니다</a:t>
            </a:r>
            <a:r>
              <a:rPr lang="en-US" altLang="ko-KR" dirty="0"/>
              <a:t>.</a:t>
            </a: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7200"/>
            <a:ext cx="4032448" cy="916812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3CF8A050-5398-47D7-8F01-6E6A93265C9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8751" y="54587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그룹 23"/>
          <p:cNvGrpSpPr/>
          <p:nvPr/>
        </p:nvGrpSpPr>
        <p:grpSpPr>
          <a:xfrm>
            <a:off x="902750" y="1412776"/>
            <a:ext cx="8154706" cy="972108"/>
            <a:chOff x="902750" y="1412776"/>
            <a:chExt cx="8154706" cy="972108"/>
          </a:xfrm>
        </p:grpSpPr>
        <p:sp>
          <p:nvSpPr>
            <p:cNvPr id="25" name="내용 개체 틀 3"/>
            <p:cNvSpPr txBox="1">
              <a:spLocks/>
            </p:cNvSpPr>
            <p:nvPr/>
          </p:nvSpPr>
          <p:spPr>
            <a:xfrm>
              <a:off x="1178192" y="1412776"/>
              <a:ext cx="7879264" cy="97210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화단의 넓이가 </a:t>
              </a:r>
              <a:r>
                <a:rPr lang="en-US" altLang="ko-KR" dirty="0" smtClean="0"/>
                <a:t>14</a:t>
              </a:r>
              <a:r>
                <a:rPr lang="en-US" altLang="ko-KR" spc="-150" dirty="0" smtClean="0"/>
                <a:t> </a:t>
              </a:r>
              <a:r>
                <a:rPr lang="en-US" altLang="ko-KR" dirty="0" smtClean="0"/>
                <a:t>m</a:t>
              </a:r>
              <a:r>
                <a:rPr lang="en-US" altLang="ko-KR" baseline="30000" dirty="0" smtClean="0"/>
                <a:t>2</a:t>
              </a:r>
              <a:r>
                <a:rPr lang="ko-KR" altLang="en-US" dirty="0" smtClean="0"/>
                <a:t>이고</a:t>
              </a:r>
              <a:r>
                <a:rPr lang="en-US" altLang="ko-KR" dirty="0"/>
                <a:t>, </a:t>
              </a:r>
              <a:r>
                <a:rPr lang="ko-KR" altLang="en-US" dirty="0"/>
                <a:t>텃밭의 넓이는 </a:t>
              </a:r>
              <a:r>
                <a:rPr lang="en-US" altLang="ko-KR" dirty="0" smtClean="0"/>
                <a:t>25</a:t>
              </a:r>
              <a:r>
                <a:rPr lang="en-US" altLang="ko-KR" spc="-150" dirty="0"/>
                <a:t> </a:t>
              </a:r>
              <a:r>
                <a:rPr lang="en-US" altLang="ko-KR" dirty="0"/>
                <a:t>m</a:t>
              </a:r>
              <a:r>
                <a:rPr lang="en-US" altLang="ko-KR" baseline="30000" dirty="0"/>
                <a:t>2</a:t>
              </a:r>
              <a:r>
                <a:rPr lang="ko-KR" altLang="en-US" dirty="0" smtClean="0"/>
                <a:t>입니다</a:t>
              </a:r>
              <a:r>
                <a:rPr lang="en-US" altLang="ko-KR" dirty="0"/>
                <a:t>.</a:t>
              </a:r>
            </a:p>
            <a:p>
              <a:r>
                <a:rPr lang="ko-KR" altLang="en-US" dirty="0" smtClean="0"/>
                <a:t>화단 </a:t>
              </a:r>
              <a:r>
                <a:rPr lang="ko-KR" altLang="en-US" dirty="0"/>
                <a:t>넓이는 텃밭 넓이의 얼마인지 백분율로 </a:t>
              </a:r>
              <a:r>
                <a:rPr lang="ko-KR" altLang="en-US" dirty="0" smtClean="0"/>
                <a:t>나타내어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grpSp>
          <p:nvGrpSpPr>
            <p:cNvPr id="26" name="그룹 25"/>
            <p:cNvGrpSpPr/>
            <p:nvPr/>
          </p:nvGrpSpPr>
          <p:grpSpPr>
            <a:xfrm>
              <a:off x="902750" y="1483783"/>
              <a:ext cx="217025" cy="217025"/>
              <a:chOff x="4520952" y="3717032"/>
              <a:chExt cx="217025" cy="217025"/>
            </a:xfrm>
          </p:grpSpPr>
          <p:grpSp>
            <p:nvGrpSpPr>
              <p:cNvPr id="28" name="그룹 2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88857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sp>
        <p:nvSpPr>
          <p:cNvPr id="33" name="내용 개체 틀 5">
            <a:extLst>
              <a:ext uri="{FF2B5EF4-FFF2-40B4-BE49-F238E27FC236}">
                <a16:creationId xmlns:a16="http://schemas.microsoft.com/office/drawing/2014/main" id="{09D1311D-6EAA-4320-881B-CA7D35728B22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비율을 백분율로 나타내기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37" name="직사각형 36">
            <a:hlinkClick r:id="rId6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7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8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직사각형 39">
            <a:hlinkClick r:id="rId9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2" name="그림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056" y="2204864"/>
            <a:ext cx="5802674" cy="283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0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>
            <a:extLst>
              <a:ext uri="{FF2B5EF4-FFF2-40B4-BE49-F238E27FC236}">
                <a16:creationId xmlns:a16="http://schemas.microsoft.com/office/drawing/2014/main" id="{8CB8E2B7-D283-4FDB-8660-366404649D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9" t="51342" r="71495" b="36696"/>
          <a:stretch/>
        </p:blipFill>
        <p:spPr>
          <a:xfrm>
            <a:off x="6629416" y="1124744"/>
            <a:ext cx="2349258" cy="191899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29E05FFF-5A05-4000-B295-CB5695072F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9" t="51342" r="82175" b="31902"/>
          <a:stretch/>
        </p:blipFill>
        <p:spPr>
          <a:xfrm>
            <a:off x="6658546" y="1124744"/>
            <a:ext cx="2349258" cy="2688156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005305F1-F76C-4F95-89F9-94F37A0A953B}"/>
              </a:ext>
            </a:extLst>
          </p:cNvPr>
          <p:cNvGrpSpPr/>
          <p:nvPr/>
        </p:nvGrpSpPr>
        <p:grpSpPr>
          <a:xfrm>
            <a:off x="915161" y="3751088"/>
            <a:ext cx="8057337" cy="915608"/>
            <a:chOff x="915161" y="3379136"/>
            <a:chExt cx="8057337" cy="915608"/>
          </a:xfrm>
        </p:grpSpPr>
        <p:sp>
          <p:nvSpPr>
            <p:cNvPr id="95" name="모서리가 둥근 직사각형 94"/>
            <p:cNvSpPr/>
            <p:nvPr/>
          </p:nvSpPr>
          <p:spPr bwMode="auto">
            <a:xfrm>
              <a:off x="920551" y="3789041"/>
              <a:ext cx="8051947" cy="50570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grpSp>
          <p:nvGrpSpPr>
            <p:cNvPr id="106" name="그룹 105">
              <a:extLst>
                <a:ext uri="{FF2B5EF4-FFF2-40B4-BE49-F238E27FC236}">
                  <a16:creationId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5161" y="3379136"/>
              <a:ext cx="4495884" cy="675792"/>
              <a:chOff x="910749" y="3445692"/>
              <a:chExt cx="4186795" cy="675792"/>
            </a:xfrm>
          </p:grpSpPr>
          <p:sp>
            <p:nvSpPr>
              <p:cNvPr id="107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6356" y="3445692"/>
                <a:ext cx="4081188" cy="67579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그림과 같이 </a:t>
                </a:r>
                <a:r>
                  <a:rPr lang="ko-KR" altLang="en-US" dirty="0" smtClean="0"/>
                  <a:t>색칠</a:t>
                </a:r>
                <a:r>
                  <a:rPr lang="ko-KR" altLang="en-US" dirty="0"/>
                  <a:t>한</a:t>
                </a:r>
                <a:r>
                  <a:rPr lang="ko-KR" altLang="en-US" dirty="0" smtClean="0"/>
                  <a:t> </a:t>
                </a:r>
                <a:r>
                  <a:rPr lang="ko-KR" altLang="en-US" dirty="0"/>
                  <a:t>이유를 설명해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108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84" name="그림 8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12162" y="33517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내용 개체 틀 2"/>
          <p:cNvSpPr txBox="1">
            <a:spLocks/>
          </p:cNvSpPr>
          <p:nvPr/>
        </p:nvSpPr>
        <p:spPr>
          <a:xfrm>
            <a:off x="956555" y="4238840"/>
            <a:ext cx="8015943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/>
            <a:r>
              <a:rPr lang="ko-KR" altLang="en-US" dirty="0"/>
              <a:t>큰 정사각형이 </a:t>
            </a:r>
            <a:r>
              <a:rPr lang="en-US" altLang="ko-KR" dirty="0" smtClean="0"/>
              <a:t>25</a:t>
            </a:r>
            <a:r>
              <a:rPr lang="ko-KR" altLang="en-US" dirty="0" smtClean="0"/>
              <a:t>칸이므로</a:t>
            </a:r>
            <a:r>
              <a:rPr lang="en-US" altLang="ko-KR" dirty="0" smtClean="0"/>
              <a:t>14</a:t>
            </a:r>
            <a:r>
              <a:rPr lang="ko-KR" altLang="en-US" dirty="0"/>
              <a:t>칸을 색칠하여 화단의 넓이를 나타낼 수 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8B847D85-EDAC-413C-88E0-2AAC2DBA59A6}"/>
              </a:ext>
            </a:extLst>
          </p:cNvPr>
          <p:cNvGrpSpPr/>
          <p:nvPr/>
        </p:nvGrpSpPr>
        <p:grpSpPr>
          <a:xfrm>
            <a:off x="915161" y="1490986"/>
            <a:ext cx="8197959" cy="701731"/>
            <a:chOff x="910749" y="3445692"/>
            <a:chExt cx="7634356" cy="701731"/>
          </a:xfrm>
        </p:grpSpPr>
        <p:sp>
          <p:nvSpPr>
            <p:cNvPr id="104" name="내용 개체 틀 3">
              <a:extLst>
                <a:ext uri="{FF2B5EF4-FFF2-40B4-BE49-F238E27FC236}">
                  <a16:creationId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049884" y="3445692"/>
              <a:ext cx="7495221" cy="701731"/>
            </a:xfrm>
            <a:prstGeom prst="rect">
              <a:avLst/>
            </a:prstGeom>
          </p:spPr>
          <p:txBody>
            <a:bodyPr vert="horz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텃밭과 넓이가 같은 큰 정사각형을 그렸을 때 </a:t>
              </a:r>
              <a:r>
                <a:rPr lang="en-US" altLang="ko-KR" dirty="0"/>
                <a:t> </a:t>
              </a:r>
              <a:r>
                <a:rPr lang="ko-KR" altLang="en-US" dirty="0" smtClean="0"/>
                <a:t>화단의 </a:t>
              </a:r>
              <a:endParaRPr lang="en-US" altLang="ko-KR" dirty="0" smtClean="0"/>
            </a:p>
            <a:p>
              <a:r>
                <a:rPr lang="ko-KR" altLang="en-US" dirty="0" smtClean="0"/>
                <a:t>넓이만큼 </a:t>
              </a:r>
              <a:r>
                <a:rPr lang="ko-KR" altLang="en-US" dirty="0"/>
                <a:t>색칠해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105" name="모서리가 둥근 직사각형 75">
              <a:extLst>
                <a:ext uri="{FF2B5EF4-FFF2-40B4-BE49-F238E27FC236}">
                  <a16:creationId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808AE6AE-8CD2-41D5-93E2-3BF5A6795668}"/>
              </a:ext>
            </a:extLst>
          </p:cNvPr>
          <p:cNvGrpSpPr/>
          <p:nvPr/>
        </p:nvGrpSpPr>
        <p:grpSpPr>
          <a:xfrm>
            <a:off x="915161" y="4808887"/>
            <a:ext cx="8057338" cy="1068389"/>
            <a:chOff x="915161" y="4766681"/>
            <a:chExt cx="8057338" cy="1068389"/>
          </a:xfrm>
        </p:grpSpPr>
        <p:grpSp>
          <p:nvGrpSpPr>
            <p:cNvPr id="109" name="그룹 108">
              <a:extLst>
                <a:ext uri="{FF2B5EF4-FFF2-40B4-BE49-F238E27FC236}">
                  <a16:creationId xmlns:a16="http://schemas.microsoft.com/office/drawing/2014/main" id="{8B847D85-EDAC-413C-88E0-2AAC2DBA59A6}"/>
                </a:ext>
              </a:extLst>
            </p:cNvPr>
            <p:cNvGrpSpPr/>
            <p:nvPr/>
          </p:nvGrpSpPr>
          <p:grpSpPr>
            <a:xfrm>
              <a:off x="915161" y="4766681"/>
              <a:ext cx="5216106" cy="537479"/>
              <a:chOff x="910749" y="3445692"/>
              <a:chExt cx="4857502" cy="537479"/>
            </a:xfrm>
          </p:grpSpPr>
          <p:sp>
            <p:nvSpPr>
              <p:cNvPr id="110" name="내용 개체 틀 3">
                <a:extLst>
                  <a:ext uri="{FF2B5EF4-FFF2-40B4-BE49-F238E27FC236}">
                    <a16:creationId xmlns:a16="http://schemas.microsoft.com/office/drawing/2014/main" id="{87509F4E-857D-4FD5-BC67-597AD50AA2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16356" y="3445692"/>
                <a:ext cx="4751895" cy="53747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200" b="1" kern="1200">
                    <a:solidFill>
                      <a:schemeClr val="tx1"/>
                    </a:solidFill>
                    <a:latin typeface="나눔고딕" pitchFamily="50" charset="-127"/>
                    <a:ea typeface="나눔고딕" pitchFamily="50" charset="-127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ko-KR" altLang="en-US" dirty="0"/>
                  <a:t>텃밭 넓이에 대한 화단 넓이의 비율을 구해 보세요</a:t>
                </a:r>
                <a:r>
                  <a:rPr lang="en-US" altLang="ko-KR" dirty="0"/>
                  <a:t>.</a:t>
                </a:r>
                <a:endParaRPr lang="ko-KR" altLang="en-US" dirty="0"/>
              </a:p>
            </p:txBody>
          </p:sp>
          <p:sp>
            <p:nvSpPr>
              <p:cNvPr id="111" name="모서리가 둥근 직사각형 75">
                <a:extLst>
                  <a:ext uri="{FF2B5EF4-FFF2-40B4-BE49-F238E27FC236}">
                    <a16:creationId xmlns:a16="http://schemas.microsoft.com/office/drawing/2014/main" id="{F0AB48C1-5FE5-4697-B304-E6BF0DAF4CE0}"/>
                  </a:ext>
                </a:extLst>
              </p:cNvPr>
              <p:cNvSpPr/>
              <p:nvPr/>
            </p:nvSpPr>
            <p:spPr>
              <a:xfrm>
                <a:off x="910749" y="3565635"/>
                <a:ext cx="117815" cy="117815"/>
              </a:xfrm>
              <a:prstGeom prst="roundRect">
                <a:avLst>
                  <a:gd name="adj" fmla="val 26589"/>
                </a:avLst>
              </a:prstGeom>
              <a:solidFill>
                <a:srgbClr val="F5A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112" name="모서리가 둥근 직사각형 111"/>
            <p:cNvSpPr/>
            <p:nvPr/>
          </p:nvSpPr>
          <p:spPr bwMode="auto">
            <a:xfrm>
              <a:off x="920552" y="5223070"/>
              <a:ext cx="8051947" cy="612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14" name="내용 개체 틀 2"/>
          <p:cNvSpPr txBox="1">
            <a:spLocks/>
          </p:cNvSpPr>
          <p:nvPr/>
        </p:nvSpPr>
        <p:spPr>
          <a:xfrm>
            <a:off x="946293" y="5414334"/>
            <a:ext cx="6370022" cy="359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       </a:t>
            </a:r>
            <a:r>
              <a:rPr lang="en-US" altLang="ko-KR" dirty="0" smtClean="0"/>
              <a:t>(=</a:t>
            </a:r>
            <a:r>
              <a:rPr lang="en-US" altLang="ko-KR" dirty="0"/>
              <a:t>0.56)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graphicFrame>
        <p:nvGraphicFramePr>
          <p:cNvPr id="117" name="표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615515"/>
              </p:ext>
            </p:extLst>
          </p:nvPr>
        </p:nvGraphicFramePr>
        <p:xfrm>
          <a:off x="1244588" y="5265276"/>
          <a:ext cx="360000" cy="648000"/>
        </p:xfrm>
        <a:graphic>
          <a:graphicData uri="http://schemas.openxmlformats.org/drawingml/2006/table">
            <a:tbl>
              <a:tblPr firstRow="1" bandRow="1">
                <a:effectLst/>
                <a:tableStyleId>{073A0DAA-6AF3-43AB-8588-CEC1D06C72B9}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47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14</a:t>
                      </a:r>
                      <a:endParaRPr kumimoji="0"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52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solidFill>
                            <a:srgbClr val="228A38"/>
                          </a:solidFill>
                          <a:latin typeface="나눔고딕" panose="020D0604000000000000" pitchFamily="50" charset="-127"/>
                          <a:ea typeface="나눔고딕" panose="020D0604000000000000" pitchFamily="50" charset="-127"/>
                        </a:rPr>
                        <a:t>25</a:t>
                      </a:r>
                      <a:endParaRPr lang="ko-KR" altLang="en-US" sz="1800" b="1" dirty="0">
                        <a:solidFill>
                          <a:srgbClr val="228A38"/>
                        </a:solidFill>
                        <a:latin typeface="나눔고딕" panose="020D0604000000000000" pitchFamily="50" charset="-127"/>
                        <a:ea typeface="나눔고딕" panose="020D0604000000000000" pitchFamily="50" charset="-127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28A3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0" name="그림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7200"/>
            <a:ext cx="4032448" cy="916812"/>
          </a:xfrm>
          <a:prstGeom prst="rect">
            <a:avLst/>
          </a:prstGeom>
        </p:spPr>
      </p:pic>
      <p:pic>
        <p:nvPicPr>
          <p:cNvPr id="33" name="그림 32">
            <a:extLst>
              <a:ext uri="{FF2B5EF4-FFF2-40B4-BE49-F238E27FC236}">
                <a16:creationId xmlns:a16="http://schemas.microsoft.com/office/drawing/2014/main" id="{3B2C8153-CF79-4A57-8947-20B3760829A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0002" y="22792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EA67426E-D02C-4988-857B-9C2CD653090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6545" y="42716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46A4F800-4A4D-4FD3-ABC6-4876A7579A4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405" y="53860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내용 개체 틀 5">
            <a:extLst>
              <a:ext uri="{FF2B5EF4-FFF2-40B4-BE49-F238E27FC236}">
                <a16:creationId xmlns:a16="http://schemas.microsoft.com/office/drawing/2014/main" id="{09D1311D-6EAA-4320-881B-CA7D35728B22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비율을 백분율로 나타내기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sp>
        <p:nvSpPr>
          <p:cNvPr id="31" name="직사각형 30">
            <a:hlinkClick r:id="rId6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>
            <a:hlinkClick r:id="rId7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직사각형 37">
            <a:hlinkClick r:id="rId8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직사각형 38">
            <a:hlinkClick r:id="rId9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직사각형 40">
            <a:hlinkClick r:id="rId10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03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1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B70A7A02-79DD-497B-86B1-71C58CDEB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9" t="51342" r="71495" b="36696"/>
          <a:stretch/>
        </p:blipFill>
        <p:spPr>
          <a:xfrm>
            <a:off x="3764868" y="2128386"/>
            <a:ext cx="2349258" cy="1918996"/>
          </a:xfrm>
          <a:prstGeom prst="rect">
            <a:avLst/>
          </a:prstGeom>
        </p:spPr>
      </p:pic>
      <p:sp>
        <p:nvSpPr>
          <p:cNvPr id="56" name="모서리가 둥근 직사각형 55"/>
          <p:cNvSpPr/>
          <p:nvPr/>
        </p:nvSpPr>
        <p:spPr bwMode="auto">
          <a:xfrm>
            <a:off x="920552" y="5291206"/>
            <a:ext cx="8048552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00" name="그룹 99">
            <a:extLst>
              <a:ext uri="{FF2B5EF4-FFF2-40B4-BE49-F238E27FC236}">
                <a16:creationId xmlns:a16="http://schemas.microsoft.com/office/drawing/2014/main" id="{8B847D85-EDAC-413C-88E0-2AAC2DBA59A6}"/>
              </a:ext>
            </a:extLst>
          </p:cNvPr>
          <p:cNvGrpSpPr/>
          <p:nvPr/>
        </p:nvGrpSpPr>
        <p:grpSpPr>
          <a:xfrm>
            <a:off x="915161" y="1421060"/>
            <a:ext cx="8225762" cy="675792"/>
            <a:chOff x="910749" y="3445692"/>
            <a:chExt cx="7500241" cy="675792"/>
          </a:xfrm>
        </p:grpSpPr>
        <p:sp>
          <p:nvSpPr>
            <p:cNvPr id="101" name="내용 개체 틀 3">
              <a:extLst>
                <a:ext uri="{FF2B5EF4-FFF2-40B4-BE49-F238E27FC236}">
                  <a16:creationId xmlns:a16="http://schemas.microsoft.com/office/drawing/2014/main" id="{87509F4E-857D-4FD5-BC67-597AD50AA27C}"/>
                </a:ext>
              </a:extLst>
            </p:cNvPr>
            <p:cNvSpPr txBox="1">
              <a:spLocks/>
            </p:cNvSpPr>
            <p:nvPr/>
          </p:nvSpPr>
          <p:spPr>
            <a:xfrm>
              <a:off x="1132164" y="3445692"/>
              <a:ext cx="7278826" cy="6757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 smtClean="0"/>
                <a:t>100</a:t>
              </a:r>
              <a:r>
                <a:rPr lang="ko-KR" altLang="en-US" dirty="0" smtClean="0"/>
                <a:t>칸짜리 투명 모눈을 큰 정사각형에 겹친 뒤</a:t>
              </a:r>
              <a:r>
                <a:rPr lang="en-US" altLang="ko-KR" dirty="0" smtClean="0"/>
                <a:t>, </a:t>
              </a:r>
              <a:r>
                <a:rPr lang="ko-KR" altLang="en-US" dirty="0" smtClean="0"/>
                <a:t>색칠된 </a:t>
              </a:r>
              <a:r>
                <a:rPr lang="ko-KR" altLang="en-US" spc="-150" dirty="0" smtClean="0"/>
                <a:t>작은 정사각형 </a:t>
              </a:r>
              <a:r>
                <a:rPr lang="ko-KR" altLang="en-US" dirty="0" smtClean="0"/>
                <a:t>칸의 수를 세어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102" name="모서리가 둥근 직사각형 75">
              <a:extLst>
                <a:ext uri="{FF2B5EF4-FFF2-40B4-BE49-F238E27FC236}">
                  <a16:creationId xmlns:a16="http://schemas.microsoft.com/office/drawing/2014/main" id="{F0AB48C1-5FE5-4697-B304-E6BF0DAF4CE0}"/>
                </a:ext>
              </a:extLst>
            </p:cNvPr>
            <p:cNvSpPr/>
            <p:nvPr/>
          </p:nvSpPr>
          <p:spPr>
            <a:xfrm>
              <a:off x="910749" y="3565635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57" name="내용 개체 틀 2"/>
          <p:cNvSpPr txBox="1">
            <a:spLocks/>
          </p:cNvSpPr>
          <p:nvPr/>
        </p:nvSpPr>
        <p:spPr>
          <a:xfrm>
            <a:off x="954872" y="5345444"/>
            <a:ext cx="1657868" cy="433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56</a:t>
            </a:r>
            <a:r>
              <a:rPr lang="ko-KR" altLang="en-US" dirty="0"/>
              <a:t>칸입니다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800" y="7200"/>
            <a:ext cx="4032448" cy="916812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C38CCB6E-58A5-4DB7-AFE3-1142E5BC971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9464" y="536517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내용 개체 틀 5">
            <a:extLst>
              <a:ext uri="{FF2B5EF4-FFF2-40B4-BE49-F238E27FC236}">
                <a16:creationId xmlns:a16="http://schemas.microsoft.com/office/drawing/2014/main" id="{09D1311D-6EAA-4320-881B-CA7D35728B22}"/>
              </a:ext>
            </a:extLst>
          </p:cNvPr>
          <p:cNvSpPr txBox="1">
            <a:spLocks/>
          </p:cNvSpPr>
          <p:nvPr/>
        </p:nvSpPr>
        <p:spPr>
          <a:xfrm>
            <a:off x="694689" y="476672"/>
            <a:ext cx="4150299" cy="56865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rgbClr val="3C4BA0"/>
                </a:solidFill>
                <a:latin typeface="나눔고딕 ExtraBold" pitchFamily="50" charset="-127"/>
                <a:ea typeface="나눔고딕 ExtraBold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ko-KR" altLang="en-US" sz="2200" dirty="0" smtClean="0">
                <a:solidFill>
                  <a:srgbClr val="695A35"/>
                </a:solidFill>
              </a:rPr>
              <a:t>비율을 백분율로 나타내기</a:t>
            </a:r>
            <a:endParaRPr lang="ko-KR" altLang="en-US" sz="2200" dirty="0">
              <a:solidFill>
                <a:srgbClr val="695A35"/>
              </a:solidFill>
            </a:endParaRPr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C38CCB6E-58A5-4DB7-AFE3-1142E5BC9718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19464" y="342173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직사각형 15">
            <a:hlinkClick r:id="rId6" action="ppaction://hlinksldjump"/>
          </p:cNvPr>
          <p:cNvSpPr/>
          <p:nvPr/>
        </p:nvSpPr>
        <p:spPr>
          <a:xfrm>
            <a:off x="7689304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8085348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8470987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8841432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>
            <a:hlinkClick r:id="rId10" action="ppaction://hlinksldjump"/>
          </p:cNvPr>
          <p:cNvSpPr/>
          <p:nvPr/>
        </p:nvSpPr>
        <p:spPr>
          <a:xfrm>
            <a:off x="9227071" y="440073"/>
            <a:ext cx="324036" cy="324036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9E05FFF-5A05-4000-B295-CB5695072F4B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69" t="51342" r="82175" b="31902"/>
          <a:stretch/>
        </p:blipFill>
        <p:spPr>
          <a:xfrm>
            <a:off x="3794335" y="2132856"/>
            <a:ext cx="2349258" cy="2688156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2" t="25648" r="37240" b="33781"/>
          <a:stretch/>
        </p:blipFill>
        <p:spPr>
          <a:xfrm>
            <a:off x="3725796" y="2250072"/>
            <a:ext cx="2556284" cy="261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3285</TotalTime>
  <Words>600</Words>
  <Application>Microsoft Office PowerPoint</Application>
  <PresentationFormat>A4 용지(210x297mm)</PresentationFormat>
  <Paragraphs>131</Paragraphs>
  <Slides>15</Slides>
  <Notes>2</Notes>
  <HiddenSlides>0</HiddenSlides>
  <MMClips>0</MMClips>
  <ScaleCrop>false</ScaleCrop>
  <HeadingPairs>
    <vt:vector size="8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15</vt:i4>
      </vt:variant>
      <vt:variant>
        <vt:lpstr>재구성한 쇼</vt:lpstr>
      </vt:variant>
      <vt:variant>
        <vt:i4>1</vt:i4>
      </vt:variant>
    </vt:vector>
  </HeadingPairs>
  <TitlesOfParts>
    <vt:vector size="22" baseType="lpstr">
      <vt:lpstr>나눔고딕</vt:lpstr>
      <vt:lpstr>나눔고딕 ExtraBold</vt:lpstr>
      <vt:lpstr>맑은 고딕</vt:lpstr>
      <vt:lpstr>Arial</vt:lpstr>
      <vt:lpstr>디자인 사용자 지정</vt:lpstr>
      <vt:lpstr>1_디자인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user</cp:lastModifiedBy>
  <cp:revision>236</cp:revision>
  <cp:lastPrinted>2017-09-25T02:44:09Z</cp:lastPrinted>
  <dcterms:created xsi:type="dcterms:W3CDTF">2017-09-24T23:31:15Z</dcterms:created>
  <dcterms:modified xsi:type="dcterms:W3CDTF">2020-10-16T05:18:43Z</dcterms:modified>
</cp:coreProperties>
</file>