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61" r:id="rId5"/>
    <p:sldId id="274" r:id="rId6"/>
    <p:sldId id="267" r:id="rId7"/>
    <p:sldId id="288" r:id="rId8"/>
    <p:sldId id="282" r:id="rId9"/>
    <p:sldId id="269" r:id="rId10"/>
    <p:sldId id="284" r:id="rId11"/>
    <p:sldId id="286" r:id="rId12"/>
    <p:sldId id="278" r:id="rId13"/>
    <p:sldId id="290" r:id="rId14"/>
    <p:sldId id="289" r:id="rId15"/>
    <p:sldId id="291" r:id="rId16"/>
    <p:sldId id="263" r:id="rId17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00" userDrawn="1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980" y="-396"/>
      </p:cViewPr>
      <p:guideLst>
        <p:guide orient="horz" pos="3838"/>
        <p:guide orient="horz" pos="913"/>
        <p:guide orient="horz" pos="527"/>
        <p:guide pos="240"/>
        <p:guide pos="6114"/>
        <p:guide pos="3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184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99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B0D64E4-8CF5-4646-A244-8EEED94A2F4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432B94D4-BA47-4BD1-B7C8-C1FB0D7935C0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30CD9F15-EAC9-4295-B27F-AAC8CA78B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33831349-6B17-4238-8041-B364C675D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B7AAD2A5-8E36-4CAB-8C5F-8360226F19BF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83AFF3C4-727F-498E-8E8D-08C84ED52DD5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D562C847-DBB4-49C7-9C83-F3440483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FBCC7965-CFA3-401B-A255-FF403F0A04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6E1A330-1D45-4EFA-B1DE-B30475DC50C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05386202-CB0F-4E6C-B585-2A67DC43DF4B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61B4B12B-D1D4-4EF3-8380-522465720AC6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2FBBF5F9-87B5-4967-97BB-DCD9AF90B512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C6DA3529-CBDE-4147-9807-76166F50EA85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9C9DEBEF-3B3B-4B31-9D66-3CAB13602BE7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A5F72FE-85CD-4D52-A7C2-39CED393862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4F446141-CDED-4BBD-830B-CA24B5915C77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0F3250B6-41EA-457D-ACE4-EC625BEE0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E75D95D6-718B-44F0-8FD3-296085DE0879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78C81171-60DA-4FDB-AE97-C509790DC64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DCA58279-0BF5-4969-8A91-9A60517121C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C1BF7B7E-2568-497B-B765-0FBEA19C21B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807F3B3F-274D-4F12-BD95-B89FF3DBD3AF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176A369-783F-4E0D-85F4-F4C26F3B59F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BF3AFC38-00D4-40C3-A652-346A587B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EC35E030-BD91-44E8-9D5B-52133A46E7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603BD5B4-1D99-4E58-BC92-1C86AAF9223A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1F78D766-5837-43A1-9062-7CF4B13C8DCA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81E97E-5B4A-4283-B5D0-D9D2F6F5DB4C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AA148D-E5D0-49B8-A833-3B8D5B84CD9E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비율이 사용되는 경우를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44B22521-6E41-45A3-91D4-5C1676DD2BE2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4B5129EB-CECD-43F2-9457-A553119B19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C5F2400-FE42-4D6F-A5B4-46A85F07597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EC29BB45-551C-4A8A-9CAE-2E8354A3B5A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41003F7-DADE-47CA-BDFE-B94D9C8B8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5A47224-8594-44CF-9803-0A3F9DFF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5BD41F08-2279-4A77-9938-48CE550067D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6F74143C-7E79-4173-9A7D-8617ECC5600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AB13911D-F223-4290-8D0D-E8A4C6A26AD3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EDA12357-A894-45BD-98D9-99FA2FD19D5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40B60242-B58B-442E-A321-6038EC92A10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C7206C6-B2DD-4D0F-BE29-BE79A598544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A3E70118-4CE5-45F2-B883-2529C087E648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8FD64D05-0FAA-472C-B29B-4D2F5348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CCEF0DDC-89B5-40CF-B968-5B737AA4EF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FBD4AF42-AC40-4E32-B3E7-41B30045AF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BB4E7DFC-3A39-4A03-9C76-A77DB030E48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269BF9-C261-4F9E-B1EF-5540D94D7A0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74C822E8-C549-493C-9944-3DD9FA965A94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653722-AEA8-4F7F-B1B9-3ECF86458903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비율이 사용되는 경우를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0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11.png"/><Relationship Id="rId15" Type="http://schemas.openxmlformats.org/officeDocument/2006/relationships/slide" Target="slide2.xml"/><Relationship Id="rId10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11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60160B-D4D5-423B-8A3D-54EA6DC074BE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80~81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54~55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EDDA0538-AD9F-485D-B0BB-7923AABDACD8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06FF6CA-5813-4BA8-9CA2-DE763E45DA24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3591B37-106A-468C-9CFF-2D74358456C4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163FFE4-4591-43ED-95FC-E16733D92306}"/>
              </a:ext>
            </a:extLst>
          </p:cNvPr>
          <p:cNvSpPr txBox="1"/>
          <p:nvPr/>
        </p:nvSpPr>
        <p:spPr>
          <a:xfrm>
            <a:off x="4024301" y="2766119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사용되는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경우를 알아볼까요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9" name="직사각형 38">
            <a:hlinkClick r:id="rId6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4" name="직사각형 43">
            <a:hlinkClick r:id="rId4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34FA954D-F8EF-41DE-8B54-5D0B3CD0312E}"/>
              </a:ext>
            </a:extLst>
          </p:cNvPr>
          <p:cNvGrpSpPr/>
          <p:nvPr/>
        </p:nvGrpSpPr>
        <p:grpSpPr>
          <a:xfrm>
            <a:off x="920552" y="1412776"/>
            <a:ext cx="8051947" cy="868656"/>
            <a:chOff x="920552" y="2863742"/>
            <a:chExt cx="8051947" cy="868656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2863742"/>
              <a:ext cx="4083080" cy="471829"/>
              <a:chOff x="910749" y="3445691"/>
              <a:chExt cx="4083080" cy="471829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3836469" cy="471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누가 만든 </a:t>
                </a:r>
                <a:r>
                  <a:rPr lang="ko-KR" altLang="en-US" dirty="0" smtClean="0"/>
                  <a:t>회색 물감이 </a:t>
                </a:r>
                <a:r>
                  <a:rPr lang="ko-KR" altLang="en-US" dirty="0"/>
                  <a:t>더 어두운가요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모서리가 둥근 직사각형 30"/>
            <p:cNvSpPr/>
            <p:nvPr/>
          </p:nvSpPr>
          <p:spPr bwMode="auto">
            <a:xfrm>
              <a:off x="920552" y="3264398"/>
              <a:ext cx="805194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09908B4-5B56-4E6A-BA66-D9B6C496A0F6}"/>
              </a:ext>
            </a:extLst>
          </p:cNvPr>
          <p:cNvGrpSpPr/>
          <p:nvPr/>
        </p:nvGrpSpPr>
        <p:grpSpPr>
          <a:xfrm>
            <a:off x="920552" y="2452508"/>
            <a:ext cx="8081471" cy="1151314"/>
            <a:chOff x="920552" y="3795462"/>
            <a:chExt cx="8081471" cy="1151314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3795462"/>
              <a:ext cx="7903707" cy="733801"/>
              <a:chOff x="910749" y="3445691"/>
              <a:chExt cx="7903707" cy="733801"/>
            </a:xfrm>
          </p:grpSpPr>
          <p:sp>
            <p:nvSpPr>
              <p:cNvPr id="41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7657096" cy="733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왜 그렇게 생각하나요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2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 bwMode="auto">
            <a:xfrm>
              <a:off x="920552" y="4216546"/>
              <a:ext cx="8081471" cy="730230"/>
            </a:xfrm>
            <a:prstGeom prst="roundRect">
              <a:avLst>
                <a:gd name="adj" fmla="val 1206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950210" y="1882651"/>
            <a:ext cx="7315158" cy="45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슬기가 만든 </a:t>
            </a:r>
            <a:r>
              <a:rPr lang="ko-KR" altLang="en-US" dirty="0" smtClean="0"/>
              <a:t>회색 물감이 </a:t>
            </a:r>
            <a:r>
              <a:rPr lang="ko-KR" altLang="en-US" dirty="0"/>
              <a:t>더 어둡습니다</a:t>
            </a:r>
            <a:r>
              <a:rPr lang="en-US" altLang="ko-KR" dirty="0"/>
              <a:t>.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920551" y="2918832"/>
            <a:ext cx="8081471" cy="94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두 </a:t>
            </a:r>
            <a:r>
              <a:rPr lang="ko-KR" altLang="en-US" dirty="0" smtClean="0"/>
              <a:t>회색 물감에서 </a:t>
            </a:r>
            <a:r>
              <a:rPr lang="ko-KR" altLang="en-US" dirty="0"/>
              <a:t>흰색 물감 양에 대한 검은색 물감 양의 비율을 구하여 </a:t>
            </a:r>
            <a:r>
              <a:rPr lang="ko-KR" altLang="en-US" dirty="0" smtClean="0"/>
              <a:t>비교해 보면 </a:t>
            </a:r>
            <a:r>
              <a:rPr lang="ko-KR" altLang="en-US" dirty="0"/>
              <a:t>지혜가 </a:t>
            </a:r>
            <a:r>
              <a:rPr lang="ko-KR" altLang="en-US" spc="-150" dirty="0"/>
              <a:t>만든 </a:t>
            </a:r>
            <a:r>
              <a:rPr lang="ko-KR" altLang="en-US" spc="-150" dirty="0" smtClean="0"/>
              <a:t>회색  </a:t>
            </a:r>
            <a:r>
              <a:rPr lang="ko-KR" altLang="en-US" dirty="0" smtClean="0"/>
              <a:t>물감은 </a:t>
            </a:r>
            <a:r>
              <a:rPr lang="en-US" altLang="ko-KR" dirty="0" smtClean="0"/>
              <a:t>0.03, </a:t>
            </a:r>
            <a:r>
              <a:rPr lang="ko-KR" altLang="en-US" dirty="0"/>
              <a:t>슬기가 만든 </a:t>
            </a:r>
            <a:r>
              <a:rPr lang="ko-KR" altLang="en-US" dirty="0" smtClean="0"/>
              <a:t>회색 물감은 </a:t>
            </a:r>
            <a:r>
              <a:rPr lang="en-US" altLang="ko-KR" dirty="0" smtClean="0"/>
              <a:t>0.04</a:t>
            </a:r>
            <a:r>
              <a:rPr lang="ko-KR" altLang="en-US" dirty="0" smtClean="0"/>
              <a:t>이기 </a:t>
            </a:r>
            <a:r>
              <a:rPr lang="ko-KR" altLang="en-US" dirty="0"/>
              <a:t>때문입니다</a:t>
            </a:r>
            <a:r>
              <a:rPr lang="en-US" altLang="ko-KR" dirty="0"/>
              <a:t>.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DD020B0D-BF4F-439C-BA05-EB1C9BB9E0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88" y="18528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FE7D0ADA-8CB4-4AD1-919F-FA333EFBF9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16" y="30114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5">
            <a:extLst>
              <a:ext uri="{FF2B5EF4-FFF2-40B4-BE49-F238E27FC236}">
                <a16:creationId xmlns:a16="http://schemas.microsoft.com/office/drawing/2014/main" xmlns="" id="{120EE3D5-E593-4C18-816A-687EA866F6E2}"/>
              </a:ext>
            </a:extLst>
          </p:cNvPr>
          <p:cNvSpPr txBox="1">
            <a:spLocks/>
          </p:cNvSpPr>
          <p:nvPr/>
        </p:nvSpPr>
        <p:spPr>
          <a:xfrm>
            <a:off x="694689" y="448073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흰색 물감 양에 대한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검은색 </a:t>
            </a:r>
            <a:r>
              <a:rPr lang="ko-KR" altLang="en-US" sz="2200" dirty="0">
                <a:solidFill>
                  <a:srgbClr val="695A35"/>
                </a:solidFill>
              </a:rPr>
              <a:t>물감 양의 비율 알아보기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27297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내용 개체 틀 5">
            <a:extLst>
              <a:ext uri="{FF2B5EF4-FFF2-40B4-BE49-F238E27FC236}">
                <a16:creationId xmlns:a16="http://schemas.microsoft.com/office/drawing/2014/main" xmlns="" id="{4E4CA1DF-2D0C-44D1-BBEA-74E68E432F9A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주변에서 비율이 사용되는 경우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찾아 이야기하기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FECB764-E5E9-4778-9E8F-5629725C8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t="77186" r="14526" b="8021"/>
          <a:stretch/>
        </p:blipFill>
        <p:spPr>
          <a:xfrm>
            <a:off x="2272414" y="3244660"/>
            <a:ext cx="6861700" cy="209891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E421E50-D5C9-4D28-8EB6-DD47AD49B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58297" r="62151" b="26910"/>
          <a:stretch/>
        </p:blipFill>
        <p:spPr>
          <a:xfrm>
            <a:off x="854100" y="2133022"/>
            <a:ext cx="2485731" cy="209891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47B18F24-208C-46D9-91AF-C113A6D43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8297" r="35622" b="26910"/>
          <a:stretch/>
        </p:blipFill>
        <p:spPr>
          <a:xfrm>
            <a:off x="3615056" y="2057729"/>
            <a:ext cx="2485731" cy="209891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2B943DE9-1FAD-47A4-8B7D-F0B130F7B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8" t="58297" r="12983" b="26910"/>
          <a:stretch/>
        </p:blipFill>
        <p:spPr>
          <a:xfrm>
            <a:off x="5895144" y="2032295"/>
            <a:ext cx="2485731" cy="2098916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주변에서 </a:t>
              </a:r>
              <a:r>
                <a:rPr lang="ko-KR" altLang="en-US" dirty="0"/>
                <a:t>비율이 사용되는 경우를 찾아 친구들과 이야기해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5" name="직사각형 24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9" name="직사각형 28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8281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5">
            <a:extLst>
              <a:ext uri="{FF2B5EF4-FFF2-40B4-BE49-F238E27FC236}">
                <a16:creationId xmlns:a16="http://schemas.microsoft.com/office/drawing/2014/main" xmlns="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812540" y="1412776"/>
            <a:ext cx="8510265" cy="1629472"/>
            <a:chOff x="812540" y="1412776"/>
            <a:chExt cx="8510265" cy="162947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2286B781-E16D-4249-A84A-FD1DB93C2C65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646331"/>
              <a:chOff x="882649" y="1449388"/>
              <a:chExt cx="8258272" cy="646331"/>
            </a:xfrm>
          </p:grpSpPr>
          <p:sp>
            <p:nvSpPr>
              <p:cNvPr id="9" name="내용 개체 틀 3">
                <a:extLst>
                  <a:ext uri="{FF2B5EF4-FFF2-40B4-BE49-F238E27FC236}">
                    <a16:creationId xmlns:a16="http://schemas.microsoft.com/office/drawing/2014/main" xmlns="" id="{A831479F-3CDF-44EC-B126-9E214DE2CB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10" name="내용 개체 틀 3">
                <a:extLst>
                  <a:ext uri="{FF2B5EF4-FFF2-40B4-BE49-F238E27FC236}">
                    <a16:creationId xmlns:a16="http://schemas.microsoft.com/office/drawing/2014/main" xmlns="" id="{CC007577-26EF-4CD8-AC5B-3B856D9049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버스를 타고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시간 동안 서울에서 대전까지 약 </a:t>
                </a:r>
                <a:r>
                  <a:rPr lang="en-US" altLang="ko-KR" dirty="0"/>
                  <a:t>150 km</a:t>
                </a:r>
                <a:r>
                  <a:rPr lang="ko-KR" altLang="en-US" dirty="0"/>
                  <a:t>를 갔습니다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버스가 서울에서 대전까지 가는 데 걸린 시간에 대한 간 거리의 비율을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12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7041232" y="2672916"/>
              <a:ext cx="22815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             )</a:t>
              </a:r>
              <a:endParaRPr lang="ko-KR" altLang="en-US" dirty="0"/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70392"/>
              </p:ext>
            </p:extLst>
          </p:nvPr>
        </p:nvGraphicFramePr>
        <p:xfrm>
          <a:off x="7542941" y="2528900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내용 개체 틀 2"/>
          <p:cNvSpPr txBox="1">
            <a:spLocks/>
          </p:cNvSpPr>
          <p:nvPr/>
        </p:nvSpPr>
        <p:spPr>
          <a:xfrm>
            <a:off x="7988344" y="2636912"/>
            <a:ext cx="972109" cy="47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(=75)</a:t>
            </a:r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1332" y="26729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18" name="직사각형 17">
            <a:hlinkClick r:id="rId4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1689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901687" y="4825954"/>
            <a:ext cx="7687717" cy="799290"/>
            <a:chOff x="901687" y="5099952"/>
            <a:chExt cx="7687717" cy="799290"/>
          </a:xfrm>
        </p:grpSpPr>
        <p:sp>
          <p:nvSpPr>
            <p:cNvPr id="29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901687" y="5099952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3) </a:t>
              </a:r>
              <a:r>
                <a:rPr lang="ko-KR" altLang="en-US" dirty="0"/>
                <a:t>두 지역 중 인구가 더 밀집한 곳은 어디인가요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273041" y="5899242"/>
              <a:ext cx="73163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901687" y="4312510"/>
            <a:ext cx="8421118" cy="426390"/>
            <a:chOff x="901687" y="4586508"/>
            <a:chExt cx="8421118" cy="426390"/>
          </a:xfrm>
        </p:grpSpPr>
        <p:sp>
          <p:nvSpPr>
            <p:cNvPr id="22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7041232" y="4643566"/>
              <a:ext cx="22815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             )</a:t>
              </a:r>
              <a:endParaRPr lang="ko-KR" altLang="en-US" dirty="0"/>
            </a:p>
          </p:txBody>
        </p:sp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901687" y="458650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2</a:t>
              </a:r>
              <a:r>
                <a:rPr lang="en-US" altLang="ko-KR" dirty="0" smtClean="0"/>
                <a:t>) </a:t>
              </a:r>
              <a:r>
                <a:rPr lang="ko-KR" altLang="en-US" dirty="0"/>
                <a:t>제주도의 넓이에 대한 인구의 비율을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901687" y="3789040"/>
            <a:ext cx="8421118" cy="426390"/>
            <a:chOff x="901687" y="4063038"/>
            <a:chExt cx="8421118" cy="426390"/>
          </a:xfrm>
        </p:grpSpPr>
        <p:sp>
          <p:nvSpPr>
            <p:cNvPr id="12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7041232" y="4120096"/>
              <a:ext cx="22815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             )</a:t>
              </a:r>
              <a:endParaRPr lang="ko-KR" altLang="en-US" dirty="0"/>
            </a:p>
          </p:txBody>
        </p:sp>
        <p:sp>
          <p:nvSpPr>
            <p:cNvPr id="20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901687" y="406303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1) </a:t>
              </a:r>
              <a:r>
                <a:rPr lang="ko-KR" altLang="en-US" dirty="0" smtClean="0"/>
                <a:t>서울의 넓이에 대한 인구의 비율을 구해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11" name="내용 개체 틀 5">
            <a:extLst>
              <a:ext uri="{FF2B5EF4-FFF2-40B4-BE49-F238E27FC236}">
                <a16:creationId xmlns:a16="http://schemas.microsoft.com/office/drawing/2014/main" xmlns="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2286B781-E16D-4249-A84A-FD1DB93C2C65}"/>
              </a:ext>
            </a:extLst>
          </p:cNvPr>
          <p:cNvGrpSpPr/>
          <p:nvPr/>
        </p:nvGrpSpPr>
        <p:grpSpPr>
          <a:xfrm>
            <a:off x="812540" y="1412776"/>
            <a:ext cx="8258272" cy="646331"/>
            <a:chOff x="882649" y="1449388"/>
            <a:chExt cx="8258272" cy="646331"/>
          </a:xfrm>
        </p:grpSpPr>
        <p:sp>
          <p:nvSpPr>
            <p:cNvPr id="9" name="내용 개체 틀 3">
              <a:extLst>
                <a:ext uri="{FF2B5EF4-FFF2-40B4-BE49-F238E27FC236}">
                  <a16:creationId xmlns:a16="http://schemas.microsoft.com/office/drawing/2014/main" xmlns="" id="{A831479F-3CDF-44EC-B126-9E214DE2CB23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0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서울과 제주도의 인구와 넓이를 조사한 표입니다</a:t>
              </a:r>
              <a:r>
                <a:rPr lang="en-US" altLang="ko-KR" dirty="0"/>
                <a:t>. </a:t>
              </a:r>
              <a:r>
                <a:rPr lang="ko-KR" altLang="en-US" dirty="0"/>
                <a:t>두 지역의 넓이에 대한 인구의 비율을 비교해 보세요</a:t>
              </a:r>
              <a:r>
                <a:rPr lang="en-US" altLang="ko-KR" dirty="0"/>
                <a:t>.(</a:t>
              </a:r>
              <a:r>
                <a:rPr lang="ko-KR" altLang="en-US" dirty="0"/>
                <a:t>비율은 반올림하여 자연수로 </a:t>
              </a:r>
              <a:r>
                <a:rPr lang="ko-KR" altLang="en-US" dirty="0" smtClean="0"/>
                <a:t>나타냅니다</a:t>
              </a:r>
              <a:r>
                <a:rPr lang="en-US" altLang="ko-KR" dirty="0" smtClean="0"/>
                <a:t>.)</a:t>
              </a:r>
              <a:endParaRPr lang="ko-KR" altLang="en-US" dirty="0"/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7606287" y="3828320"/>
            <a:ext cx="1631189" cy="47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16293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652100"/>
                  </p:ext>
                </p:extLst>
              </p:nvPr>
            </p:nvGraphicFramePr>
            <p:xfrm>
              <a:off x="1651000" y="2240868"/>
              <a:ext cx="6603999" cy="136815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01333"/>
                    <a:gridCol w="2201333"/>
                    <a:gridCol w="2201333"/>
                  </a:tblGrid>
                  <a:tr h="4556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지역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서울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제주도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56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인구</a:t>
                          </a:r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(</a:t>
                          </a:r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명</a:t>
                          </a:r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)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9857000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657000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569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넓이</a:t>
                          </a:r>
                          <a:r>
                            <a:rPr lang="en-US" altLang="ko-KR" b="1" i="0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𝐤𝐦</m:t>
                                  </m:r>
                                </m:e>
                                <m:sup>
                                  <m:r>
                                    <a:rPr lang="en-US" altLang="ko-KR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)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605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1850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652100"/>
                  </p:ext>
                </p:extLst>
              </p:nvPr>
            </p:nvGraphicFramePr>
            <p:xfrm>
              <a:off x="1651000" y="2240868"/>
              <a:ext cx="6603999" cy="136815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01333"/>
                    <a:gridCol w="2201333"/>
                    <a:gridCol w="2201333"/>
                  </a:tblGrid>
                  <a:tr h="4556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지역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서울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제주도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560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인구</a:t>
                          </a:r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(</a:t>
                          </a:r>
                          <a:r>
                            <a:rPr lang="ko-KR" altLang="en-US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명</a:t>
                          </a:r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)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9857000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657000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5693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77" t="-205333" r="-20027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605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나눔고딕" pitchFamily="50" charset="-127"/>
                              <a:ea typeface="나눔고딕" pitchFamily="50" charset="-127"/>
                            </a:rPr>
                            <a:t>1850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나눔고딕" pitchFamily="50" charset="-127"/>
                            <a:ea typeface="나눔고딕" pitchFamily="50" charset="-12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내용 개체 틀 2"/>
          <p:cNvSpPr txBox="1">
            <a:spLocks/>
          </p:cNvSpPr>
          <p:nvPr/>
        </p:nvSpPr>
        <p:spPr>
          <a:xfrm>
            <a:off x="7221252" y="4351790"/>
            <a:ext cx="1749524" cy="47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355</a:t>
            </a:r>
            <a:endParaRPr lang="en-US" altLang="ko-KR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1280592" y="5223088"/>
            <a:ext cx="7316363" cy="47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/>
              <a:t>서울이 제주도에 비해 인구가 더 밀집했습니다</a:t>
            </a:r>
            <a:r>
              <a:rPr lang="en-US" altLang="ko-KR" dirty="0"/>
              <a:t>.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237" y="38460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237" y="43801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311" y="5263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41044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61289"/>
              </p:ext>
            </p:extLst>
          </p:nvPr>
        </p:nvGraphicFramePr>
        <p:xfrm>
          <a:off x="7573692" y="24928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812540" y="1412776"/>
            <a:ext cx="8568952" cy="1557464"/>
            <a:chOff x="812540" y="1412776"/>
            <a:chExt cx="8568952" cy="15574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2286B781-E16D-4249-A84A-FD1DB93C2C65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923330"/>
              <a:chOff x="882649" y="1449388"/>
              <a:chExt cx="8258272" cy="923330"/>
            </a:xfrm>
          </p:grpSpPr>
          <p:sp>
            <p:nvSpPr>
              <p:cNvPr id="9" name="내용 개체 틀 3">
                <a:extLst>
                  <a:ext uri="{FF2B5EF4-FFF2-40B4-BE49-F238E27FC236}">
                    <a16:creationId xmlns:a16="http://schemas.microsoft.com/office/drawing/2014/main" xmlns="" id="{A831479F-3CDF-44EC-B126-9E214DE2CB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10" name="내용 개체 틀 3">
                <a:extLst>
                  <a:ext uri="{FF2B5EF4-FFF2-40B4-BE49-F238E27FC236}">
                    <a16:creationId xmlns:a16="http://schemas.microsoft.com/office/drawing/2014/main" xmlns="" id="{CC007577-26EF-4CD8-AC5B-3B856D9049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연수는 흰색 물감 </a:t>
                </a:r>
                <a:r>
                  <a:rPr lang="en-US" altLang="ko-KR" dirty="0"/>
                  <a:t>100 mL</a:t>
                </a:r>
                <a:r>
                  <a:rPr lang="ko-KR" altLang="en-US" dirty="0"/>
                  <a:t>에 검은색 물감 </a:t>
                </a:r>
                <a:r>
                  <a:rPr lang="en-US" altLang="ko-KR" dirty="0"/>
                  <a:t>4 mL</a:t>
                </a:r>
                <a:r>
                  <a:rPr lang="ko-KR" altLang="en-US" dirty="0"/>
                  <a:t>를 섞어 회색 물감을 만들었습니다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연수가 만든 회색 물감에서 흰색 물감 양에 대한 검은색 물감 양의 비율을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12" name="내용 개체 틀 3">
              <a:extLst>
                <a:ext uri="{FF2B5EF4-FFF2-40B4-BE49-F238E27FC236}">
                  <a16:creationId xmlns:a16="http://schemas.microsoft.com/office/drawing/2014/main" xmlns="" id="{CC007577-26EF-4CD8-AC5B-3B856D90498A}"/>
                </a:ext>
              </a:extLst>
            </p:cNvPr>
            <p:cNvSpPr txBox="1">
              <a:spLocks/>
            </p:cNvSpPr>
            <p:nvPr/>
          </p:nvSpPr>
          <p:spPr>
            <a:xfrm>
              <a:off x="6285148" y="2600908"/>
              <a:ext cx="30963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                         )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/>
              <p:cNvSpPr txBox="1">
                <a:spLocks/>
              </p:cNvSpPr>
              <p:nvPr/>
            </p:nvSpPr>
            <p:spPr>
              <a:xfrm>
                <a:off x="6696744" y="2492896"/>
                <a:ext cx="2612740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latin typeface="Cambria Math"/>
                            </a:rPr>
                            <m:t>=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i="1" dirty="0"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ko-KR" dirty="0"/>
                            <m:t>0.04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44" y="2492896"/>
                <a:ext cx="2612740" cy="1224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내용 개체 틀 5">
            <a:extLst>
              <a:ext uri="{FF2B5EF4-FFF2-40B4-BE49-F238E27FC236}">
                <a16:creationId xmlns:a16="http://schemas.microsoft.com/office/drawing/2014/main" xmlns="" id="{F5D2163C-DB18-4216-BFBE-B6BE57DA29C9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10193"/>
              </p:ext>
            </p:extLst>
          </p:nvPr>
        </p:nvGraphicFramePr>
        <p:xfrm>
          <a:off x="6709556" y="2492896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DDAA4BB8-47A5-483D-B843-45B546E14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292" y="2564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13134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D468BC-37A3-4E1D-9009-A8EE882FF219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812F3D-4E1A-4EFB-9BD2-E813E1DC6BAF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비율이 사용되는 경우를 알아볼까요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DAA439-0896-4D09-AE9C-EB174EC8E04B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3CA9E5CD-2789-4B77-8386-B36DA2E32158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9F1E0D3-F84E-47BA-95C5-56DEBE55850D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55E46F-E4FE-4CD0-9287-ABEE2E5F90C0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8EDB42-6823-4DE1-9073-25F9FBB25889}"/>
              </a:ext>
            </a:extLst>
          </p:cNvPr>
          <p:cNvSpPr txBox="1"/>
          <p:nvPr/>
        </p:nvSpPr>
        <p:spPr>
          <a:xfrm>
            <a:off x="4024301" y="3070701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9BB371-6D5C-4E35-853D-CD900106A685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F078DE-BD7C-449C-A727-95AE00E29FCB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비율이 사용되는 경우를 알아볼까요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4C6B30-1F88-4435-BE36-A3123FD0B35E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FA045A-5904-4F99-BE69-6EE13C952233}"/>
              </a:ext>
            </a:extLst>
          </p:cNvPr>
          <p:cNvSpPr txBox="1"/>
          <p:nvPr/>
        </p:nvSpPr>
        <p:spPr>
          <a:xfrm>
            <a:off x="3747650" y="2479536"/>
            <a:ext cx="4193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실생활에서 비율이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사용되는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여러 가지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경우를 알아보아요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12" name="직사각형 11">
            <a:hlinkClick r:id="rId4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5166D6E1-0DBA-4394-B2E6-BD53F1967013}"/>
              </a:ext>
            </a:extLst>
          </p:cNvPr>
          <p:cNvGrpSpPr/>
          <p:nvPr/>
        </p:nvGrpSpPr>
        <p:grpSpPr>
          <a:xfrm>
            <a:off x="931240" y="4752188"/>
            <a:ext cx="8200783" cy="1139975"/>
            <a:chOff x="931240" y="4653136"/>
            <a:chExt cx="8200783" cy="1139975"/>
          </a:xfrm>
        </p:grpSpPr>
        <p:sp>
          <p:nvSpPr>
            <p:cNvPr id="51" name="모서리가 둥근 직사각형 70">
              <a:extLst>
                <a:ext uri="{FF2B5EF4-FFF2-40B4-BE49-F238E27FC236}">
                  <a16:creationId xmlns:a16="http://schemas.microsoft.com/office/drawing/2014/main" xmlns="" id="{59B626A9-9D7F-425D-9658-B4068DC9E23F}"/>
                </a:ext>
              </a:extLst>
            </p:cNvPr>
            <p:cNvSpPr/>
            <p:nvPr/>
          </p:nvSpPr>
          <p:spPr bwMode="auto">
            <a:xfrm>
              <a:off x="931240" y="5325111"/>
              <a:ext cx="807963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4653136"/>
              <a:ext cx="8190095" cy="707065"/>
              <a:chOff x="910749" y="3430773"/>
              <a:chExt cx="8190095" cy="707065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30773"/>
                <a:ext cx="7943485" cy="7070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서울에서 광주까지 </a:t>
                </a:r>
                <a:r>
                  <a:rPr lang="ko-KR" altLang="en-US" dirty="0" smtClean="0"/>
                  <a:t>고속 철도를 </a:t>
                </a:r>
                <a:r>
                  <a:rPr lang="ko-KR" altLang="en-US" dirty="0"/>
                  <a:t>타고 가는 데 걸린 시간과 간 거리는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5071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5530FC12-000E-4924-91DF-6F2437DF00C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시간에 </a:t>
            </a:r>
            <a:r>
              <a:rPr lang="ko-KR" altLang="en-US" sz="2200" dirty="0">
                <a:solidFill>
                  <a:srgbClr val="695A35"/>
                </a:solidFill>
              </a:rPr>
              <a:t>대한 </a:t>
            </a:r>
            <a:r>
              <a:rPr lang="ko-KR" altLang="en-US" sz="2200" dirty="0" smtClean="0">
                <a:solidFill>
                  <a:srgbClr val="695A35"/>
                </a:solidFill>
              </a:rPr>
              <a:t>거리의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비율 알아보기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xmlns="" id="{F2E578FD-8AA6-4C9C-905F-A5A96A5005C9}"/>
              </a:ext>
            </a:extLst>
          </p:cNvPr>
          <p:cNvSpPr txBox="1">
            <a:spLocks/>
          </p:cNvSpPr>
          <p:nvPr/>
        </p:nvSpPr>
        <p:spPr>
          <a:xfrm>
            <a:off x="956556" y="5472268"/>
            <a:ext cx="560329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걸린 시간은 </a:t>
            </a:r>
            <a:r>
              <a:rPr lang="en-US" altLang="ko-KR" dirty="0"/>
              <a:t>2</a:t>
            </a:r>
            <a:r>
              <a:rPr lang="ko-KR" altLang="en-US" dirty="0"/>
              <a:t>시간이고</a:t>
            </a:r>
            <a:r>
              <a:rPr lang="en-US" altLang="ko-KR" dirty="0"/>
              <a:t>, </a:t>
            </a:r>
            <a:r>
              <a:rPr lang="ko-KR" altLang="en-US" dirty="0"/>
              <a:t>간 거리는 약 </a:t>
            </a:r>
            <a:r>
              <a:rPr lang="en-US" altLang="ko-KR" dirty="0"/>
              <a:t>300 km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5FFCB98C-4749-4DA0-AB6C-271BA27239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573" y="5495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81573036-F071-49BB-8AA3-54956CA9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1" t="15797" r="6481" b="62857"/>
          <a:stretch/>
        </p:blipFill>
        <p:spPr>
          <a:xfrm>
            <a:off x="5021943" y="1883299"/>
            <a:ext cx="3075810" cy="2877849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902750" y="1412776"/>
            <a:ext cx="8154706" cy="646331"/>
            <a:chOff x="902750" y="1412776"/>
            <a:chExt cx="8154706" cy="646331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646331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고속 철도를 타고 </a:t>
              </a:r>
              <a:r>
                <a:rPr lang="en-US" altLang="ko-KR" dirty="0"/>
                <a:t>2</a:t>
              </a:r>
              <a:r>
                <a:rPr lang="ko-KR" altLang="en-US" dirty="0"/>
                <a:t>시간 동안 서울에서 광주까지 약</a:t>
              </a:r>
              <a:r>
                <a:rPr lang="ko-KR" altLang="en-US" spc="-150" dirty="0"/>
                <a:t> </a:t>
              </a:r>
              <a:r>
                <a:rPr lang="en-US" altLang="ko-KR" dirty="0" smtClean="0"/>
                <a:t>300 km</a:t>
              </a:r>
              <a:r>
                <a:rPr lang="ko-KR" altLang="en-US" dirty="0"/>
                <a:t>를 갔습니다</a:t>
              </a:r>
              <a:r>
                <a:rPr lang="en-US" altLang="ko-KR" dirty="0"/>
                <a:t>. </a:t>
              </a:r>
              <a:r>
                <a:rPr lang="ko-KR" altLang="en-US" dirty="0"/>
                <a:t>고속 철도가 서울에서 광주까지 가는 데 걸린 시간에 대한 간 거리의 비율을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81573036-F071-49BB-8AA3-54956CA9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27684" r="63925" b="56440"/>
          <a:stretch/>
        </p:blipFill>
        <p:spPr>
          <a:xfrm>
            <a:off x="1853591" y="3025307"/>
            <a:ext cx="1970309" cy="1578088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81573036-F071-49BB-8AA3-54956CA9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29093" r="35422" b="59151"/>
          <a:stretch/>
        </p:blipFill>
        <p:spPr>
          <a:xfrm>
            <a:off x="3438666" y="2584446"/>
            <a:ext cx="1802366" cy="116859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7" name="직사각형 36">
            <a:hlinkClick r:id="rId6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7918373-1D45-4AAA-A97C-81B99E5E00AF}"/>
              </a:ext>
            </a:extLst>
          </p:cNvPr>
          <p:cNvGrpSpPr/>
          <p:nvPr/>
        </p:nvGrpSpPr>
        <p:grpSpPr>
          <a:xfrm>
            <a:off x="893134" y="1376772"/>
            <a:ext cx="8238889" cy="1115576"/>
            <a:chOff x="893134" y="4493590"/>
            <a:chExt cx="8238889" cy="1115576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934962" y="5141166"/>
              <a:ext cx="805048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893134" y="4493590"/>
              <a:ext cx="8238889" cy="1025837"/>
              <a:chOff x="910749" y="3445691"/>
              <a:chExt cx="8238889" cy="1025837"/>
            </a:xfrm>
          </p:grpSpPr>
          <p:sp>
            <p:nvSpPr>
              <p:cNvPr id="60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45691"/>
                <a:ext cx="7992279" cy="1025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고속 철도가 서울에서 광주까지 가는 데 걸린 시간에 대한 간 거리의 비율을 구할 때 기준량과 비교하는 양은 각각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1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내용 개체 틀 2"/>
          <p:cNvSpPr txBox="1">
            <a:spLocks/>
          </p:cNvSpPr>
          <p:nvPr/>
        </p:nvSpPr>
        <p:spPr>
          <a:xfrm>
            <a:off x="956556" y="2074886"/>
            <a:ext cx="5559483" cy="41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기준량은 걸린 시간이고</a:t>
            </a:r>
            <a:r>
              <a:rPr lang="en-US" altLang="ko-KR" dirty="0"/>
              <a:t>, </a:t>
            </a:r>
            <a:r>
              <a:rPr lang="ko-KR" altLang="en-US" dirty="0"/>
              <a:t>비교하는 양은 간 거리입니다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406" y="2068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80109664-ADE7-4632-8BA0-FC46BAB65895}"/>
              </a:ext>
            </a:extLst>
          </p:cNvPr>
          <p:cNvGrpSpPr/>
          <p:nvPr/>
        </p:nvGrpSpPr>
        <p:grpSpPr>
          <a:xfrm>
            <a:off x="893134" y="2763047"/>
            <a:ext cx="8238889" cy="1214256"/>
            <a:chOff x="893134" y="4462870"/>
            <a:chExt cx="8238889" cy="1214256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920551" y="5108467"/>
              <a:ext cx="8064897" cy="56865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893134" y="4462870"/>
              <a:ext cx="8238889" cy="688303"/>
              <a:chOff x="910749" y="3445691"/>
              <a:chExt cx="8238889" cy="688303"/>
            </a:xfrm>
          </p:grpSpPr>
          <p:sp>
            <p:nvSpPr>
              <p:cNvPr id="22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45691"/>
                <a:ext cx="7992279" cy="6883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고속 철도가 서울에서 광주까지 가는 데 걸린 시간에 대한 간 거리의 비율을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3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34795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내용 개체 틀 2"/>
          <p:cNvSpPr>
            <a:spLocks noGrp="1"/>
          </p:cNvSpPr>
          <p:nvPr>
            <p:ph idx="1"/>
          </p:nvPr>
        </p:nvSpPr>
        <p:spPr>
          <a:xfrm>
            <a:off x="938941" y="3498592"/>
            <a:ext cx="6062619" cy="65048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  (=150)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88527"/>
              </p:ext>
            </p:extLst>
          </p:nvPr>
        </p:nvGraphicFramePr>
        <p:xfrm>
          <a:off x="1281856" y="3376545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내용 개체 틀 5">
            <a:extLst>
              <a:ext uri="{FF2B5EF4-FFF2-40B4-BE49-F238E27FC236}">
                <a16:creationId xmlns:a16="http://schemas.microsoft.com/office/drawing/2014/main" xmlns="" id="{5530FC12-000E-4924-91DF-6F2437DF00C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시간에 </a:t>
            </a:r>
            <a:r>
              <a:rPr lang="ko-KR" altLang="en-US" sz="2200" dirty="0">
                <a:solidFill>
                  <a:srgbClr val="695A35"/>
                </a:solidFill>
              </a:rPr>
              <a:t>대한 </a:t>
            </a:r>
            <a:r>
              <a:rPr lang="ko-KR" altLang="en-US" sz="2200" dirty="0" smtClean="0">
                <a:solidFill>
                  <a:srgbClr val="695A35"/>
                </a:solidFill>
              </a:rPr>
              <a:t>거리의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비율 알아보기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18850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BE23007-C387-42AF-ACDD-BCB66CE16C0B}"/>
              </a:ext>
            </a:extLst>
          </p:cNvPr>
          <p:cNvGrpSpPr/>
          <p:nvPr/>
        </p:nvGrpSpPr>
        <p:grpSpPr>
          <a:xfrm>
            <a:off x="911747" y="4972458"/>
            <a:ext cx="8109365" cy="894619"/>
            <a:chOff x="911747" y="4972458"/>
            <a:chExt cx="8109365" cy="894619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911747" y="5399077"/>
              <a:ext cx="810936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4972458"/>
              <a:ext cx="7903707" cy="537880"/>
              <a:chOff x="910749" y="3445692"/>
              <a:chExt cx="7903707" cy="537880"/>
            </a:xfrm>
          </p:grpSpPr>
          <p:sp>
            <p:nvSpPr>
              <p:cNvPr id="73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2"/>
                <a:ext cx="7657096" cy="5378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강원도의 인구와 넓이는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4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내용 개체 틀 5">
            <a:extLst>
              <a:ext uri="{FF2B5EF4-FFF2-40B4-BE49-F238E27FC236}">
                <a16:creationId xmlns:a16="http://schemas.microsoft.com/office/drawing/2014/main" xmlns="" id="{CC902555-7CEA-41C5-91BD-8DBC8C844263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넓이에 대한 인구의 비율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F2E229A-1A53-4559-A292-C646C471A8CB}"/>
              </a:ext>
            </a:extLst>
          </p:cNvPr>
          <p:cNvGrpSpPr/>
          <p:nvPr/>
        </p:nvGrpSpPr>
        <p:grpSpPr>
          <a:xfrm>
            <a:off x="911747" y="4053355"/>
            <a:ext cx="8109365" cy="850697"/>
            <a:chOff x="911747" y="4053355"/>
            <a:chExt cx="8109365" cy="85069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4053355"/>
              <a:ext cx="7903707" cy="537880"/>
              <a:chOff x="910749" y="3445692"/>
              <a:chExt cx="7903707" cy="537880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2"/>
                <a:ext cx="7657096" cy="5378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서울의 인구와 넓이는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7" name="모서리가 둥근 직사각형 66"/>
            <p:cNvSpPr/>
            <p:nvPr/>
          </p:nvSpPr>
          <p:spPr bwMode="auto">
            <a:xfrm>
              <a:off x="911747" y="4436052"/>
              <a:ext cx="810936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내용 개체 틀 2"/>
              <p:cNvSpPr txBox="1">
                <a:spLocks/>
              </p:cNvSpPr>
              <p:nvPr/>
            </p:nvSpPr>
            <p:spPr>
              <a:xfrm>
                <a:off x="1009685" y="4473116"/>
                <a:ext cx="6408712" cy="422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인구는 </a:t>
                </a:r>
                <a:r>
                  <a:rPr lang="en-US" altLang="ko-KR" dirty="0" smtClean="0"/>
                  <a:t>9857000</a:t>
                </a:r>
                <a:r>
                  <a:rPr lang="ko-KR" altLang="en-US" dirty="0"/>
                  <a:t>명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넓이는 </a:t>
                </a:r>
                <a:r>
                  <a:rPr lang="en-US" altLang="ko-KR" dirty="0" smtClean="0"/>
                  <a:t>605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latin typeface="Cambria Math"/>
                          </a:rPr>
                          <m:t>km</m:t>
                        </m:r>
                      </m:e>
                      <m:sup>
                        <m:r>
                          <a:rPr lang="en-US" altLang="ko-KR" b="0" i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6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85" y="4473116"/>
                <a:ext cx="6408712" cy="422943"/>
              </a:xfrm>
              <a:prstGeom prst="rect">
                <a:avLst/>
              </a:prstGeom>
              <a:blipFill rotWithShape="1">
                <a:blip r:embed="rId4"/>
                <a:stretch>
                  <a:fillRect l="-666" t="-7246"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내용 개체 틀 2"/>
              <p:cNvSpPr txBox="1">
                <a:spLocks/>
              </p:cNvSpPr>
              <p:nvPr/>
            </p:nvSpPr>
            <p:spPr>
              <a:xfrm>
                <a:off x="950210" y="5453315"/>
                <a:ext cx="7315158" cy="433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인구는 </a:t>
                </a:r>
                <a:r>
                  <a:rPr lang="en-US" altLang="ko-KR" dirty="0" smtClean="0"/>
                  <a:t>1550000</a:t>
                </a:r>
                <a:r>
                  <a:rPr lang="ko-KR" altLang="en-US" dirty="0"/>
                  <a:t>명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넓이는 </a:t>
                </a:r>
                <a:r>
                  <a:rPr lang="en-US" altLang="ko-KR" dirty="0" smtClean="0"/>
                  <a:t>16875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latin typeface="Cambria Math"/>
                          </a:rPr>
                          <m:t>km</m:t>
                        </m:r>
                      </m:e>
                      <m:sup>
                        <m:r>
                          <a:rPr lang="en-US" altLang="ko-KR" b="0" i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10" y="5453315"/>
                <a:ext cx="7315158" cy="433904"/>
              </a:xfrm>
              <a:prstGeom prst="rect">
                <a:avLst/>
              </a:prstGeom>
              <a:blipFill rotWithShape="1">
                <a:blip r:embed="rId5"/>
                <a:stretch>
                  <a:fillRect l="-583"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BEF8CC95-94BD-423E-9EEE-3D366783B88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10" y="44865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E22D1A9D-B145-4C5C-BA40-273C27730B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10" y="54243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902750" y="1412776"/>
            <a:ext cx="8154706" cy="682239"/>
            <a:chOff x="902750" y="1412776"/>
            <a:chExt cx="8154706" cy="682239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6822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서울과 강원도의 인구와 넓이를 조사한 표입니다</a:t>
              </a:r>
              <a:r>
                <a:rPr lang="en-US" altLang="ko-KR" dirty="0"/>
                <a:t>. </a:t>
              </a:r>
              <a:r>
                <a:rPr lang="ko-KR" altLang="en-US" dirty="0"/>
                <a:t>두 지역의 넓이에 대한 인구의 비율을 비교해 봅시다</a:t>
              </a:r>
              <a:r>
                <a:rPr lang="en-US" altLang="ko-KR" dirty="0"/>
                <a:t>.(</a:t>
              </a:r>
              <a:r>
                <a:rPr lang="ko-KR" altLang="en-US" dirty="0"/>
                <a:t>비율은 반올림하여 자연수로 </a:t>
              </a:r>
              <a:r>
                <a:rPr lang="ko-KR" altLang="en-US" dirty="0" smtClean="0"/>
                <a:t>나타냅니다</a:t>
              </a:r>
              <a:r>
                <a:rPr lang="en-US" altLang="ko-KR" dirty="0" smtClean="0"/>
                <a:t>.)</a:t>
              </a:r>
              <a:endParaRPr lang="ko-KR" altLang="en-US" dirty="0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111361" y="2091864"/>
            <a:ext cx="5823447" cy="1949204"/>
            <a:chOff x="2669404" y="2091864"/>
            <a:chExt cx="5823447" cy="194920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8F64AA30-2398-4B08-BB0E-27843240E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7" t="57415" r="54988" b="18335"/>
            <a:stretch/>
          </p:blipFill>
          <p:spPr>
            <a:xfrm>
              <a:off x="2669404" y="2091864"/>
              <a:ext cx="1743536" cy="194920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55081" r="43732" b="31030"/>
            <a:stretch/>
          </p:blipFill>
          <p:spPr>
            <a:xfrm>
              <a:off x="4542643" y="2276872"/>
              <a:ext cx="3950208" cy="1484858"/>
            </a:xfrm>
            <a:prstGeom prst="rect">
              <a:avLst/>
            </a:prstGeom>
          </p:spPr>
        </p:pic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7" name="직사각형 46">
            <a:hlinkClick r:id="rId13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8" name="직사각형 47">
            <a:hlinkClick r:id="rId14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0" name="직사각형 49">
            <a:hlinkClick r:id="rId15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2" name="직사각형 51">
            <a:hlinkClick r:id="rId16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2C40BE6-2435-423A-A692-9C37EB5159FF}"/>
              </a:ext>
            </a:extLst>
          </p:cNvPr>
          <p:cNvGrpSpPr/>
          <p:nvPr/>
        </p:nvGrpSpPr>
        <p:grpSpPr>
          <a:xfrm>
            <a:off x="903592" y="1376772"/>
            <a:ext cx="8109365" cy="1188078"/>
            <a:chOff x="903592" y="4282299"/>
            <a:chExt cx="8109365" cy="1188078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903592" y="5002377"/>
              <a:ext cx="810936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33773" y="4282299"/>
              <a:ext cx="8079183" cy="720077"/>
              <a:chOff x="910749" y="3445691"/>
              <a:chExt cx="8079183" cy="720077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45691"/>
                <a:ext cx="7832573" cy="7200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지역의 넓이에 대한 인구의 비율을 구할 때 기준량과 비교하는 양은 각각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19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8" name="내용 개체 틀 2"/>
          <p:cNvSpPr txBox="1">
            <a:spLocks/>
          </p:cNvSpPr>
          <p:nvPr/>
        </p:nvSpPr>
        <p:spPr>
          <a:xfrm>
            <a:off x="920552" y="2141127"/>
            <a:ext cx="6408712" cy="42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기준량은 넓이이고</a:t>
            </a:r>
            <a:r>
              <a:rPr lang="en-US" altLang="ko-KR" dirty="0"/>
              <a:t>, </a:t>
            </a:r>
            <a:r>
              <a:rPr lang="ko-KR" altLang="en-US" dirty="0"/>
              <a:t>비교하는 양은 인구입니다</a:t>
            </a:r>
            <a:r>
              <a:rPr lang="en-US" altLang="ko-KR" dirty="0"/>
              <a:t>.</a:t>
            </a: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내용 개체 틀 5">
            <a:extLst>
              <a:ext uri="{FF2B5EF4-FFF2-40B4-BE49-F238E27FC236}">
                <a16:creationId xmlns:a16="http://schemas.microsoft.com/office/drawing/2014/main" xmlns="" id="{CC902555-7CEA-41C5-91BD-8DBC8C844263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넓이에 대한 인구의 비율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F6E7523B-C12D-4DD2-9F78-E2C68782FB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2190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72AE506C-02F4-4CD5-A752-17756E8FD2AF}"/>
              </a:ext>
            </a:extLst>
          </p:cNvPr>
          <p:cNvGrpSpPr/>
          <p:nvPr/>
        </p:nvGrpSpPr>
        <p:grpSpPr>
          <a:xfrm>
            <a:off x="903592" y="2711290"/>
            <a:ext cx="8109365" cy="2481905"/>
            <a:chOff x="903592" y="3863971"/>
            <a:chExt cx="8109365" cy="2481905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903592" y="4264225"/>
              <a:ext cx="8109365" cy="2081651"/>
            </a:xfrm>
            <a:prstGeom prst="roundRect">
              <a:avLst>
                <a:gd name="adj" fmla="val 934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33773" y="3863971"/>
              <a:ext cx="7903707" cy="537880"/>
              <a:chOff x="910749" y="3445692"/>
              <a:chExt cx="7903707" cy="537880"/>
            </a:xfrm>
          </p:grpSpPr>
          <p:sp>
            <p:nvSpPr>
              <p:cNvPr id="22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2"/>
                <a:ext cx="7657096" cy="5378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지역의 넓이에 대한 인구의 비율을 각각 </a:t>
                </a:r>
                <a:r>
                  <a:rPr lang="ko-KR" altLang="en-US" dirty="0" smtClean="0"/>
                  <a:t>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3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내용 개체 틀 2"/>
          <p:cNvSpPr txBox="1">
            <a:spLocks/>
          </p:cNvSpPr>
          <p:nvPr/>
        </p:nvSpPr>
        <p:spPr>
          <a:xfrm>
            <a:off x="942054" y="3212137"/>
            <a:ext cx="8070903" cy="198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80000"/>
              </a:lnSpc>
            </a:pPr>
            <a:r>
              <a:rPr lang="ko-KR" altLang="en-US" dirty="0"/>
              <a:t>서울은              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=16292.5……</a:t>
            </a:r>
            <a:r>
              <a:rPr lang="ko-KR" altLang="en-US" dirty="0" smtClean="0"/>
              <a:t>이므로 반올림하여 </a:t>
            </a:r>
            <a:r>
              <a:rPr lang="ko-KR" altLang="en-US" dirty="0"/>
              <a:t>자연수로 나타내면 </a:t>
            </a:r>
            <a:r>
              <a:rPr lang="en-US" altLang="ko-KR" dirty="0" smtClean="0"/>
              <a:t>16293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r>
              <a:rPr lang="ko-KR" altLang="en-US" dirty="0"/>
              <a:t>강원도는                  </a:t>
            </a:r>
            <a:r>
              <a:rPr lang="en-US" altLang="ko-KR" dirty="0" smtClean="0"/>
              <a:t>=91.8……</a:t>
            </a:r>
            <a:r>
              <a:rPr lang="ko-KR" altLang="en-US" dirty="0" smtClean="0"/>
              <a:t>이므로</a:t>
            </a:r>
            <a:r>
              <a:rPr lang="en-US" altLang="ko-KR" dirty="0" smtClean="0"/>
              <a:t> </a:t>
            </a:r>
            <a:r>
              <a:rPr lang="ko-KR" altLang="en-US" dirty="0"/>
              <a:t>반올림하여 자연수로 나타내면 </a:t>
            </a:r>
            <a:r>
              <a:rPr lang="en-US" altLang="ko-KR" dirty="0" smtClean="0"/>
              <a:t>92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endParaRPr lang="en-US" altLang="ko-KR" dirty="0"/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03162"/>
              </p:ext>
            </p:extLst>
          </p:nvPr>
        </p:nvGraphicFramePr>
        <p:xfrm>
          <a:off x="1963561" y="3249052"/>
          <a:ext cx="108122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081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9857000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28725"/>
              </p:ext>
            </p:extLst>
          </p:nvPr>
        </p:nvGraphicFramePr>
        <p:xfrm>
          <a:off x="2180692" y="4293168"/>
          <a:ext cx="973215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973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1550000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16875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5C49026-EE38-4CA7-BBD2-19D1A10708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39252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9" name="직사각형 28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17483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C05F31E-5BD1-4E17-90E9-6751F8DF8ABE}"/>
              </a:ext>
            </a:extLst>
          </p:cNvPr>
          <p:cNvGrpSpPr/>
          <p:nvPr/>
        </p:nvGrpSpPr>
        <p:grpSpPr>
          <a:xfrm>
            <a:off x="906691" y="2479318"/>
            <a:ext cx="8109230" cy="917670"/>
            <a:chOff x="906691" y="4933081"/>
            <a:chExt cx="8109230" cy="917670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906691" y="5382751"/>
              <a:ext cx="810923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36738" y="4933081"/>
              <a:ext cx="8079183" cy="497837"/>
              <a:chOff x="910749" y="3445691"/>
              <a:chExt cx="8079183" cy="497837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45691"/>
                <a:ext cx="7832573" cy="497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왜 그렇게 생각하나요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19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14206" y="2958391"/>
            <a:ext cx="7315158" cy="438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서울이 강원도보다 넓이에 대한 인구의 </a:t>
            </a:r>
            <a:r>
              <a:rPr lang="ko-KR" altLang="en-US" dirty="0" smtClean="0"/>
              <a:t>비율이 더 </a:t>
            </a:r>
            <a:r>
              <a:rPr lang="ko-KR" altLang="en-US" dirty="0"/>
              <a:t>높기 때문입니다</a:t>
            </a:r>
            <a:r>
              <a:rPr lang="en-US" altLang="ko-KR" dirty="0"/>
              <a:t>.</a:t>
            </a:r>
            <a:endParaRPr lang="ko-KR" altLang="en-US" b="0" dirty="0"/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AB2221E8-9E51-4312-B658-065E4C70FEA2}"/>
              </a:ext>
            </a:extLst>
          </p:cNvPr>
          <p:cNvGrpSpPr/>
          <p:nvPr/>
        </p:nvGrpSpPr>
        <p:grpSpPr>
          <a:xfrm>
            <a:off x="899131" y="1412776"/>
            <a:ext cx="8116790" cy="899643"/>
            <a:chOff x="899131" y="3866539"/>
            <a:chExt cx="8116790" cy="899643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36738" y="3866539"/>
              <a:ext cx="8079183" cy="497837"/>
              <a:chOff x="910749" y="3445691"/>
              <a:chExt cx="8079183" cy="497837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59" y="3445691"/>
                <a:ext cx="7832573" cy="497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지역 중 인구가 더 밀집한 곳은 어디인가요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19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 bwMode="auto">
            <a:xfrm>
              <a:off x="899131" y="4298182"/>
              <a:ext cx="811679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8" name="내용 개체 틀 2"/>
          <p:cNvSpPr txBox="1">
            <a:spLocks/>
          </p:cNvSpPr>
          <p:nvPr/>
        </p:nvSpPr>
        <p:spPr>
          <a:xfrm>
            <a:off x="956556" y="1889933"/>
            <a:ext cx="6408712" cy="42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서울입니다</a:t>
            </a:r>
            <a:r>
              <a:rPr lang="en-US" altLang="ko-KR" dirty="0"/>
              <a:t>.</a:t>
            </a:r>
          </a:p>
        </p:txBody>
      </p:sp>
      <p:sp>
        <p:nvSpPr>
          <p:cNvPr id="26" name="내용 개체 틀 5">
            <a:extLst>
              <a:ext uri="{FF2B5EF4-FFF2-40B4-BE49-F238E27FC236}">
                <a16:creationId xmlns:a16="http://schemas.microsoft.com/office/drawing/2014/main" xmlns="" id="{45000702-61F9-4554-A3AD-D65497CA96DE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넓이에 대한 인구의 비율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E5CC8D49-CA2B-41F3-BB62-DA77AEB2EF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256" y="1883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1324C619-5CDA-41BA-8683-4E3F4A3F50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256" y="29771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DA4F670A-507B-4322-8716-ABC024606C9F}"/>
              </a:ext>
            </a:extLst>
          </p:cNvPr>
          <p:cNvGrpSpPr/>
          <p:nvPr/>
        </p:nvGrpSpPr>
        <p:grpSpPr>
          <a:xfrm>
            <a:off x="932437" y="3559418"/>
            <a:ext cx="8161023" cy="1850966"/>
            <a:chOff x="932437" y="3926256"/>
            <a:chExt cx="8161023" cy="1850966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50008" y="3926256"/>
              <a:ext cx="8143452" cy="738219"/>
              <a:chOff x="910749" y="3445691"/>
              <a:chExt cx="8143452" cy="738219"/>
            </a:xfrm>
          </p:grpSpPr>
          <p:sp>
            <p:nvSpPr>
              <p:cNvPr id="30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9896" y="3445691"/>
                <a:ext cx="7944305" cy="738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왜 서울이 강원도에 비해 인구가 밀집했을지 자신의 생각을 자유롭게 </a:t>
                </a:r>
                <a:r>
                  <a:rPr lang="ko-KR" altLang="en-US" dirty="0" smtClean="0"/>
                  <a:t>이야기해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1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19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모서리가 둥근 직사각형 28"/>
            <p:cNvSpPr/>
            <p:nvPr/>
          </p:nvSpPr>
          <p:spPr bwMode="auto">
            <a:xfrm>
              <a:off x="932437" y="4593695"/>
              <a:ext cx="8096754" cy="11835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내용 개체 틀 2"/>
          <p:cNvSpPr txBox="1">
            <a:spLocks/>
          </p:cNvSpPr>
          <p:nvPr/>
        </p:nvSpPr>
        <p:spPr>
          <a:xfrm>
            <a:off x="973396" y="4333705"/>
            <a:ext cx="7940044" cy="118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서울이 우리나라의 수도이기 때문에 인구가 밀집한 것 같습니다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한 지역에 인구가 불균형하게 </a:t>
            </a:r>
            <a:r>
              <a:rPr lang="ko-KR" altLang="en-US" dirty="0" smtClean="0"/>
              <a:t>밀집하면 </a:t>
            </a:r>
            <a:r>
              <a:rPr lang="ko-KR" altLang="en-US" dirty="0"/>
              <a:t>환경 오염</a:t>
            </a:r>
            <a:r>
              <a:rPr lang="en-US" altLang="ko-KR" dirty="0"/>
              <a:t>, </a:t>
            </a:r>
            <a:r>
              <a:rPr lang="ko-KR" altLang="en-US" dirty="0"/>
              <a:t>주거 문제 등 여러 가지 사회 문제를 </a:t>
            </a:r>
            <a:r>
              <a:rPr lang="ko-KR" altLang="en-US" dirty="0" smtClean="0"/>
              <a:t>발생시킬 </a:t>
            </a:r>
            <a:r>
              <a:rPr lang="ko-KR" altLang="en-US" dirty="0"/>
              <a:t>수 있습니다</a:t>
            </a:r>
            <a:r>
              <a:rPr lang="en-US" altLang="ko-KR" dirty="0"/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256" y="4609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6" name="직사각형 35">
            <a:hlinkClick r:id="rId5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9895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77EAFFD3-43E0-4E67-9B7B-18CA008ACB67}"/>
              </a:ext>
            </a:extLst>
          </p:cNvPr>
          <p:cNvGrpSpPr/>
          <p:nvPr/>
        </p:nvGrpSpPr>
        <p:grpSpPr>
          <a:xfrm>
            <a:off x="4939497" y="4329100"/>
            <a:ext cx="3973943" cy="1499685"/>
            <a:chOff x="941928" y="4883832"/>
            <a:chExt cx="3973943" cy="1499685"/>
          </a:xfrm>
        </p:grpSpPr>
        <p:sp>
          <p:nvSpPr>
            <p:cNvPr id="64" name="모서리가 둥근 직사각형 63"/>
            <p:cNvSpPr/>
            <p:nvPr/>
          </p:nvSpPr>
          <p:spPr bwMode="auto">
            <a:xfrm>
              <a:off x="1000835" y="5631208"/>
              <a:ext cx="3915036" cy="75230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4883832"/>
              <a:ext cx="3869261" cy="886345"/>
              <a:chOff x="910749" y="3428710"/>
              <a:chExt cx="3869261" cy="886345"/>
            </a:xfrm>
          </p:grpSpPr>
          <p:sp>
            <p:nvSpPr>
              <p:cNvPr id="67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28710"/>
                <a:ext cx="3622650" cy="886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슬기가 만든 </a:t>
                </a:r>
                <a:r>
                  <a:rPr lang="ko-KR" altLang="en-US" dirty="0" smtClean="0"/>
                  <a:t>회색 물감에서 </a:t>
                </a:r>
                <a:r>
                  <a:rPr lang="ko-KR" altLang="en-US" dirty="0"/>
                  <a:t>흰색과 검은색 물감 양은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8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4865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BD275487-919B-4A6A-A924-32EE6B8F57F9}"/>
              </a:ext>
            </a:extLst>
          </p:cNvPr>
          <p:cNvGrpSpPr/>
          <p:nvPr/>
        </p:nvGrpSpPr>
        <p:grpSpPr>
          <a:xfrm>
            <a:off x="941928" y="4322896"/>
            <a:ext cx="3903060" cy="1518373"/>
            <a:chOff x="941928" y="3854844"/>
            <a:chExt cx="3903060" cy="1518373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941928" y="4598885"/>
              <a:ext cx="3903060" cy="774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3854844"/>
              <a:ext cx="3903060" cy="762288"/>
              <a:chOff x="910749" y="3445691"/>
              <a:chExt cx="3903060" cy="762288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3656449" cy="762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지혜가 만든 </a:t>
                </a:r>
                <a:r>
                  <a:rPr lang="ko-KR" altLang="en-US" dirty="0" smtClean="0"/>
                  <a:t>회색 물감에서 </a:t>
                </a:r>
                <a:r>
                  <a:rPr lang="ko-KR" altLang="en-US" dirty="0"/>
                  <a:t>흰색과 검은색 물감 양은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950210" y="5122345"/>
            <a:ext cx="3858774" cy="86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흰색 물감은 </a:t>
            </a:r>
            <a:r>
              <a:rPr lang="en-US" altLang="ko-KR" dirty="0"/>
              <a:t>200 mL, </a:t>
            </a:r>
            <a:r>
              <a:rPr lang="ko-KR" altLang="en-US" dirty="0"/>
              <a:t>검은색 물감은 </a:t>
            </a:r>
            <a:r>
              <a:rPr lang="en-US" altLang="ko-KR" dirty="0"/>
              <a:t>6 mL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4983783" y="5121188"/>
            <a:ext cx="3929657" cy="82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흰색 물감은 </a:t>
            </a:r>
            <a:r>
              <a:rPr lang="en-US" altLang="ko-KR" dirty="0"/>
              <a:t>250 mL, </a:t>
            </a:r>
            <a:r>
              <a:rPr lang="ko-KR" altLang="en-US" dirty="0"/>
              <a:t>검은색 물감은 </a:t>
            </a:r>
            <a:r>
              <a:rPr lang="en-US" altLang="ko-KR" dirty="0"/>
              <a:t>10 mL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b="0" dirty="0"/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>
            <a:extLst>
              <a:ext uri="{FF2B5EF4-FFF2-40B4-BE49-F238E27FC236}">
                <a16:creationId xmlns:a16="http://schemas.microsoft.com/office/drawing/2014/main" xmlns="" id="{120EE3D5-E593-4C18-816A-687EA866F6E2}"/>
              </a:ext>
            </a:extLst>
          </p:cNvPr>
          <p:cNvSpPr txBox="1">
            <a:spLocks/>
          </p:cNvSpPr>
          <p:nvPr/>
        </p:nvSpPr>
        <p:spPr>
          <a:xfrm>
            <a:off x="694689" y="448073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흰색 물감 양에 대한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검은색 </a:t>
            </a:r>
            <a:r>
              <a:rPr lang="ko-KR" altLang="en-US" sz="2200" dirty="0">
                <a:solidFill>
                  <a:srgbClr val="695A35"/>
                </a:solidFill>
              </a:rPr>
              <a:t>물감 양의 비율 알아보기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C04EC8D8-50D3-4318-BEFD-14EC93A84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8744" r="22856" b="70314"/>
          <a:stretch/>
        </p:blipFill>
        <p:spPr>
          <a:xfrm>
            <a:off x="2745324" y="2168860"/>
            <a:ext cx="4304611" cy="217375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CF3DD2ED-3AAD-46C2-B2F9-A3A126677D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698" y="52335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902750" y="1412776"/>
            <a:ext cx="8154706" cy="978729"/>
            <a:chOff x="902750" y="1412776"/>
            <a:chExt cx="8154706" cy="978729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8729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교실 벽을 꾸미기 위해 흰색 물감과 검은색 물감을 섞어 </a:t>
              </a:r>
              <a:r>
                <a:rPr lang="ko-KR" altLang="en-US" dirty="0" smtClean="0"/>
                <a:t>회색 물감을 </a:t>
              </a:r>
              <a:r>
                <a:rPr lang="ko-KR" altLang="en-US" spc="-150" dirty="0"/>
                <a:t>만들었습니다</a:t>
              </a:r>
              <a:r>
                <a:rPr lang="en-US" altLang="ko-KR" spc="-150" dirty="0"/>
                <a:t>. </a:t>
              </a:r>
            </a:p>
            <a:p>
              <a:r>
                <a:rPr lang="ko-KR" altLang="en-US" dirty="0"/>
                <a:t>지혜는 흰색 </a:t>
              </a:r>
              <a:r>
                <a:rPr lang="en-US" altLang="ko-KR" dirty="0"/>
                <a:t>200 mL</a:t>
              </a:r>
              <a:r>
                <a:rPr lang="ko-KR" altLang="en-US" dirty="0"/>
                <a:t>에 검은색 </a:t>
              </a:r>
              <a:r>
                <a:rPr lang="en-US" altLang="ko-KR" dirty="0"/>
                <a:t>6 mL</a:t>
              </a:r>
              <a:r>
                <a:rPr lang="ko-KR" altLang="en-US" dirty="0"/>
                <a:t>를</a:t>
              </a:r>
              <a:r>
                <a:rPr lang="en-US" altLang="ko-KR" dirty="0"/>
                <a:t>, </a:t>
              </a:r>
              <a:r>
                <a:rPr lang="ko-KR" altLang="en-US" dirty="0"/>
                <a:t>슬기는 흰색 </a:t>
              </a:r>
              <a:r>
                <a:rPr lang="en-US" altLang="ko-KR" dirty="0"/>
                <a:t>250 mL</a:t>
              </a:r>
              <a:r>
                <a:rPr lang="ko-KR" altLang="en-US" dirty="0"/>
                <a:t>에 </a:t>
              </a:r>
              <a:r>
                <a:rPr lang="ko-KR" altLang="en-US" spc="-150" dirty="0"/>
                <a:t>검은색 </a:t>
              </a:r>
              <a:r>
                <a:rPr lang="en-US" altLang="ko-KR" spc="-150" dirty="0"/>
                <a:t>10 mL</a:t>
              </a:r>
              <a:r>
                <a:rPr lang="ko-KR" altLang="en-US" spc="-150" dirty="0"/>
                <a:t>를 </a:t>
              </a:r>
              <a:r>
                <a:rPr lang="ko-KR" altLang="en-US" dirty="0"/>
                <a:t>섞었습니다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누가 만든 </a:t>
              </a:r>
              <a:r>
                <a:rPr lang="ko-KR" altLang="en-US" dirty="0" smtClean="0"/>
                <a:t>회색 물감이 </a:t>
              </a:r>
              <a:r>
                <a:rPr lang="ko-KR" altLang="en-US" dirty="0"/>
                <a:t>더 어두운지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6" name="모서리가 둥근 직사각형 3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17267F09-CBD7-495A-B5CD-368CAC1621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740" y="52324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47856C1C-7532-4456-B7AA-152B7DB084BF}"/>
              </a:ext>
            </a:extLst>
          </p:cNvPr>
          <p:cNvGrpSpPr/>
          <p:nvPr/>
        </p:nvGrpSpPr>
        <p:grpSpPr>
          <a:xfrm>
            <a:off x="929659" y="1436936"/>
            <a:ext cx="8050966" cy="1270085"/>
            <a:chOff x="929659" y="3969544"/>
            <a:chExt cx="8050966" cy="1270085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929659" y="4703345"/>
              <a:ext cx="8050966" cy="53628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3969544"/>
              <a:ext cx="7903707" cy="733801"/>
              <a:chOff x="910749" y="3445691"/>
              <a:chExt cx="7903707" cy="733801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7657096" cy="733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회색 물감에서 </a:t>
                </a:r>
                <a:r>
                  <a:rPr lang="ko-KR" altLang="en-US" dirty="0"/>
                  <a:t>흰색 물감 양에 대한 검은색 물감 양의 비율을 구할 때 기준량과 비교하는 양은 각각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956556" y="2242201"/>
            <a:ext cx="7315158" cy="45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기준량은 흰색 물감 양이고</a:t>
            </a:r>
            <a:r>
              <a:rPr lang="en-US" altLang="ko-KR" dirty="0"/>
              <a:t>, </a:t>
            </a:r>
            <a:r>
              <a:rPr lang="ko-KR" altLang="en-US" dirty="0"/>
              <a:t>비교하는 양은 검은색 물감 양입니다</a:t>
            </a:r>
            <a:r>
              <a:rPr lang="en-US" altLang="ko-KR" dirty="0"/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751" y="22543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D662FF9D-5BAC-4EDC-9CDF-FB3E53B9F542}"/>
              </a:ext>
            </a:extLst>
          </p:cNvPr>
          <p:cNvGrpSpPr/>
          <p:nvPr/>
        </p:nvGrpSpPr>
        <p:grpSpPr>
          <a:xfrm>
            <a:off x="941928" y="2780928"/>
            <a:ext cx="8060095" cy="1260122"/>
            <a:chOff x="941928" y="3113229"/>
            <a:chExt cx="8060095" cy="126012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3113229"/>
              <a:ext cx="7903707" cy="733801"/>
              <a:chOff x="910749" y="3445691"/>
              <a:chExt cx="7903707" cy="733801"/>
            </a:xfrm>
          </p:grpSpPr>
          <p:sp>
            <p:nvSpPr>
              <p:cNvPr id="23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7657096" cy="733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지혜가 만든 </a:t>
                </a:r>
                <a:r>
                  <a:rPr lang="ko-KR" altLang="en-US" dirty="0" smtClean="0"/>
                  <a:t>회색 물감에서 </a:t>
                </a:r>
                <a:r>
                  <a:rPr lang="ko-KR" altLang="en-US" dirty="0"/>
                  <a:t>흰색 물감 양에 대한 검은색 물감 양의 비율은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4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모서리가 둥근 직사각형 21"/>
            <p:cNvSpPr/>
            <p:nvPr/>
          </p:nvSpPr>
          <p:spPr bwMode="auto">
            <a:xfrm>
              <a:off x="950076" y="3761351"/>
              <a:ext cx="8051947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내용 개체 틀 2"/>
              <p:cNvSpPr txBox="1">
                <a:spLocks/>
              </p:cNvSpPr>
              <p:nvPr/>
            </p:nvSpPr>
            <p:spPr>
              <a:xfrm>
                <a:off x="975816" y="3429000"/>
                <a:ext cx="8477684" cy="931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b="1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  <m:r>
                          <a:rPr lang="en-US" altLang="ko-KR" b="1" i="1" dirty="0" smtClean="0">
                            <a:latin typeface="Cambria Math"/>
                          </a:rPr>
                          <m:t>=           </m:t>
                        </m:r>
                      </m:e>
                    </m:d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 smtClean="0"/>
                  <a:t>.</a:t>
                </a:r>
              </a:p>
            </p:txBody>
          </p:sp>
        </mc:Choice>
        <mc:Fallback xmlns="">
          <p:sp>
            <p:nvSpPr>
              <p:cNvPr id="2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16" y="3429000"/>
                <a:ext cx="8477684" cy="931013"/>
              </a:xfrm>
              <a:prstGeom prst="rect">
                <a:avLst/>
              </a:prstGeom>
              <a:blipFill rotWithShape="1">
                <a:blip r:embed="rId4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51543"/>
              </p:ext>
            </p:extLst>
          </p:nvPr>
        </p:nvGraphicFramePr>
        <p:xfrm>
          <a:off x="1280648" y="3433684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86091"/>
              </p:ext>
            </p:extLst>
          </p:nvPr>
        </p:nvGraphicFramePr>
        <p:xfrm>
          <a:off x="2180748" y="3433684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ED74610B-1601-4299-BD32-F55B2271486E}"/>
              </a:ext>
            </a:extLst>
          </p:cNvPr>
          <p:cNvGrpSpPr/>
          <p:nvPr/>
        </p:nvGrpSpPr>
        <p:grpSpPr>
          <a:xfrm>
            <a:off x="941928" y="4167242"/>
            <a:ext cx="8060095" cy="1260122"/>
            <a:chOff x="941928" y="4499543"/>
            <a:chExt cx="8060095" cy="1260122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A7447C78-61E2-499D-9397-C004362965E7}"/>
                </a:ext>
              </a:extLst>
            </p:cNvPr>
            <p:cNvGrpSpPr/>
            <p:nvPr/>
          </p:nvGrpSpPr>
          <p:grpSpPr>
            <a:xfrm>
              <a:off x="941928" y="4499543"/>
              <a:ext cx="7903707" cy="733801"/>
              <a:chOff x="910749" y="3445691"/>
              <a:chExt cx="7903707" cy="733801"/>
            </a:xfrm>
          </p:grpSpPr>
          <p:sp>
            <p:nvSpPr>
              <p:cNvPr id="34" name="내용 개체 틀 3">
                <a:extLst>
                  <a:ext uri="{FF2B5EF4-FFF2-40B4-BE49-F238E27FC236}">
                    <a16:creationId xmlns:a16="http://schemas.microsoft.com/office/drawing/2014/main" xmlns="" id="{BDC86BFC-4725-4652-A5F9-2B887CEF5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360" y="3445691"/>
                <a:ext cx="7657096" cy="733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슬기가 만든 회색에서 흰색 물감 양에 대한 검은색 물감 양의 비율은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  <p:sp>
            <p:nvSpPr>
              <p:cNvPr id="35" name="모서리가 둥근 직사각형 75">
                <a:extLst>
                  <a:ext uri="{FF2B5EF4-FFF2-40B4-BE49-F238E27FC236}">
                    <a16:creationId xmlns:a16="http://schemas.microsoft.com/office/drawing/2014/main" xmlns="" id="{F9BF6D59-4266-4D15-A764-793BC0E374EF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모서리가 둥근 직사각형 32"/>
            <p:cNvSpPr/>
            <p:nvPr/>
          </p:nvSpPr>
          <p:spPr bwMode="auto">
            <a:xfrm>
              <a:off x="950076" y="5147665"/>
              <a:ext cx="8051947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내용 개체 틀 2"/>
              <p:cNvSpPr txBox="1">
                <a:spLocks/>
              </p:cNvSpPr>
              <p:nvPr/>
            </p:nvSpPr>
            <p:spPr>
              <a:xfrm>
                <a:off x="975816" y="4837840"/>
                <a:ext cx="7397563" cy="6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 </m:t>
                        </m:r>
                        <m:r>
                          <a:rPr lang="en-US" altLang="ko-KR" b="1" i="1" dirty="0" smtClean="0">
                            <a:latin typeface="Cambria Math"/>
                          </a:rPr>
                          <m:t> =           </m:t>
                        </m:r>
                      </m:e>
                    </m:d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16" y="4837840"/>
                <a:ext cx="7397563" cy="648000"/>
              </a:xfrm>
              <a:prstGeom prst="rect">
                <a:avLst/>
              </a:prstGeom>
              <a:blipFill rotWithShape="1">
                <a:blip r:embed="rId6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19504"/>
              </p:ext>
            </p:extLst>
          </p:nvPr>
        </p:nvGraphicFramePr>
        <p:xfrm>
          <a:off x="1280648" y="481999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61170"/>
              </p:ext>
            </p:extLst>
          </p:nvPr>
        </p:nvGraphicFramePr>
        <p:xfrm>
          <a:off x="2180732" y="4837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F95C4700-A2FB-473E-9338-B5E3B2498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35563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6B30CB7C-A2E7-4FEE-B782-F923105A68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48893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내용 개체 틀 5">
            <a:extLst>
              <a:ext uri="{FF2B5EF4-FFF2-40B4-BE49-F238E27FC236}">
                <a16:creationId xmlns:a16="http://schemas.microsoft.com/office/drawing/2014/main" xmlns="" id="{120EE3D5-E593-4C18-816A-687EA866F6E2}"/>
              </a:ext>
            </a:extLst>
          </p:cNvPr>
          <p:cNvSpPr txBox="1">
            <a:spLocks/>
          </p:cNvSpPr>
          <p:nvPr/>
        </p:nvSpPr>
        <p:spPr>
          <a:xfrm>
            <a:off x="694689" y="448073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흰색 물감 양에 대한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검은색 </a:t>
            </a:r>
            <a:r>
              <a:rPr lang="ko-KR" altLang="en-US" sz="2200" dirty="0">
                <a:solidFill>
                  <a:srgbClr val="695A35"/>
                </a:solidFill>
              </a:rPr>
              <a:t>물감 양의 비율 알아보기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2720752" y="4941168"/>
            <a:ext cx="800447" cy="50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0.04 </a:t>
            </a:r>
            <a:endParaRPr lang="ko-KR" altLang="en-US" dirty="0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661833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044141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8426449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8808758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0" name="직사각형 49">
            <a:hlinkClick r:id="rId12" action="ppaction://hlinksldjump"/>
          </p:cNvPr>
          <p:cNvSpPr/>
          <p:nvPr/>
        </p:nvSpPr>
        <p:spPr>
          <a:xfrm>
            <a:off x="9191067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1" name="직사각형 50">
            <a:hlinkClick r:id="rId13" action="ppaction://hlinksldjump"/>
          </p:cNvPr>
          <p:cNvSpPr/>
          <p:nvPr/>
        </p:nvSpPr>
        <p:spPr>
          <a:xfrm>
            <a:off x="7279524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2" name="직사각형 51">
            <a:hlinkClick r:id="rId14" action="ppaction://hlinksldjump"/>
          </p:cNvPr>
          <p:cNvSpPr/>
          <p:nvPr/>
        </p:nvSpPr>
        <p:spPr>
          <a:xfrm>
            <a:off x="6897216" y="45221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2844530" y="3536551"/>
            <a:ext cx="800447" cy="50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0.03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8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5" grpId="0"/>
      <p:bldP spid="36" grpId="0"/>
      <p:bldP spid="43" grpId="0"/>
      <p:bldP spid="5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</TotalTime>
  <Words>794</Words>
  <Application>Microsoft Office PowerPoint</Application>
  <PresentationFormat>A4 용지(210x297mm)</PresentationFormat>
  <Paragraphs>134</Paragraphs>
  <Slides>15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18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222</cp:revision>
  <cp:lastPrinted>2017-09-25T02:44:09Z</cp:lastPrinted>
  <dcterms:created xsi:type="dcterms:W3CDTF">2017-09-24T23:31:15Z</dcterms:created>
  <dcterms:modified xsi:type="dcterms:W3CDTF">2019-01-03T01:32:50Z</dcterms:modified>
</cp:coreProperties>
</file>