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6"/>
  </p:notesMasterIdLst>
  <p:sldIdLst>
    <p:sldId id="258" r:id="rId3"/>
    <p:sldId id="260" r:id="rId4"/>
    <p:sldId id="261" r:id="rId5"/>
    <p:sldId id="274" r:id="rId6"/>
    <p:sldId id="276" r:id="rId7"/>
    <p:sldId id="267" r:id="rId8"/>
    <p:sldId id="277" r:id="rId9"/>
    <p:sldId id="278" r:id="rId10"/>
    <p:sldId id="264" r:id="rId11"/>
    <p:sldId id="280" r:id="rId12"/>
    <p:sldId id="281" r:id="rId13"/>
    <p:sldId id="282" r:id="rId14"/>
    <p:sldId id="263" r:id="rId1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512" userDrawn="1">
          <p15:clr>
            <a:srgbClr val="A4A3A4"/>
          </p15:clr>
        </p15:guide>
        <p15:guide id="7" orient="horz" pos="4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CF7"/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3" autoAdjust="0"/>
    <p:restoredTop sz="94699" autoAdjust="0"/>
  </p:normalViewPr>
  <p:slideViewPr>
    <p:cSldViewPr snapToObjects="1" showGuides="1">
      <p:cViewPr varScale="1">
        <p:scale>
          <a:sx n="93" d="100"/>
          <a:sy n="93" d="100"/>
        </p:scale>
        <p:origin x="276" y="132"/>
      </p:cViewPr>
      <p:guideLst>
        <p:guide orient="horz" pos="537"/>
        <p:guide orient="horz" pos="3838"/>
        <p:guide orient="horz" pos="913"/>
        <p:guide pos="240"/>
        <p:guide pos="6023"/>
        <p:guide pos="512"/>
        <p:guide orient="horz"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EAEED04E-CFBB-4B6E-B18F-B8E08233D25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7EC7423E-9E5A-4449-A6BB-D4164E6D4B6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69E84C4C-5237-49D7-95C3-0CB6B0A54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1DF35D60-8E13-4ADF-B522-C7011B7F9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4C27337A-ACAD-4D7A-8545-904E43BC6003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CE93C040-21C5-40F2-BEAA-C8CEE5ECBF8E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">
            <a:extLst>
              <a:ext uri="{FF2B5EF4-FFF2-40B4-BE49-F238E27FC236}">
                <a16:creationId xmlns="" xmlns:a16="http://schemas.microsoft.com/office/drawing/2014/main" id="{CE4AEB2F-89CA-4EDB-A6A3-6A3DAA012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036CD943-349E-4E13-98BB-7A256FF36FC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EC0377FD-62C7-41C4-81D0-4B141CCEE0A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모서리가 둥근 직사각형 9">
            <a:extLst>
              <a:ext uri="{FF2B5EF4-FFF2-40B4-BE49-F238E27FC236}">
                <a16:creationId xmlns="" xmlns:a16="http://schemas.microsoft.com/office/drawing/2014/main" id="{5EFEA439-47C3-4E1A-8325-F4BE48F38FC8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967BC930-2605-4427-ABDD-BD3C14E16843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9" name="모서리가 둥근 직사각형 18">
              <a:extLst>
                <a:ext uri="{FF2B5EF4-FFF2-40B4-BE49-F238E27FC236}">
                  <a16:creationId xmlns="" xmlns:a16="http://schemas.microsoft.com/office/drawing/2014/main" id="{2D2D57F8-9A8E-4EC5-A7DD-9B3CFD9CE43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19">
              <a:extLst>
                <a:ext uri="{FF2B5EF4-FFF2-40B4-BE49-F238E27FC236}">
                  <a16:creationId xmlns="" xmlns:a16="http://schemas.microsoft.com/office/drawing/2014/main" id="{E02496BF-767D-4189-BDCB-1EE92C60E6AE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모서리가 둥근 직사각형 20">
              <a:extLst>
                <a:ext uri="{FF2B5EF4-FFF2-40B4-BE49-F238E27FC236}">
                  <a16:creationId xmlns="" xmlns:a16="http://schemas.microsoft.com/office/drawing/2014/main" id="{70080683-369C-4572-B99F-C04D0A3BCC09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A779CD21-7C43-4A45-A06A-B49188E3901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8535298-92B1-4CC1-940A-8AAC5BDE5EA8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5E49A579-1B6A-4EDA-879B-EF55D5E94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05A2BCCC-0E31-4EF4-B86A-8BA5F7C1D622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90511CF2-DE70-4537-A512-499EB5E17E40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156420C5-870D-45AB-BE38-1A32A596128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172440D8-D78B-4DB0-B882-A7886023223C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DA2D8D14-AE13-48DE-9AE2-F04E1C80847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F41BA739-73D1-4E86-A563-5BBBDA37FE2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CC275628-DF59-43D0-9230-0A053C83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83E4E22F-2FCB-4FD2-9A68-AE8A428651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9D2C6BA4-6B0D-46E1-BD8C-FDA9E46B96B5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64E1B559-6E42-467F-82E8-065177EE80F3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CC7346-4C36-44B3-9AB8-4B86C6AD378D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9714222-69B6-4C18-A5FC-F1F35A511F7F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BFA55376-0D77-4AF0-AB12-AB3E4B6A7844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1E294773-912D-4E4B-B658-D4E4CF8650A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0B84A6A8-4715-498D-B75B-E9BD505A0B1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EA12CA45-2CC6-461E-A4FB-F0BC0063A10B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648A5235-AF9D-4B1B-9D28-DDDF6327D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FDA7D26-FE63-4B55-82E8-02AED3F6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96ADBB72-EFD8-42CA-9675-AA5C8722DD0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15A49CFD-6DB3-4D6D-9BC0-BF7774ABD77C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97DBABF2-D0CA-4551-BA56-2915377946C8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76428A89-5696-4442-95D8-801CFE96564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1D1F954F-5598-46DD-904C-EBEBE5D9AF2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0F39335C-73CD-403C-98F3-5CBA1016FAF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17236538-25FF-4761-B1DA-452CEA236A2A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62707C07-2109-41C3-B205-5E1A31492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742FBF10-E8A5-44C2-9777-A6D713521C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7FA9F040-0050-4E28-897B-03BF2BC725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20390B3D-F233-4640-8F77-47778820344C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439ECA-53C8-4274-BB30-5961845A873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486B266D-F07A-4DE4-87BB-B685DE095E61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23955C-9780-4AEA-98AB-A5187C98EE17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9.xml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22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3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19.png"/><Relationship Id="rId10" Type="http://schemas.openxmlformats.org/officeDocument/2006/relationships/slide" Target="slide8.xml"/><Relationship Id="rId4" Type="http://schemas.openxmlformats.org/officeDocument/2006/relationships/image" Target="../media/image24.png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6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20.jp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3EF3D38-3B72-4DBE-B823-D594B347CBB8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78~79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52~53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2E3410FD-4F30-48C5-9244-13BA2498A8F2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8E893FA-EB19-4068-84E6-D8446741F687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9637D84-9005-4CD3-B9B8-02A8320A18D5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42865A-FC5A-40CA-9D14-C42725B6FE79}"/>
              </a:ext>
            </a:extLst>
          </p:cNvPr>
          <p:cNvSpPr txBox="1"/>
          <p:nvPr/>
        </p:nvSpPr>
        <p:spPr>
          <a:xfrm>
            <a:off x="4024301" y="3032956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35188" y="4276968"/>
            <a:ext cx="8170093" cy="916176"/>
            <a:chOff x="835188" y="4276968"/>
            <a:chExt cx="8170093" cy="916176"/>
          </a:xfrm>
        </p:grpSpPr>
        <p:sp>
          <p:nvSpPr>
            <p:cNvPr id="35" name="내용 개체 틀 3">
              <a:extLst>
                <a:ext uri="{FF2B5EF4-FFF2-40B4-BE49-F238E27FC236}">
                  <a16:creationId xmlns="" xmlns:a16="http://schemas.microsoft.com/office/drawing/2014/main" id="{13DB0CE2-8658-486F-9522-FA0838A9BA0A}"/>
                </a:ext>
              </a:extLst>
            </p:cNvPr>
            <p:cNvSpPr txBox="1">
              <a:spLocks/>
            </p:cNvSpPr>
            <p:nvPr/>
          </p:nvSpPr>
          <p:spPr>
            <a:xfrm>
              <a:off x="835188" y="4276968"/>
              <a:ext cx="80062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2) </a:t>
              </a:r>
              <a:r>
                <a:rPr lang="ko-KR" altLang="en-US" dirty="0"/>
                <a:t>두 직사각형의 세로에 대한 가로의 비율을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920552" y="4725144"/>
              <a:ext cx="808472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내용 개체 틀 2"/>
          <p:cNvSpPr txBox="1">
            <a:spLocks/>
          </p:cNvSpPr>
          <p:nvPr/>
        </p:nvSpPr>
        <p:spPr>
          <a:xfrm>
            <a:off x="884548" y="4761148"/>
            <a:ext cx="8023779" cy="72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두 직사각형의 세로에 대한 가로의 비율은 같습니다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="" xmlns:a16="http://schemas.microsoft.com/office/drawing/2014/main" id="{8DBBFA2D-83DE-426C-A77F-071A27FF2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09988"/>
              </p:ext>
            </p:extLst>
          </p:nvPr>
        </p:nvGraphicFramePr>
        <p:xfrm>
          <a:off x="1648708" y="1975094"/>
          <a:ext cx="6603999" cy="1849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333">
                  <a:extLst>
                    <a:ext uri="{9D8B030D-6E8A-4147-A177-3AD203B41FA5}">
                      <a16:colId xmlns="" xmlns:a16="http://schemas.microsoft.com/office/drawing/2014/main" val="1144427341"/>
                    </a:ext>
                  </a:extLst>
                </a:gridCol>
                <a:gridCol w="2201333">
                  <a:extLst>
                    <a:ext uri="{9D8B030D-6E8A-4147-A177-3AD203B41FA5}">
                      <a16:colId xmlns="" xmlns:a16="http://schemas.microsoft.com/office/drawing/2014/main" val="602057859"/>
                    </a:ext>
                  </a:extLst>
                </a:gridCol>
                <a:gridCol w="2201333">
                  <a:extLst>
                    <a:ext uri="{9D8B030D-6E8A-4147-A177-3AD203B41FA5}">
                      <a16:colId xmlns="" xmlns:a16="http://schemas.microsoft.com/office/drawing/2014/main" val="369983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494280"/>
                  </a:ext>
                </a:extLst>
              </a:tr>
              <a:tr h="7225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분수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01275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소수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0922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내용 개체 틀 3">
                <a:extLst>
                  <a:ext uri="{FF2B5EF4-FFF2-40B4-BE49-F238E27FC236}">
                    <a16:creationId xmlns="" xmlns:a16="http://schemas.microsoft.com/office/drawing/2014/main" id="{5AADCDCA-667F-472D-81E4-365F7A1AF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7176" y="2238252"/>
                <a:ext cx="1653480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19" name="내용 개체 틀 3">
                <a:extLst>
                  <a:ext uri="{FF2B5EF4-FFF2-40B4-BE49-F238E27FC236}">
                    <a16:creationId xmlns:a16="http://schemas.microsoft.com/office/drawing/2014/main" xmlns="" id="{5AADCDCA-667F-472D-81E4-365F7A1A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76" y="2238252"/>
                <a:ext cx="1653480" cy="86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내용 개체 틀 3">
                <a:extLst>
                  <a:ext uri="{FF2B5EF4-FFF2-40B4-BE49-F238E27FC236}">
                    <a16:creationId xmlns="" xmlns:a16="http://schemas.microsoft.com/office/drawing/2014/main" id="{5AADCDCA-667F-472D-81E4-365F7A1AF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636" y="2238252"/>
                <a:ext cx="1653480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31" name="내용 개체 틀 3">
                <a:extLst>
                  <a:ext uri="{FF2B5EF4-FFF2-40B4-BE49-F238E27FC236}">
                    <a16:creationId xmlns:a16="http://schemas.microsoft.com/office/drawing/2014/main" xmlns="" id="{5AADCDCA-667F-472D-81E4-365F7A1A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636" y="2238252"/>
                <a:ext cx="1653480" cy="866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="" xmlns:a16="http://schemas.microsoft.com/office/drawing/2014/main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26" name="내용 개체 틀 3">
            <a:extLst>
              <a:ext uri="{FF2B5EF4-FFF2-40B4-BE49-F238E27FC236}">
                <a16:creationId xmlns="" xmlns:a16="http://schemas.microsoft.com/office/drawing/2014/main" id="{CC007577-26EF-4CD8-AC5B-3B856D90498A}"/>
              </a:ext>
            </a:extLst>
          </p:cNvPr>
          <p:cNvSpPr txBox="1">
            <a:spLocks/>
          </p:cNvSpPr>
          <p:nvPr/>
        </p:nvSpPr>
        <p:spPr>
          <a:xfrm>
            <a:off x="835188" y="1412776"/>
            <a:ext cx="800624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세로에 대한 가로의 비율을 분수와 소수로 각각 나타내어 표를 완성해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D0FA212-FBAA-4699-9EC6-6E7A8B1F4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8" name="내용 개체 틀 3">
            <a:extLst>
              <a:ext uri="{FF2B5EF4-FFF2-40B4-BE49-F238E27FC236}">
                <a16:creationId xmlns="" xmlns:a16="http://schemas.microsoft.com/office/drawing/2014/main" id="{28D9F947-DD98-43BF-A42F-AF8CEDFF29B7}"/>
              </a:ext>
            </a:extLst>
          </p:cNvPr>
          <p:cNvSpPr txBox="1">
            <a:spLocks/>
          </p:cNvSpPr>
          <p:nvPr/>
        </p:nvSpPr>
        <p:spPr>
          <a:xfrm>
            <a:off x="4660181" y="3160874"/>
            <a:ext cx="5321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>
                <a:solidFill>
                  <a:srgbClr val="228A38"/>
                </a:solidFill>
              </a:rPr>
              <a:t>1.5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4" name="내용 개체 틀 3">
            <a:extLst>
              <a:ext uri="{FF2B5EF4-FFF2-40B4-BE49-F238E27FC236}">
                <a16:creationId xmlns="" xmlns:a16="http://schemas.microsoft.com/office/drawing/2014/main" id="{9DB1F73C-8267-4668-B762-42B3DEF8BFBD}"/>
              </a:ext>
            </a:extLst>
          </p:cNvPr>
          <p:cNvSpPr txBox="1">
            <a:spLocks/>
          </p:cNvSpPr>
          <p:nvPr/>
        </p:nvSpPr>
        <p:spPr>
          <a:xfrm>
            <a:off x="6908575" y="3160874"/>
            <a:ext cx="5321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>
                <a:solidFill>
                  <a:srgbClr val="228A38"/>
                </a:solidFill>
              </a:rPr>
              <a:t>1.5</a:t>
            </a:r>
            <a:endParaRPr lang="ko-KR" altLang="en-US" dirty="0">
              <a:solidFill>
                <a:srgbClr val="228A38"/>
              </a:solidFill>
            </a:endParaRPr>
          </a:p>
        </p:txBody>
      </p:sp>
      <p:graphicFrame>
        <p:nvGraphicFramePr>
          <p:cNvPr id="37" name="표 36">
            <a:extLst>
              <a:ext uri="{FF2B5EF4-FFF2-40B4-BE49-F238E27FC236}">
                <a16:creationId xmlns="" xmlns:a16="http://schemas.microsoft.com/office/drawing/2014/main" id="{49656AA2-49AA-4F39-9EB5-A27EDC4A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84360"/>
              </p:ext>
            </p:extLst>
          </p:nvPr>
        </p:nvGraphicFramePr>
        <p:xfrm>
          <a:off x="4457475" y="24569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="" xmlns:a16="http://schemas.microsoft.com/office/drawing/2014/main" id="{422549F3-FE08-4A60-B905-FCE728C1D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39728"/>
              </p:ext>
            </p:extLst>
          </p:nvPr>
        </p:nvGraphicFramePr>
        <p:xfrm>
          <a:off x="5171728" y="245196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="" xmlns:a16="http://schemas.microsoft.com/office/drawing/2014/main" id="{D6365E52-B427-4ADD-8A25-6AE3E1F87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48722"/>
              </p:ext>
            </p:extLst>
          </p:nvPr>
        </p:nvGraphicFramePr>
        <p:xfrm>
          <a:off x="7326560" y="245196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표 39">
            <a:extLst>
              <a:ext uri="{FF2B5EF4-FFF2-40B4-BE49-F238E27FC236}">
                <a16:creationId xmlns="" xmlns:a16="http://schemas.microsoft.com/office/drawing/2014/main" id="{D7D1F084-82B5-412C-8D40-A0DDCB31A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94169"/>
              </p:ext>
            </p:extLst>
          </p:nvPr>
        </p:nvGraphicFramePr>
        <p:xfrm>
          <a:off x="6612946" y="245696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2277" y="25049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4681" y="25804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6283" y="32635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4681" y="32635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7388" y="47687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3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31" grpId="0"/>
      <p:bldP spid="26" grpId="0"/>
      <p:bldP spid="28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799184" y="2291943"/>
            <a:ext cx="8206097" cy="1214425"/>
            <a:chOff x="799184" y="2291943"/>
            <a:chExt cx="8206097" cy="1214425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920552" y="2731544"/>
              <a:ext cx="8084729" cy="7748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내용 개체 틀 3">
              <a:extLst>
                <a:ext uri="{FF2B5EF4-FFF2-40B4-BE49-F238E27FC236}">
                  <a16:creationId xmlns="" xmlns:a16="http://schemas.microsoft.com/office/drawing/2014/main" id="{88FCFB84-84C9-40B6-8875-73B3F172A700}"/>
                </a:ext>
              </a:extLst>
            </p:cNvPr>
            <p:cNvSpPr txBox="1">
              <a:spLocks/>
            </p:cNvSpPr>
            <p:nvPr/>
          </p:nvSpPr>
          <p:spPr>
            <a:xfrm>
              <a:off x="799184" y="2291943"/>
              <a:ext cx="80062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1) </a:t>
              </a:r>
              <a:r>
                <a:rPr lang="en-US" altLang="ko-KR" dirty="0" err="1"/>
                <a:t>짧은</a:t>
              </a:r>
              <a:r>
                <a:rPr lang="en-US" altLang="ko-KR" dirty="0"/>
                <a:t> </a:t>
              </a:r>
              <a:r>
                <a:rPr lang="en-US" altLang="ko-KR" dirty="0" err="1"/>
                <a:t>도막의</a:t>
              </a:r>
              <a:r>
                <a:rPr lang="en-US" altLang="ko-KR" dirty="0"/>
                <a:t> </a:t>
              </a:r>
              <a:r>
                <a:rPr lang="en-US" altLang="ko-KR" dirty="0" err="1"/>
                <a:t>길이에</a:t>
              </a:r>
              <a:r>
                <a:rPr lang="en-US" altLang="ko-KR" dirty="0"/>
                <a:t> </a:t>
              </a:r>
              <a:r>
                <a:rPr lang="en-US" altLang="ko-KR" dirty="0" err="1"/>
                <a:t>대한</a:t>
              </a:r>
              <a:r>
                <a:rPr lang="en-US" altLang="ko-KR" dirty="0"/>
                <a:t> 긴 </a:t>
              </a:r>
              <a:r>
                <a:rPr lang="en-US" altLang="ko-KR" dirty="0" err="1"/>
                <a:t>도막의</a:t>
              </a:r>
              <a:r>
                <a:rPr lang="en-US" altLang="ko-KR" dirty="0"/>
                <a:t> </a:t>
              </a:r>
              <a:r>
                <a:rPr lang="en-US" altLang="ko-KR" dirty="0" err="1"/>
                <a:t>길이의</a:t>
              </a:r>
              <a:r>
                <a:rPr lang="en-US" altLang="ko-KR" dirty="0"/>
                <a:t> </a:t>
              </a:r>
              <a:r>
                <a:rPr lang="en-US" altLang="ko-KR" dirty="0" err="1"/>
                <a:t>비율을</a:t>
              </a:r>
              <a:r>
                <a:rPr lang="en-US" altLang="ko-KR" dirty="0"/>
                <a:t> </a:t>
              </a:r>
              <a:r>
                <a:rPr lang="en-US" altLang="ko-KR" dirty="0" err="1"/>
                <a:t>구하세요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35188" y="3722548"/>
            <a:ext cx="8150260" cy="1237360"/>
            <a:chOff x="835188" y="3722548"/>
            <a:chExt cx="8150260" cy="1237360"/>
          </a:xfrm>
        </p:grpSpPr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70C344B0-5D41-4D86-8640-91B67BB1EC5F}"/>
                </a:ext>
              </a:extLst>
            </p:cNvPr>
            <p:cNvSpPr txBox="1">
              <a:spLocks/>
            </p:cNvSpPr>
            <p:nvPr/>
          </p:nvSpPr>
          <p:spPr>
            <a:xfrm>
              <a:off x="835188" y="3722548"/>
              <a:ext cx="80062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2) </a:t>
              </a:r>
              <a:r>
                <a:rPr lang="ko-KR" altLang="en-US" dirty="0"/>
                <a:t>긴 도막의 길이에 대한 짧은 도막의 길이의 비율을 구하세요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42"/>
            <p:cNvSpPr/>
            <p:nvPr/>
          </p:nvSpPr>
          <p:spPr bwMode="auto">
            <a:xfrm>
              <a:off x="900719" y="4185084"/>
              <a:ext cx="8084729" cy="7748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3">
                <a:extLst>
                  <a:ext uri="{FF2B5EF4-FFF2-40B4-BE49-F238E27FC236}">
                    <a16:creationId xmlns="" xmlns:a16="http://schemas.microsoft.com/office/drawing/2014/main" id="{D0FAF5B3-C3AA-47BC-8339-F36D109193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524" y="4077072"/>
                <a:ext cx="2915022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18" name="내용 개체 틀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FAF5B3-C3AA-47BC-8339-F36D109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4" y="4077072"/>
                <a:ext cx="2915022" cy="866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="" xmlns:a16="http://schemas.microsoft.com/office/drawing/2014/main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2286B781-E16D-4249-A84A-FD1DB93C2C65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="" xmlns:a16="http://schemas.microsoft.com/office/drawing/2014/main" id="{A831479F-3CDF-44EC-B126-9E214DE2CB23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실을 </a:t>
              </a:r>
              <a:r>
                <a:rPr lang="en-US" altLang="ko-KR" dirty="0"/>
                <a:t>16</a:t>
              </a:r>
              <a:r>
                <a:rPr lang="ko-KR" altLang="en-US" dirty="0"/>
                <a:t> </a:t>
              </a:r>
              <a:r>
                <a:rPr lang="en-US" altLang="ko-KR" dirty="0"/>
                <a:t>cm, 28</a:t>
              </a:r>
              <a:r>
                <a:rPr lang="ko-KR" altLang="en-US" dirty="0"/>
                <a:t> </a:t>
              </a:r>
              <a:r>
                <a:rPr lang="en-US" altLang="ko-KR" dirty="0"/>
                <a:t>cm</a:t>
              </a:r>
              <a:r>
                <a:rPr lang="ko-KR" altLang="en-US" dirty="0"/>
                <a:t>가 되도록 두 도막으로 잘랐습니다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D0FA212-FBAA-4699-9EC6-6E7A8B1F4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내용 개체 틀 3">
                <a:extLst>
                  <a:ext uri="{FF2B5EF4-FFF2-40B4-BE49-F238E27FC236}">
                    <a16:creationId xmlns="" xmlns:a16="http://schemas.microsoft.com/office/drawing/2014/main" id="{D0FAF5B3-C3AA-47BC-8339-F36D109193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2560" y="2634296"/>
                <a:ext cx="2915022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 =</m:t>
                          </m:r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b="1" i="0" dirty="0" smtClean="0">
                              <a:solidFill>
                                <a:srgbClr val="228A38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altLang="ko-KR" b="1" i="0" dirty="0" smtClean="0">
                              <a:solidFill>
                                <a:srgbClr val="228A38"/>
                              </a:solidFill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30" name="내용 개체 틀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FAF5B3-C3AA-47BC-8339-F36D109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2634296"/>
                <a:ext cx="2915022" cy="866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표 34">
            <a:extLst>
              <a:ext uri="{FF2B5EF4-FFF2-40B4-BE49-F238E27FC236}">
                <a16:creationId xmlns="" xmlns:a16="http://schemas.microsoft.com/office/drawing/2014/main" id="{DCF74446-6BD6-4101-A7AC-C747907E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23619"/>
              </p:ext>
            </p:extLst>
          </p:nvPr>
        </p:nvGraphicFramePr>
        <p:xfrm>
          <a:off x="1316637" y="28496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표 35">
            <a:extLst>
              <a:ext uri="{FF2B5EF4-FFF2-40B4-BE49-F238E27FC236}">
                <a16:creationId xmlns="" xmlns:a16="http://schemas.microsoft.com/office/drawing/2014/main" id="{F50FF5E3-1001-45BE-8778-8CFCD1669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7442"/>
              </p:ext>
            </p:extLst>
          </p:nvPr>
        </p:nvGraphicFramePr>
        <p:xfrm>
          <a:off x="2035374" y="28503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표 36">
            <a:extLst>
              <a:ext uri="{FF2B5EF4-FFF2-40B4-BE49-F238E27FC236}">
                <a16:creationId xmlns="" xmlns:a16="http://schemas.microsoft.com/office/drawing/2014/main" id="{EA24A002-1F95-4809-82EC-999160B3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01630"/>
              </p:ext>
            </p:extLst>
          </p:nvPr>
        </p:nvGraphicFramePr>
        <p:xfrm>
          <a:off x="1352640" y="428126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="" xmlns:a16="http://schemas.microsoft.com/office/drawing/2014/main" id="{CCB0A610-EC45-4A41-8452-FAFA5643C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4007"/>
              </p:ext>
            </p:extLst>
          </p:nvPr>
        </p:nvGraphicFramePr>
        <p:xfrm>
          <a:off x="2108684" y="42930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29667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713" y="44006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992560" y="2960442"/>
            <a:ext cx="8023779" cy="72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992560" y="4400602"/>
            <a:ext cx="8023779" cy="72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69" name="직사각형 68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0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35288" y="3662288"/>
            <a:ext cx="4585865" cy="774824"/>
            <a:chOff x="1735288" y="3662288"/>
            <a:chExt cx="4585865" cy="774824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4088905" y="3662288"/>
              <a:ext cx="2232248" cy="7748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70C344B0-5D41-4D86-8640-91B67BB1EC5F}"/>
                </a:ext>
              </a:extLst>
            </p:cNvPr>
            <p:cNvSpPr txBox="1">
              <a:spLocks/>
            </p:cNvSpPr>
            <p:nvPr/>
          </p:nvSpPr>
          <p:spPr>
            <a:xfrm>
              <a:off x="1735288" y="3935956"/>
              <a:ext cx="249763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2) 12</a:t>
              </a:r>
              <a:r>
                <a:rPr lang="ko-KR" altLang="en-US" dirty="0"/>
                <a:t>에 대한 </a:t>
              </a:r>
              <a:r>
                <a:rPr lang="en-US" altLang="ko-KR" dirty="0"/>
                <a:t>15</a:t>
              </a:r>
              <a:r>
                <a:rPr lang="ko-KR" altLang="en-US" dirty="0"/>
                <a:t>의 비</a:t>
              </a: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="" xmlns:a16="http://schemas.microsoft.com/office/drawing/2014/main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2286B781-E16D-4249-A84A-FD1DB93C2C65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="" xmlns:a16="http://schemas.microsoft.com/office/drawing/2014/main" id="{A831479F-3CDF-44EC-B126-9E214DE2CB23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비를 비율로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D0FA212-FBAA-4699-9EC6-6E7A8B1F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735288" y="2340761"/>
            <a:ext cx="3541748" cy="774824"/>
            <a:chOff x="1735288" y="2340761"/>
            <a:chExt cx="3541748" cy="774824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3044788" y="2340761"/>
              <a:ext cx="2232248" cy="7748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내용 개체 틀 3">
              <a:extLst>
                <a:ext uri="{FF2B5EF4-FFF2-40B4-BE49-F238E27FC236}">
                  <a16:creationId xmlns="" xmlns:a16="http://schemas.microsoft.com/office/drawing/2014/main" id="{88FCFB84-84C9-40B6-8875-73B3F172A700}"/>
                </a:ext>
              </a:extLst>
            </p:cNvPr>
            <p:cNvSpPr txBox="1">
              <a:spLocks/>
            </p:cNvSpPr>
            <p:nvPr/>
          </p:nvSpPr>
          <p:spPr>
            <a:xfrm>
              <a:off x="1735288" y="2549219"/>
              <a:ext cx="134550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1) 32 : 40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내용 개체 틀 3">
                <a:extLst>
                  <a:ext uri="{FF2B5EF4-FFF2-40B4-BE49-F238E27FC236}">
                    <a16:creationId xmlns="" xmlns:a16="http://schemas.microsoft.com/office/drawing/2014/main" id="{32260E79-2297-418D-AC88-48FB433BC7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8078" y="2229351"/>
                <a:ext cx="2915022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 =</m:t>
                          </m:r>
                          <m:r>
                            <m:rPr>
                              <m:nor/>
                            </m:rPr>
                            <a:rPr lang="en-US" altLang="ko-KR" b="1" i="0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</a:rPr>
                            <m:t>0.8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32" name="내용 개체 틀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260E79-2297-418D-AC88-48FB433B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78" y="2229351"/>
                <a:ext cx="2915022" cy="86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표 32">
            <a:extLst>
              <a:ext uri="{FF2B5EF4-FFF2-40B4-BE49-F238E27FC236}">
                <a16:creationId xmlns="" xmlns:a16="http://schemas.microsoft.com/office/drawing/2014/main" id="{6619DF5C-5F76-4AF8-B237-01A10765E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78936"/>
              </p:ext>
            </p:extLst>
          </p:nvPr>
        </p:nvGraphicFramePr>
        <p:xfrm>
          <a:off x="3334163" y="243412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="" xmlns:a16="http://schemas.microsoft.com/office/drawing/2014/main" id="{DCCD5E06-DE1C-4D5D-BFB7-492FC22D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31704"/>
              </p:ext>
            </p:extLst>
          </p:nvPr>
        </p:nvGraphicFramePr>
        <p:xfrm>
          <a:off x="4088904" y="245623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내용 개체 틀 3">
                <a:extLst>
                  <a:ext uri="{FF2B5EF4-FFF2-40B4-BE49-F238E27FC236}">
                    <a16:creationId xmlns="" xmlns:a16="http://schemas.microsoft.com/office/drawing/2014/main" id="{DE9E3A77-96EF-439F-8A20-47B61860C5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2194" y="3570400"/>
                <a:ext cx="2915022" cy="8667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 =</m:t>
                          </m:r>
                          <m:r>
                            <m:rPr>
                              <m:nor/>
                            </m:rPr>
                            <a:rPr lang="en-US" altLang="ko-KR" b="1" i="0" dirty="0" smtClean="0">
                              <a:solidFill>
                                <a:srgbClr val="228A38"/>
                              </a:solidFill>
                            </a:rPr>
                            <m:t>1.2</m:t>
                          </m:r>
                          <m:r>
                            <m:rPr>
                              <m:nor/>
                            </m:rPr>
                            <a:rPr lang="en-US" altLang="ko-KR" dirty="0">
                              <a:solidFill>
                                <a:srgbClr val="228A38"/>
                              </a:solidFill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41" name="내용 개체 틀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E9E3A77-96EF-439F-8A20-47B61860C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94" y="3570400"/>
                <a:ext cx="2915022" cy="866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표 41">
            <a:extLst>
              <a:ext uri="{FF2B5EF4-FFF2-40B4-BE49-F238E27FC236}">
                <a16:creationId xmlns="" xmlns:a16="http://schemas.microsoft.com/office/drawing/2014/main" id="{21215840-D3A5-4CF1-96D4-1DD35EADB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8272"/>
              </p:ext>
            </p:extLst>
          </p:nvPr>
        </p:nvGraphicFramePr>
        <p:xfrm>
          <a:off x="4306273" y="378697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>
            <a:extLst>
              <a:ext uri="{FF2B5EF4-FFF2-40B4-BE49-F238E27FC236}">
                <a16:creationId xmlns="" xmlns:a16="http://schemas.microsoft.com/office/drawing/2014/main" id="{C008A3C7-5BFD-458B-B445-582766862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40680"/>
              </p:ext>
            </p:extLst>
          </p:nvPr>
        </p:nvGraphicFramePr>
        <p:xfrm>
          <a:off x="5025008" y="378642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699" y="25515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5008" y="38923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2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4C6E916-F013-4C91-A4E8-4D4BD91BC845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C5884-58B1-464B-82F8-7493C2A75F82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C4C8A5-7245-47CE-B608-F3F610F2A50C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80332336-A64F-4B8B-A164-D5FF99F21CED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7F913E-0358-4B5C-8BB6-B9A166990143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E0C869D-20D5-4137-85E6-C5971E401CAA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6FE6FA-857A-4B61-B16D-D36386EEF8F5}"/>
              </a:ext>
            </a:extLst>
          </p:cNvPr>
          <p:cNvSpPr txBox="1"/>
          <p:nvPr/>
        </p:nvSpPr>
        <p:spPr>
          <a:xfrm>
            <a:off x="4024301" y="2760022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비율이 사용되는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경우를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121D7E-EF13-4E33-9C29-203F6884F134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FD977E-5B5E-415C-9DDD-B30224AF4A33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B38DFA-7D8D-4D2C-8F08-B795B3CAFF58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757604-73A0-4D1C-93DF-0173C92A3B13}"/>
              </a:ext>
            </a:extLst>
          </p:cNvPr>
          <p:cNvSpPr txBox="1"/>
          <p:nvPr/>
        </p:nvSpPr>
        <p:spPr>
          <a:xfrm>
            <a:off x="3747650" y="2479536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비율을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알고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비율을 구하여 크기를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비교해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8" y="2024844"/>
            <a:ext cx="6989264" cy="287959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8FE7C06F-075E-485C-A185-B799DA02BE9A}"/>
              </a:ext>
            </a:extLst>
          </p:cNvPr>
          <p:cNvGrpSpPr/>
          <p:nvPr/>
        </p:nvGrpSpPr>
        <p:grpSpPr>
          <a:xfrm>
            <a:off x="884548" y="5000232"/>
            <a:ext cx="8247477" cy="840555"/>
            <a:chOff x="884548" y="5000232"/>
            <a:chExt cx="8247477" cy="840555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884548" y="5372787"/>
              <a:ext cx="812966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9" y="5000232"/>
              <a:ext cx="8190096" cy="365851"/>
              <a:chOff x="910749" y="3445693"/>
              <a:chExt cx="8190096" cy="365851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처음에 있던 </a:t>
                </a:r>
                <a:r>
                  <a:rPr lang="ko-KR" altLang="en-US" dirty="0"/>
                  <a:t>도넛 수와 판매한 도넛 수는 각각 몇 개인가요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2"/>
          <p:cNvSpPr>
            <a:spLocks noGrp="1"/>
          </p:cNvSpPr>
          <p:nvPr>
            <p:ph idx="1"/>
          </p:nvPr>
        </p:nvSpPr>
        <p:spPr>
          <a:xfrm>
            <a:off x="951016" y="5445224"/>
            <a:ext cx="5874192" cy="359560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/>
              <a:t>처음에 있던 </a:t>
            </a:r>
            <a:r>
              <a:rPr lang="ko-KR" altLang="en-US" dirty="0"/>
              <a:t>도넛 수는 </a:t>
            </a:r>
            <a:r>
              <a:rPr lang="en-US" altLang="ko-KR" dirty="0"/>
              <a:t>20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판매한 도넛 수는 </a:t>
            </a:r>
            <a:r>
              <a:rPr lang="en-US" altLang="ko-KR" dirty="0"/>
              <a:t>10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="" xmlns:a16="http://schemas.microsoft.com/office/drawing/2014/main" id="{ADE73D01-33A4-4581-82DB-98684964A3FF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비율의 뜻 이해하기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B3AF6C69-D3FE-458D-9470-EE34686ABC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032" y="53988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902750" y="1412776"/>
            <a:ext cx="8154706" cy="720080"/>
            <a:chOff x="902750" y="1412776"/>
            <a:chExt cx="8154706" cy="720080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연수네 </a:t>
              </a:r>
              <a:r>
                <a:rPr lang="ko-KR" altLang="en-US" dirty="0" err="1" smtClean="0"/>
                <a:t>모둠은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도넛 </a:t>
              </a:r>
              <a:r>
                <a:rPr lang="en-US" altLang="ko-KR" dirty="0"/>
                <a:t>20</a:t>
              </a:r>
              <a:r>
                <a:rPr lang="ko-KR" altLang="en-US" dirty="0"/>
                <a:t>개 중에서 </a:t>
              </a:r>
              <a:r>
                <a:rPr lang="en-US" altLang="ko-KR" dirty="0"/>
                <a:t>10</a:t>
              </a:r>
              <a:r>
                <a:rPr lang="ko-KR" altLang="en-US" dirty="0"/>
                <a:t>개를 팔았습니다</a:t>
              </a:r>
              <a:r>
                <a:rPr lang="en-US" altLang="ko-KR" dirty="0"/>
                <a:t>. </a:t>
              </a:r>
              <a:r>
                <a:rPr lang="ko-KR" altLang="en-US" dirty="0"/>
                <a:t>판매한 도넛 수는 </a:t>
              </a:r>
              <a:r>
                <a:rPr lang="ko-KR" altLang="en-US" dirty="0" smtClean="0"/>
                <a:t>처음에 있던 </a:t>
              </a:r>
              <a:r>
                <a:rPr lang="ko-KR" altLang="en-US" dirty="0"/>
                <a:t>도넛 수의 몇 배인지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15392" y="1520872"/>
            <a:ext cx="8630096" cy="1736990"/>
            <a:chOff x="715392" y="1946600"/>
            <a:chExt cx="8630096" cy="173699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92" y="1946600"/>
              <a:ext cx="8630096" cy="173699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5" t="39265" r="34676" b="54939"/>
            <a:stretch/>
          </p:blipFill>
          <p:spPr>
            <a:xfrm>
              <a:off x="2842588" y="2275779"/>
              <a:ext cx="6250872" cy="889465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32065" r="35946" b="65184"/>
          <a:stretch/>
        </p:blipFill>
        <p:spPr>
          <a:xfrm>
            <a:off x="2842588" y="1893323"/>
            <a:ext cx="6113132" cy="42218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B3AF6C69-D3FE-458D-9470-EE34686ABC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469" y="18933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41928" y="1376772"/>
            <a:ext cx="8190096" cy="365851"/>
            <a:chOff x="910749" y="3445693"/>
            <a:chExt cx="8190096" cy="365851"/>
          </a:xfrm>
        </p:grpSpPr>
        <p:sp>
          <p:nvSpPr>
            <p:cNvPr id="51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445693"/>
              <a:ext cx="8003939" cy="3658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처음에 있던 </a:t>
              </a:r>
              <a:r>
                <a:rPr lang="ko-KR" altLang="en-US" dirty="0"/>
                <a:t>도넛 수와 판매한 도넛 수만큼 </a:t>
              </a:r>
              <a:r>
                <a:rPr lang="ko-KR" altLang="en-US" sz="2000" dirty="0"/>
                <a:t>○</a:t>
              </a:r>
              <a:r>
                <a:rPr lang="ko-KR" altLang="en-US" dirty="0" err="1" smtClean="0"/>
                <a:t>를</a:t>
              </a:r>
              <a:r>
                <a:rPr lang="ko-KR" altLang="en-US" dirty="0" smtClean="0"/>
                <a:t>  색칠해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2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내용 개체 틀 5">
            <a:extLst>
              <a:ext uri="{FF2B5EF4-FFF2-40B4-BE49-F238E27FC236}">
                <a16:creationId xmlns="" xmlns:a16="http://schemas.microsoft.com/office/drawing/2014/main" id="{ADE73D01-33A4-4581-82DB-98684964A3FF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비율의 뜻 이해하기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35292" r="63457" b="61957"/>
          <a:stretch/>
        </p:blipFill>
        <p:spPr>
          <a:xfrm>
            <a:off x="2842588" y="2392506"/>
            <a:ext cx="3128632" cy="42218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B3AF6C69-D3FE-458D-9470-EE34686ABC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469" y="24057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321BC642-1680-40CA-A7C8-66F9D23A6C6F}"/>
              </a:ext>
            </a:extLst>
          </p:cNvPr>
          <p:cNvGrpSpPr/>
          <p:nvPr/>
        </p:nvGrpSpPr>
        <p:grpSpPr>
          <a:xfrm>
            <a:off x="884084" y="4112738"/>
            <a:ext cx="8247940" cy="995970"/>
            <a:chOff x="884084" y="4225528"/>
            <a:chExt cx="8247940" cy="995970"/>
          </a:xfrm>
        </p:grpSpPr>
        <p:sp>
          <p:nvSpPr>
            <p:cNvPr id="23" name="모서리가 둥근 직사각형 22"/>
            <p:cNvSpPr/>
            <p:nvPr/>
          </p:nvSpPr>
          <p:spPr bwMode="auto">
            <a:xfrm>
              <a:off x="884084" y="4601811"/>
              <a:ext cx="8115992" cy="6196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4225528"/>
              <a:ext cx="8190096" cy="365851"/>
              <a:chOff x="910749" y="3445693"/>
              <a:chExt cx="8190096" cy="365851"/>
            </a:xfrm>
          </p:grpSpPr>
          <p:sp>
            <p:nvSpPr>
              <p:cNvPr id="2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판매한 도넛 수는 </a:t>
                </a:r>
                <a:r>
                  <a:rPr lang="ko-KR" altLang="en-US" dirty="0" smtClean="0"/>
                  <a:t>처음에 있던 </a:t>
                </a:r>
                <a:r>
                  <a:rPr lang="ko-KR" altLang="en-US" dirty="0"/>
                  <a:t>도넛 수의 몇 배인지 분수로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내용 개체 틀 2"/>
              <p:cNvSpPr txBox="1">
                <a:spLocks/>
              </p:cNvSpPr>
              <p:nvPr/>
            </p:nvSpPr>
            <p:spPr>
              <a:xfrm>
                <a:off x="905128" y="4541912"/>
                <a:ext cx="3903856" cy="9279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  <m:r>
                          <a:rPr lang="en-US" altLang="ko-KR" b="1" i="1" dirty="0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ko-KR" altLang="en-US" dirty="0" smtClean="0"/>
                  <a:t>배입니다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28" y="4541912"/>
                <a:ext cx="3903856" cy="927919"/>
              </a:xfrm>
              <a:prstGeom prst="rect">
                <a:avLst/>
              </a:prstGeom>
              <a:blipFill rotWithShape="1">
                <a:blip r:embed="rId7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DB67246C-CDE1-4EDC-AE84-42BECE962BFF}"/>
              </a:ext>
            </a:extLst>
          </p:cNvPr>
          <p:cNvGrpSpPr/>
          <p:nvPr/>
        </p:nvGrpSpPr>
        <p:grpSpPr>
          <a:xfrm>
            <a:off x="920552" y="3107948"/>
            <a:ext cx="8211472" cy="836892"/>
            <a:chOff x="920552" y="3351032"/>
            <a:chExt cx="8211472" cy="836892"/>
          </a:xfrm>
        </p:grpSpPr>
        <p:sp>
          <p:nvSpPr>
            <p:cNvPr id="31" name="모서리가 둥근 직사각형 30"/>
            <p:cNvSpPr/>
            <p:nvPr/>
          </p:nvSpPr>
          <p:spPr bwMode="auto">
            <a:xfrm>
              <a:off x="920552" y="3719924"/>
              <a:ext cx="807952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3351032"/>
              <a:ext cx="8190096" cy="365851"/>
              <a:chOff x="910749" y="3445693"/>
              <a:chExt cx="8190096" cy="365851"/>
            </a:xfrm>
          </p:grpSpPr>
          <p:sp>
            <p:nvSpPr>
              <p:cNvPr id="3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처음에 있던 </a:t>
                </a:r>
                <a:r>
                  <a:rPr lang="ko-KR" altLang="en-US" dirty="0"/>
                  <a:t>도넛 수에 대한 판매한 도넛 수의 비를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5" name="내용 개체 틀 2"/>
          <p:cNvSpPr txBox="1">
            <a:spLocks/>
          </p:cNvSpPr>
          <p:nvPr/>
        </p:nvSpPr>
        <p:spPr>
          <a:xfrm>
            <a:off x="941132" y="3556060"/>
            <a:ext cx="24177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10:20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2019"/>
              </p:ext>
            </p:extLst>
          </p:nvPr>
        </p:nvGraphicFramePr>
        <p:xfrm>
          <a:off x="2000672" y="450434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39914"/>
              </p:ext>
            </p:extLst>
          </p:nvPr>
        </p:nvGraphicFramePr>
        <p:xfrm>
          <a:off x="1244628" y="450441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B9C00DE5-F2A2-42D9-8CB8-F891F7F53E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988" y="34768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BB243442-2354-4651-9E9B-172B4CD0E7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195" y="45883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2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3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내용 개체 틀 5">
            <a:extLst>
              <a:ext uri="{FF2B5EF4-FFF2-40B4-BE49-F238E27FC236}">
                <a16:creationId xmlns="" xmlns:a16="http://schemas.microsoft.com/office/drawing/2014/main" id="{ADE73D01-33A4-4581-82DB-98684964A3FF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비율의 뜻 이해하기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B3B2B0C8-78F0-4BC7-BA11-E9E6963C0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7" t="76136" r="8795" b="8151"/>
          <a:stretch/>
        </p:blipFill>
        <p:spPr>
          <a:xfrm>
            <a:off x="6959549" y="3753516"/>
            <a:ext cx="2093962" cy="207144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B196BFCB-00E6-44E9-B2B1-E70CDC94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4" t="54352" r="7638" b="35757"/>
          <a:stretch/>
        </p:blipFill>
        <p:spPr>
          <a:xfrm>
            <a:off x="7179518" y="2777188"/>
            <a:ext cx="2093962" cy="1303975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407B4A83-2F8B-4F77-A89D-D56639ED0055}"/>
              </a:ext>
            </a:extLst>
          </p:cNvPr>
          <p:cNvGrpSpPr/>
          <p:nvPr/>
        </p:nvGrpSpPr>
        <p:grpSpPr>
          <a:xfrm>
            <a:off x="921990" y="1449388"/>
            <a:ext cx="8210034" cy="899492"/>
            <a:chOff x="921990" y="3427225"/>
            <a:chExt cx="8210034" cy="899492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921990" y="3858717"/>
              <a:ext cx="809946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3427225"/>
              <a:ext cx="8190096" cy="365851"/>
              <a:chOff x="910749" y="3445693"/>
              <a:chExt cx="8190096" cy="365851"/>
            </a:xfrm>
          </p:grpSpPr>
          <p:sp>
            <p:nvSpPr>
              <p:cNvPr id="24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판매한 도넛 수는 </a:t>
                </a:r>
                <a:r>
                  <a:rPr lang="ko-KR" altLang="en-US" dirty="0" smtClean="0"/>
                  <a:t>처음에 있던 </a:t>
                </a:r>
                <a:r>
                  <a:rPr lang="ko-KR" altLang="en-US" dirty="0"/>
                  <a:t>도넛 수의 몇 배인지 소수로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5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921193" y="1930148"/>
            <a:ext cx="1741167" cy="56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0.5</a:t>
            </a:r>
            <a:r>
              <a:rPr lang="ko-KR" altLang="en-US" dirty="0"/>
              <a:t>배입니다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A124EC8A-8290-4722-B6E1-A587C8B455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195" y="1919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49044" y="3566584"/>
            <a:ext cx="519250" cy="373864"/>
          </a:xfrm>
          <a:prstGeom prst="rect">
            <a:avLst/>
          </a:prstGeom>
          <a:solidFill>
            <a:srgbClr val="FAFCF7"/>
          </a:solidFill>
          <a:ln>
            <a:solidFill>
              <a:srgbClr val="FAF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286" y="3228181"/>
            <a:ext cx="6076950" cy="25050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62CDA9CE-CCE7-4992-9F66-D271176B6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75796" r="45266" b="21857"/>
          <a:stretch/>
        </p:blipFill>
        <p:spPr>
          <a:xfrm>
            <a:off x="5457056" y="3573016"/>
            <a:ext cx="431006" cy="32764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B9C00DE5-F2A2-42D9-8CB8-F891F7F53E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25" y="3573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57CFCAB-7891-4186-A2BF-62581161FD1D}"/>
              </a:ext>
            </a:extLst>
          </p:cNvPr>
          <p:cNvGrpSpPr/>
          <p:nvPr/>
        </p:nvGrpSpPr>
        <p:grpSpPr>
          <a:xfrm>
            <a:off x="910177" y="4748861"/>
            <a:ext cx="8230747" cy="1108269"/>
            <a:chOff x="910177" y="4689140"/>
            <a:chExt cx="8230747" cy="1108269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910177" y="5329409"/>
              <a:ext cx="806828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4689140"/>
              <a:ext cx="8198996" cy="680364"/>
              <a:chOff x="910749" y="3445693"/>
              <a:chExt cx="8198996" cy="680364"/>
            </a:xfrm>
          </p:grpSpPr>
          <p:sp>
            <p:nvSpPr>
              <p:cNvPr id="52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7" y="3445693"/>
                <a:ext cx="8012838" cy="680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액자의 세로에 대한 가로의 비율을 구할 때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기준량과 비교하는 양은 각각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E3547E0-1959-46BB-9B9A-2418307E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3722" r="23817" b="69323"/>
          <a:stretch/>
        </p:blipFill>
        <p:spPr>
          <a:xfrm>
            <a:off x="1629680" y="1844823"/>
            <a:ext cx="6743700" cy="2808313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내용 개체 틀 5">
            <a:extLst>
              <a:ext uri="{FF2B5EF4-FFF2-40B4-BE49-F238E27FC236}">
                <a16:creationId xmlns="" xmlns:a16="http://schemas.microsoft.com/office/drawing/2014/main" id="{F8959657-7195-4F5D-8887-20728551F4E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길이의 비율 구하여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 비교하기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927542" y="5443368"/>
            <a:ext cx="5334938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기준량은 세로이고</a:t>
            </a:r>
            <a:r>
              <a:rPr lang="en-US" altLang="ko-KR" dirty="0"/>
              <a:t>, </a:t>
            </a:r>
            <a:r>
              <a:rPr lang="ko-KR" altLang="en-US" dirty="0"/>
              <a:t>비교하는 양은 가로입니다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C0C0962-2F16-4FB7-885F-9B7D5BBE5E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741" y="54292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/>
          <p:nvPr/>
        </p:nvGrpSpPr>
        <p:grpSpPr>
          <a:xfrm>
            <a:off x="902750" y="1412776"/>
            <a:ext cx="8154706" cy="468052"/>
            <a:chOff x="902750" y="1412776"/>
            <a:chExt cx="8154706" cy="468052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직사각형 모양 액자가 </a:t>
              </a:r>
              <a:r>
                <a:rPr lang="en-US" altLang="ko-KR" dirty="0"/>
                <a:t>2</a:t>
              </a:r>
              <a:r>
                <a:rPr lang="ko-KR" altLang="en-US" dirty="0"/>
                <a:t>개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세로에 대한 가로의 비율을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96885" y="3707318"/>
            <a:ext cx="8235139" cy="1260140"/>
            <a:chOff x="896885" y="3933056"/>
            <a:chExt cx="8235139" cy="1260140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896885" y="4347816"/>
              <a:ext cx="8145515" cy="8453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3933056"/>
              <a:ext cx="8190096" cy="365851"/>
              <a:chOff x="910749" y="3445693"/>
              <a:chExt cx="8190096" cy="365851"/>
            </a:xfrm>
          </p:grpSpPr>
          <p:sp>
            <p:nvSpPr>
              <p:cNvPr id="24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액자의 세로에 대한 가로의 비율을 비교하고 알게 된 것을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5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84084" y="2406871"/>
            <a:ext cx="8247940" cy="1080700"/>
            <a:chOff x="884084" y="2380581"/>
            <a:chExt cx="8247940" cy="1080700"/>
          </a:xfrm>
        </p:grpSpPr>
        <p:sp>
          <p:nvSpPr>
            <p:cNvPr id="72" name="모서리가 둥근 직사각형 71"/>
            <p:cNvSpPr/>
            <p:nvPr/>
          </p:nvSpPr>
          <p:spPr bwMode="auto">
            <a:xfrm>
              <a:off x="884084" y="2787401"/>
              <a:ext cx="8137368" cy="6738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2380581"/>
              <a:ext cx="8190096" cy="365851"/>
              <a:chOff x="910749" y="3445693"/>
              <a:chExt cx="8190096" cy="365851"/>
            </a:xfrm>
          </p:grpSpPr>
          <p:sp>
            <p:nvSpPr>
              <p:cNvPr id="3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액자의 세로에 대한 가로의 비율을 분수와 소수로 각각 나타내어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32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내용 개체 틀 2"/>
              <p:cNvSpPr txBox="1">
                <a:spLocks/>
              </p:cNvSpPr>
              <p:nvPr/>
            </p:nvSpPr>
            <p:spPr>
              <a:xfrm>
                <a:off x="884548" y="2822164"/>
                <a:ext cx="8296344" cy="714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dirty="0" smtClean="0"/>
                  <a:t> </a:t>
                </a:r>
                <a:r>
                  <a:rPr lang="ko-KR" altLang="en-US" dirty="0"/>
                  <a:t>가</a:t>
                </a:r>
                <a:r>
                  <a:rPr lang="en-US" altLang="ko-KR" dirty="0" smtClean="0"/>
                  <a:t>: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dirty="0" smtClean="0"/>
                  <a:t>,1.25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나</a:t>
                </a:r>
                <a:r>
                  <a:rPr lang="en-US" altLang="ko-KR" dirty="0" smtClean="0"/>
                  <a:t>: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dirty="0"/>
                  <a:t>, 1.25</a:t>
                </a:r>
                <a:r>
                  <a:rPr lang="ko-KR" altLang="en-US" dirty="0"/>
                  <a:t>입니다</a:t>
                </a:r>
                <a:r>
                  <a:rPr lang="en-US" altLang="ko-KR" dirty="0" smtClean="0"/>
                  <a:t>. </a:t>
                </a:r>
              </a:p>
            </p:txBody>
          </p:sp>
        </mc:Choice>
        <mc:Fallback xmlns="">
          <p:sp>
            <p:nvSpPr>
              <p:cNvPr id="7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48" y="2822164"/>
                <a:ext cx="8296344" cy="714848"/>
              </a:xfrm>
              <a:prstGeom prst="rect">
                <a:avLst/>
              </a:prstGeom>
              <a:blipFill rotWithShape="1"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20308"/>
              </p:ext>
            </p:extLst>
          </p:nvPr>
        </p:nvGraphicFramePr>
        <p:xfrm>
          <a:off x="1584048" y="283728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96550"/>
              </p:ext>
            </p:extLst>
          </p:nvPr>
        </p:nvGraphicFramePr>
        <p:xfrm>
          <a:off x="2340132" y="28384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98480"/>
              </p:ext>
            </p:extLst>
          </p:nvPr>
        </p:nvGraphicFramePr>
        <p:xfrm>
          <a:off x="3816336" y="283728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43862"/>
              </p:ext>
            </p:extLst>
          </p:nvPr>
        </p:nvGraphicFramePr>
        <p:xfrm>
          <a:off x="4572380" y="28437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내용 개체 틀 5">
            <a:extLst>
              <a:ext uri="{FF2B5EF4-FFF2-40B4-BE49-F238E27FC236}">
                <a16:creationId xmlns="" xmlns:a16="http://schemas.microsoft.com/office/drawing/2014/main" id="{F8959657-7195-4F5D-8887-20728551F4E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길이의 비율 구하여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 비교하기</a:t>
            </a: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914205" y="4174411"/>
            <a:ext cx="8128195" cy="9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두 액자의 </a:t>
            </a:r>
            <a:r>
              <a:rPr lang="ko-KR" altLang="en-US" dirty="0" smtClean="0"/>
              <a:t>가로와 세로의 길이는 </a:t>
            </a:r>
            <a:r>
              <a:rPr lang="ko-KR" altLang="en-US" dirty="0"/>
              <a:t>다르지만 세로에 대한 가로의 비율은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기준량과 비교하는 양이 달라도 비율이 같을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896885" y="1412776"/>
            <a:ext cx="8235139" cy="829323"/>
            <a:chOff x="896885" y="1412776"/>
            <a:chExt cx="8235139" cy="829323"/>
          </a:xfrm>
        </p:grpSpPr>
        <p:grpSp>
          <p:nvGrpSpPr>
            <p:cNvPr id="68" name="그룹 67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1412776"/>
              <a:ext cx="8190096" cy="365851"/>
              <a:chOff x="910749" y="3445693"/>
              <a:chExt cx="8190096" cy="365851"/>
            </a:xfrm>
          </p:grpSpPr>
          <p:sp>
            <p:nvSpPr>
              <p:cNvPr id="7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36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액자의 세로에 대한 가로의 비를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모서리가 둥근 직사각형 27"/>
            <p:cNvSpPr/>
            <p:nvPr/>
          </p:nvSpPr>
          <p:spPr bwMode="auto">
            <a:xfrm>
              <a:off x="896885" y="1774099"/>
              <a:ext cx="814551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914205" y="1826433"/>
            <a:ext cx="8128195" cy="37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가는 </a:t>
            </a:r>
            <a:r>
              <a:rPr lang="en-US" altLang="ko-KR" dirty="0" smtClean="0"/>
              <a:t>25 : 20, </a:t>
            </a:r>
            <a:r>
              <a:rPr lang="ko-KR" altLang="en-US" dirty="0" smtClean="0"/>
              <a:t>나는 </a:t>
            </a:r>
            <a:r>
              <a:rPr lang="en-US" altLang="ko-KR" dirty="0" smtClean="0"/>
              <a:t>15 : 12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1C0C0962-2F16-4FB7-885F-9B7D5BBE5E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622" y="1824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1C0C0962-2F16-4FB7-885F-9B7D5BBE5E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622" y="29500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1C0C0962-2F16-4FB7-885F-9B7D5BBE5E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622" y="43193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45" name="직사각형 44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2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7CA965B-598E-4EEC-BD8A-D512EA6D13C3}"/>
              </a:ext>
            </a:extLst>
          </p:cNvPr>
          <p:cNvGrpSpPr/>
          <p:nvPr/>
        </p:nvGrpSpPr>
        <p:grpSpPr>
          <a:xfrm>
            <a:off x="920552" y="4710135"/>
            <a:ext cx="8211472" cy="1167137"/>
            <a:chOff x="920552" y="4509120"/>
            <a:chExt cx="8211472" cy="1167137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920552" y="4901433"/>
              <a:ext cx="8084729" cy="7748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0" name="그룹 79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4509120"/>
              <a:ext cx="8190096" cy="472642"/>
              <a:chOff x="910749" y="3445693"/>
              <a:chExt cx="8190096" cy="472642"/>
            </a:xfrm>
          </p:grpSpPr>
          <p:sp>
            <p:nvSpPr>
              <p:cNvPr id="8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472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어느 </a:t>
                </a:r>
                <a:r>
                  <a:rPr lang="ko-KR" altLang="en-US" dirty="0" err="1"/>
                  <a:t>모둠이</a:t>
                </a:r>
                <a:r>
                  <a:rPr lang="ko-KR" altLang="en-US" dirty="0"/>
                  <a:t> 방을 더 </a:t>
                </a:r>
                <a:r>
                  <a:rPr lang="ko-KR" altLang="en-US" dirty="0" smtClean="0"/>
                  <a:t>넓다고 </a:t>
                </a:r>
                <a:r>
                  <a:rPr lang="ko-KR" altLang="en-US" dirty="0"/>
                  <a:t>느꼈을지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2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5" name="내용 개체 틀 2"/>
          <p:cNvSpPr txBox="1">
            <a:spLocks/>
          </p:cNvSpPr>
          <p:nvPr/>
        </p:nvSpPr>
        <p:spPr>
          <a:xfrm>
            <a:off x="920552" y="5192690"/>
            <a:ext cx="8023779" cy="72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err="1"/>
              <a:t>지혜네</a:t>
            </a:r>
            <a:r>
              <a:rPr lang="ko-KR" altLang="en-US" dirty="0"/>
              <a:t> </a:t>
            </a:r>
            <a:r>
              <a:rPr lang="ko-KR" altLang="en-US" dirty="0" err="1"/>
              <a:t>모둠이</a:t>
            </a:r>
            <a:r>
              <a:rPr lang="ko-KR" altLang="en-US" dirty="0"/>
              <a:t> 더 넓다고 느꼈을 것 같습니다</a:t>
            </a:r>
            <a:r>
              <a:rPr lang="en-US" altLang="ko-KR" dirty="0"/>
              <a:t>. </a:t>
            </a:r>
            <a:r>
              <a:rPr lang="ko-KR" altLang="en-US" dirty="0"/>
              <a:t>왜냐하면 방의</a:t>
            </a:r>
            <a:r>
              <a:rPr lang="en-US" altLang="ko-KR" dirty="0"/>
              <a:t> </a:t>
            </a:r>
            <a:r>
              <a:rPr lang="ko-KR" altLang="en-US" dirty="0"/>
              <a:t>정원에 대한 방을 사용한 사람 수의 비율이 더 낮기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8A0B3A3C-6F28-4C0E-ABB4-8FA2E1643359}"/>
              </a:ext>
            </a:extLst>
          </p:cNvPr>
          <p:cNvGrpSpPr/>
          <p:nvPr/>
        </p:nvGrpSpPr>
        <p:grpSpPr>
          <a:xfrm>
            <a:off x="920552" y="2384884"/>
            <a:ext cx="8211472" cy="1103495"/>
            <a:chOff x="920552" y="2254580"/>
            <a:chExt cx="8211472" cy="1103495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920552" y="2890075"/>
              <a:ext cx="810090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2254580"/>
              <a:ext cx="8190096" cy="799738"/>
              <a:chOff x="910749" y="3445693"/>
              <a:chExt cx="8190096" cy="799738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7997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err="1"/>
                  <a:t>모둠의</a:t>
                </a:r>
                <a:r>
                  <a:rPr lang="ko-KR" altLang="en-US" dirty="0"/>
                  <a:t> 방의 정원에 대한 방을 사용한 사람 수의 비율을 구할 때 </a:t>
                </a:r>
                <a:r>
                  <a:rPr lang="ko-KR" altLang="en-US" dirty="0" smtClean="0"/>
                  <a:t>기준량과 비교하는 </a:t>
                </a:r>
                <a:r>
                  <a:rPr lang="ko-KR" altLang="en-US" dirty="0"/>
                  <a:t>양은 각각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577941D5-3C7F-4361-8C53-051C6FE1AC14}"/>
              </a:ext>
            </a:extLst>
          </p:cNvPr>
          <p:cNvGrpSpPr/>
          <p:nvPr/>
        </p:nvGrpSpPr>
        <p:grpSpPr>
          <a:xfrm>
            <a:off x="884084" y="3589421"/>
            <a:ext cx="8247940" cy="1035330"/>
            <a:chOff x="884084" y="3388406"/>
            <a:chExt cx="8247940" cy="1035330"/>
          </a:xfrm>
        </p:grpSpPr>
        <p:grpSp>
          <p:nvGrpSpPr>
            <p:cNvPr id="64" name="그룹 63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3388406"/>
              <a:ext cx="8190096" cy="472642"/>
              <a:chOff x="910749" y="3445693"/>
              <a:chExt cx="8190096" cy="472642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472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방의 정원에 대한 방을 사용한 사람 수의 비율을 각각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모서리가 둥근 직사각형 66"/>
            <p:cNvSpPr/>
            <p:nvPr/>
          </p:nvSpPr>
          <p:spPr bwMode="auto">
            <a:xfrm>
              <a:off x="884084" y="3804049"/>
              <a:ext cx="8137368" cy="6196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920552" y="3074617"/>
            <a:ext cx="7315158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기준량은 방의 정원이고</a:t>
            </a:r>
            <a:r>
              <a:rPr lang="en-US" altLang="ko-KR" dirty="0"/>
              <a:t>, </a:t>
            </a:r>
            <a:r>
              <a:rPr lang="ko-KR" altLang="en-US" dirty="0"/>
              <a:t>비교하는 양은 방을 사용한 사람 수입니다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내용 개체 틀 2"/>
              <p:cNvSpPr txBox="1">
                <a:spLocks/>
              </p:cNvSpPr>
              <p:nvPr/>
            </p:nvSpPr>
            <p:spPr>
              <a:xfrm>
                <a:off x="848543" y="4062063"/>
                <a:ext cx="8172909" cy="562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 </a:t>
                </a:r>
                <a:r>
                  <a:rPr lang="ko-KR" altLang="en-US" dirty="0"/>
                  <a:t>준기네 </a:t>
                </a:r>
                <a:r>
                  <a:rPr lang="ko-KR" altLang="en-US" dirty="0" err="1" smtClean="0"/>
                  <a:t>모둠은</a:t>
                </a:r>
                <a:r>
                  <a:rPr lang="ko-KR" altLang="en-US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dirty="0" smtClean="0">
                            <a:latin typeface="Cambria Math"/>
                          </a:rPr>
                          <m:t>  =</m:t>
                        </m:r>
                        <m:r>
                          <m:rPr>
                            <m:nor/>
                          </m:rPr>
                          <a:rPr lang="en-US" altLang="ko-KR" dirty="0"/>
                          <m:t>0.75</m:t>
                        </m:r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지혜네 </a:t>
                </a:r>
                <a:r>
                  <a:rPr lang="ko-KR" altLang="en-US" dirty="0" err="1"/>
                  <a:t>모둠은</a:t>
                </a:r>
                <a:r>
                  <a:rPr lang="ko-KR" altLang="en-US" dirty="0"/>
                  <a:t>     </a:t>
                </a:r>
                <a:r>
                  <a:rPr lang="ko-KR" alt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dirty="0">
                            <a:latin typeface="Cambria Math"/>
                          </a:rPr>
                          <m:t>  =</m:t>
                        </m:r>
                        <m:r>
                          <a:rPr lang="en-US" altLang="ko-KR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/>
                          <m:t>0.5</m:t>
                        </m:r>
                      </m:e>
                    </m:d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3" y="4062063"/>
                <a:ext cx="8172909" cy="562688"/>
              </a:xfrm>
              <a:prstGeom prst="rect">
                <a:avLst/>
              </a:prstGeom>
              <a:blipFill rotWithShape="1">
                <a:blip r:embed="rId2"/>
                <a:stretch>
                  <a:fillRect l="-4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24435"/>
              </p:ext>
            </p:extLst>
          </p:nvPr>
        </p:nvGraphicFramePr>
        <p:xfrm>
          <a:off x="2628164" y="40158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65824"/>
              </p:ext>
            </p:extLst>
          </p:nvPr>
        </p:nvGraphicFramePr>
        <p:xfrm>
          <a:off x="3296816" y="40158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81746"/>
              </p:ext>
            </p:extLst>
          </p:nvPr>
        </p:nvGraphicFramePr>
        <p:xfrm>
          <a:off x="5976536" y="40158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43459"/>
              </p:ext>
            </p:extLst>
          </p:nvPr>
        </p:nvGraphicFramePr>
        <p:xfrm>
          <a:off x="6645188" y="40158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내용 개체 틀 5">
            <a:extLst>
              <a:ext uri="{FF2B5EF4-FFF2-40B4-BE49-F238E27FC236}">
                <a16:creationId xmlns="" xmlns:a16="http://schemas.microsoft.com/office/drawing/2014/main" id="{F8959657-7195-4F5D-8887-20728551F4E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실생활 </a:t>
            </a:r>
            <a:r>
              <a:rPr lang="ko-KR" altLang="en-US" sz="2200" dirty="0">
                <a:solidFill>
                  <a:srgbClr val="695A35"/>
                </a:solidFill>
              </a:rPr>
              <a:t>상황에서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비율 구하여 크기 비교하기</a:t>
            </a: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A1C4E5E5-B656-4460-961D-A54EB8E1E1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531" y="30792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531" y="41418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E99276EB-135C-4A15-9BA1-78C11EC1AF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531" y="53212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그룹 40"/>
          <p:cNvGrpSpPr/>
          <p:nvPr/>
        </p:nvGrpSpPr>
        <p:grpSpPr>
          <a:xfrm>
            <a:off x="902750" y="1412775"/>
            <a:ext cx="8154706" cy="1079561"/>
            <a:chOff x="902750" y="1412775"/>
            <a:chExt cx="8154706" cy="1079561"/>
          </a:xfrm>
        </p:grpSpPr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1178192" y="1412775"/>
              <a:ext cx="7879264" cy="1079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준기네 학교에서 수학여행을 갔습니다</a:t>
              </a:r>
              <a:r>
                <a:rPr lang="en-US" altLang="ko-KR" dirty="0"/>
                <a:t>. </a:t>
              </a:r>
              <a:r>
                <a:rPr lang="ko-KR" altLang="en-US" dirty="0"/>
                <a:t>준기네 </a:t>
              </a:r>
              <a:r>
                <a:rPr lang="ko-KR" altLang="en-US" dirty="0" err="1"/>
                <a:t>모둠</a:t>
              </a:r>
              <a:r>
                <a:rPr lang="ko-KR" altLang="en-US" dirty="0"/>
                <a:t> </a:t>
              </a:r>
              <a:r>
                <a:rPr lang="en-US" altLang="ko-KR" dirty="0"/>
                <a:t>6</a:t>
              </a:r>
              <a:r>
                <a:rPr lang="ko-KR" altLang="en-US" dirty="0"/>
                <a:t>명은 </a:t>
              </a:r>
              <a:r>
                <a:rPr lang="en-US" altLang="ko-KR" dirty="0"/>
                <a:t>8</a:t>
              </a:r>
              <a:r>
                <a:rPr lang="ko-KR" altLang="en-US" dirty="0"/>
                <a:t>인실을 사용했고</a:t>
              </a:r>
              <a:r>
                <a:rPr lang="en-US" altLang="ko-KR" dirty="0"/>
                <a:t>, </a:t>
              </a:r>
            </a:p>
            <a:p>
              <a:r>
                <a:rPr lang="ko-KR" altLang="en-US" dirty="0"/>
                <a:t>지혜네 </a:t>
              </a:r>
              <a:r>
                <a:rPr lang="ko-KR" altLang="en-US" dirty="0" err="1"/>
                <a:t>모둠</a:t>
              </a:r>
              <a:r>
                <a:rPr lang="ko-KR" altLang="en-US" dirty="0"/>
                <a:t> </a:t>
              </a:r>
              <a:r>
                <a:rPr lang="en-US" altLang="ko-KR" dirty="0"/>
                <a:t>3</a:t>
              </a:r>
              <a:r>
                <a:rPr lang="ko-KR" altLang="en-US" dirty="0"/>
                <a:t>명은 </a:t>
              </a:r>
              <a:r>
                <a:rPr lang="en-US" altLang="ko-KR" dirty="0"/>
                <a:t>6</a:t>
              </a:r>
              <a:r>
                <a:rPr lang="ko-KR" altLang="en-US" dirty="0"/>
                <a:t>인실을 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어느 </a:t>
              </a:r>
              <a:r>
                <a:rPr lang="ko-KR" altLang="en-US" dirty="0" err="1"/>
                <a:t>모둠이</a:t>
              </a:r>
              <a:r>
                <a:rPr lang="ko-KR" altLang="en-US" dirty="0"/>
                <a:t> 방을 더 넓다고 느꼈을지 이야기해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모서리가 둥근 직사각형 4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8" name="직사각형 57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3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5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="" xmlns:a16="http://schemas.microsoft.com/office/drawing/2014/main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2286B781-E16D-4249-A84A-FD1DB93C2C65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="" xmlns:a16="http://schemas.microsoft.com/office/drawing/2014/main" id="{A831479F-3CDF-44EC-B126-9E214DE2CB23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직사각형이 </a:t>
              </a:r>
              <a:r>
                <a:rPr lang="en-US" altLang="ko-KR" dirty="0"/>
                <a:t>2</a:t>
              </a:r>
              <a:r>
                <a:rPr lang="ko-KR" altLang="en-US" dirty="0"/>
                <a:t>개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세로에 대한 가로의 비율을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D0FA212-FBAA-4699-9EC6-6E7A8B1F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036676" y="2546149"/>
            <a:ext cx="5777768" cy="2431023"/>
            <a:chOff x="2036676" y="2546149"/>
            <a:chExt cx="5777768" cy="243102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676" y="2546149"/>
              <a:ext cx="5777768" cy="2431023"/>
            </a:xfrm>
            <a:prstGeom prst="rect">
              <a:avLst/>
            </a:prstGeom>
          </p:spPr>
        </p:pic>
        <p:sp>
          <p:nvSpPr>
            <p:cNvPr id="10" name="내용 개체 틀 3">
              <a:extLst>
                <a:ext uri="{FF2B5EF4-FFF2-40B4-BE49-F238E27FC236}">
                  <a16:creationId xmlns="" xmlns:a16="http://schemas.microsoft.com/office/drawing/2014/main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2504728" y="3140968"/>
              <a:ext cx="4683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가</a:t>
              </a:r>
              <a:endParaRPr lang="ko-KR" altLang="en-US" dirty="0"/>
            </a:p>
          </p:txBody>
        </p:sp>
        <p:sp>
          <p:nvSpPr>
            <p:cNvPr id="11" name="내용 개체 틀 3">
              <a:extLst>
                <a:ext uri="{FF2B5EF4-FFF2-40B4-BE49-F238E27FC236}">
                  <a16:creationId xmlns="" xmlns:a16="http://schemas.microsoft.com/office/drawing/2014/main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5925108" y="3717032"/>
              <a:ext cx="4683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나</a:t>
              </a:r>
              <a:endParaRPr lang="ko-KR" altLang="en-US" dirty="0"/>
            </a:p>
          </p:txBody>
        </p:sp>
      </p:grp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572</Words>
  <Application>Microsoft Office PowerPoint</Application>
  <PresentationFormat>A4 용지(210x297mm)</PresentationFormat>
  <Paragraphs>136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</vt:lpstr>
      <vt:lpstr>나눔고딕 ExtraBold</vt:lpstr>
      <vt:lpstr>맑은 고딕</vt:lpstr>
      <vt:lpstr>Arial</vt:lpstr>
      <vt:lpstr>Cambria Math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241</cp:revision>
  <cp:lastPrinted>2017-09-25T02:44:09Z</cp:lastPrinted>
  <dcterms:created xsi:type="dcterms:W3CDTF">2017-09-24T23:31:15Z</dcterms:created>
  <dcterms:modified xsi:type="dcterms:W3CDTF">2019-11-27T00:07:35Z</dcterms:modified>
</cp:coreProperties>
</file>