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6"/>
  </p:notesMasterIdLst>
  <p:sldIdLst>
    <p:sldId id="258" r:id="rId3"/>
    <p:sldId id="260" r:id="rId4"/>
    <p:sldId id="274" r:id="rId5"/>
    <p:sldId id="261" r:id="rId6"/>
    <p:sldId id="270" r:id="rId7"/>
    <p:sldId id="284" r:id="rId8"/>
    <p:sldId id="283" r:id="rId9"/>
    <p:sldId id="280" r:id="rId10"/>
    <p:sldId id="269" r:id="rId11"/>
    <p:sldId id="264" r:id="rId12"/>
    <p:sldId id="277" r:id="rId13"/>
    <p:sldId id="278" r:id="rId14"/>
    <p:sldId id="263" r:id="rId15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4319">
          <p15:clr>
            <a:srgbClr val="A4A3A4"/>
          </p15:clr>
        </p15:guide>
        <p15:guide id="8" orient="horz" pos="4315">
          <p15:clr>
            <a:srgbClr val="A4A3A4"/>
          </p15:clr>
        </p15:guide>
        <p15:guide id="9" orient="horz" pos="4178">
          <p15:clr>
            <a:srgbClr val="A4A3A4"/>
          </p15:clr>
        </p15:guide>
        <p15:guide id="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CF7"/>
    <a:srgbClr val="4F81BD"/>
    <a:srgbClr val="F08300"/>
    <a:srgbClr val="F5A2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4699" autoAdjust="0"/>
  </p:normalViewPr>
  <p:slideViewPr>
    <p:cSldViewPr snapToObjects="1" showGuides="1">
      <p:cViewPr varScale="1">
        <p:scale>
          <a:sx n="88" d="100"/>
          <a:sy n="88" d="100"/>
        </p:scale>
        <p:origin x="714" y="120"/>
      </p:cViewPr>
      <p:guideLst>
        <p:guide orient="horz" pos="537"/>
        <p:guide orient="horz" pos="3884"/>
        <p:guide orient="horz" pos="958"/>
        <p:guide pos="240"/>
        <p:guide pos="6023"/>
        <p:guide pos="489"/>
        <p:guide orient="horz" pos="4319"/>
        <p:guide orient="horz" pos="4315"/>
        <p:guide orient="horz" pos="417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8F51B101-40A7-43DF-B8C0-FBA91AD5785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F9944421-8765-4E6C-81D3-2EC1EFBC767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C0B4BC4-F626-428C-88A0-70C6AFE9B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0CF5C40-2697-4961-B067-7D5063282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E2056E22-C646-4687-93E9-55BDF3FA615E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F9D7E1A9-09E2-4C9F-B7AD-934D77435633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8023992B-0EC0-4774-BBF0-342FA350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B687D4DF-879F-47D0-B495-EFCD6BCC16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8CB2B1B-32DE-4D68-9C42-2A8E94DE0E7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771AE9B7-FE67-4CC9-AAFE-FFE0B9C0DC87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82176A56-FC75-4F4C-B638-B0B95B05AE4C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8CFC4C63-ADE2-40F7-9EF3-228A07A9144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26DD957E-1FEE-446D-94EC-6C129D41891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DBD0F72B-ED76-4482-A11F-05766B1BD204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D7B8463-BAB1-4AFD-801E-537F2D8648C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646D65A5-4C7D-42E7-9E82-52768597A07C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645D41AB-20BA-400E-8E16-99D12B7E5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CF97F0E0-D88E-4151-A49F-C37FAA196EC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FD3DEB52-34EA-4EFB-AFD4-3B97CAD64ADB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B006175D-CC32-4E80-9C91-76AB45E2DE0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C772A696-9069-4049-B958-6E1CD5F5EF3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4A249754-CB98-4125-B221-7E689A65A72F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9214C23F-1FDD-42A3-BC10-7D46E69EE5B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2353D7EE-49CF-423D-84C5-D8580DB0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DFB6B51C-2AFE-41A5-89CC-87958574C4F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FE26885B-D12C-471B-976C-DFA91A32CE23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C25EF36-3C5F-46DC-AEAF-FA37D5C72DF4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91D03D-B3C3-486C-936E-862A0236697C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7468D2-C59C-427F-9271-BB2147DC9C46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D088EC8B-9187-4A39-B386-59E3778800D2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AC81152C-337C-4A79-ADCD-27C5769DBE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FB102DD-F51B-4741-A33C-EAA6D14BDE6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8E61C899-786B-447E-B79B-A922C83EEF76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4A81E6B-BF51-4A03-A1EB-68FFF863B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79AD7E5-5544-4CAD-8BD8-1C47D17F5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01EAB6E0-4EE6-4D4F-8CEB-6A828C93002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9630E035-FAAA-4280-9EDB-81AB8A19BA0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391529F0-F000-46FD-B7B5-AD13FF0C8288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C687C6F4-1BC1-4D0C-AEC6-8841239097B4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593E4A49-6559-4DC3-8614-27E43CA04B14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2B446BA-F738-40B1-892E-BE317B0428B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88D4AA2A-10C4-45FA-8F5B-4C546D43AB43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A84B91BB-35F6-47A3-AE21-3CD06E88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F1F4CE13-A11F-48D7-9465-8E59845FD8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873EB51D-7581-4C79-9645-933F36C26AC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3F72A9D9-AA3A-49EC-AA77-3957938E3CF8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317882-CD38-4CEF-A88C-91FF7C1A53D8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583669D-A6C4-411C-A7BD-61698C6DBCA6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52E81B-71C0-4B5E-AAEF-DD3DB30B50E8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671E1F-CC25-4F23-BF07-31DC47785A7E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76~77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50~51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24301" y="3032956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97" y="2631794"/>
            <a:ext cx="5663099" cy="61718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954197" y="3789040"/>
            <a:ext cx="5531141" cy="826314"/>
            <a:chOff x="1726939" y="3789040"/>
            <a:chExt cx="5531141" cy="826314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5558326" y="3789040"/>
              <a:ext cx="871250" cy="826314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6386830" y="3789040"/>
              <a:ext cx="871250" cy="826314"/>
            </a:xfrm>
            <a:prstGeom prst="rect">
              <a:avLst/>
            </a:prstGeom>
          </p:spPr>
        </p:pic>
        <p:sp>
          <p:nvSpPr>
            <p:cNvPr id="38" name="내용 개체 틀 3">
              <a:extLst>
                <a:ext uri="{FF2B5EF4-FFF2-40B4-BE49-F238E27FC236}">
                  <a16:creationId xmlns:a16="http://schemas.microsoft.com/office/drawing/2014/main" xmlns="" id="{EDA1CED2-20DF-463F-B3A4-CDB75468C53B}"/>
                </a:ext>
              </a:extLst>
            </p:cNvPr>
            <p:cNvSpPr txBox="1">
              <a:spLocks/>
            </p:cNvSpPr>
            <p:nvPr/>
          </p:nvSpPr>
          <p:spPr>
            <a:xfrm>
              <a:off x="1726939" y="4041068"/>
              <a:ext cx="369411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ko-KR" altLang="en-US" dirty="0"/>
                <a:t>흰 바둑돌 수와 검은 바둑돌 수의 비</a:t>
              </a:r>
            </a:p>
          </p:txBody>
        </p:sp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xmlns="" id="{B92122E4-6717-4499-BCC0-27DC2EB4959A}"/>
                </a:ext>
              </a:extLst>
            </p:cNvPr>
            <p:cNvSpPr/>
            <p:nvPr/>
          </p:nvSpPr>
          <p:spPr>
            <a:xfrm>
              <a:off x="5355382" y="4041068"/>
              <a:ext cx="324035" cy="369332"/>
            </a:xfrm>
            <a:prstGeom prst="rightArrow">
              <a:avLst/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내용 개체 틀 3">
              <a:extLst>
                <a:ext uri="{FF2B5EF4-FFF2-40B4-BE49-F238E27FC236}">
                  <a16:creationId xmlns:a16="http://schemas.microsoft.com/office/drawing/2014/main" xmlns="" id="{18A82C39-A65C-4B6C-9AB6-093868081E60}"/>
                </a:ext>
              </a:extLst>
            </p:cNvPr>
            <p:cNvSpPr txBox="1">
              <a:spLocks/>
            </p:cNvSpPr>
            <p:nvPr/>
          </p:nvSpPr>
          <p:spPr>
            <a:xfrm>
              <a:off x="6339933" y="4041068"/>
              <a:ext cx="30364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:</a:t>
              </a:r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:a16="http://schemas.microsoft.com/office/drawing/2014/main" xmlns="" id="{7BD7CA1C-0454-4F58-81F8-9043B463060E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65BCDE3-2500-4AF2-B661-C4707FEEA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>
            <a:extLst>
              <a:ext uri="{FF2B5EF4-FFF2-40B4-BE49-F238E27FC236}">
                <a16:creationId xmlns:a16="http://schemas.microsoft.com/office/drawing/2014/main" xmlns="" id="{EEB64BF7-8D72-48C7-9CB9-2B6A0E1619E2}"/>
              </a:ext>
            </a:extLst>
          </p:cNvPr>
          <p:cNvSpPr txBox="1">
            <a:spLocks/>
          </p:cNvSpPr>
          <p:nvPr/>
        </p:nvSpPr>
        <p:spPr>
          <a:xfrm>
            <a:off x="6099191" y="4037667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xmlns="" id="{B620C006-B323-49A8-874B-C28F9A611829}"/>
              </a:ext>
            </a:extLst>
          </p:cNvPr>
          <p:cNvSpPr txBox="1">
            <a:spLocks/>
          </p:cNvSpPr>
          <p:nvPr/>
        </p:nvSpPr>
        <p:spPr>
          <a:xfrm>
            <a:off x="6932194" y="4037667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12540" y="1412776"/>
            <a:ext cx="8258272" cy="389993"/>
            <a:chOff x="812540" y="1412776"/>
            <a:chExt cx="8258272" cy="389993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B3E2BB09-C657-414B-B5C7-8EF69697BF82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369332"/>
              <a:chOff x="882649" y="1449388"/>
              <a:chExt cx="8258272" cy="369332"/>
            </a:xfrm>
          </p:grpSpPr>
          <p:sp>
            <p:nvSpPr>
              <p:cNvPr id="25" name="내용 개체 틀 3">
                <a:extLst>
                  <a:ext uri="{FF2B5EF4-FFF2-40B4-BE49-F238E27FC236}">
                    <a16:creationId xmlns:a16="http://schemas.microsoft.com/office/drawing/2014/main" xmlns="" id="{5D4D7665-7A62-4E10-9C9B-DC62F6B2B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6" name="내용 개체 틀 3">
                <a:extLst>
                  <a:ext uri="{FF2B5EF4-FFF2-40B4-BE49-F238E27FC236}">
                    <a16:creationId xmlns:a16="http://schemas.microsoft.com/office/drawing/2014/main" xmlns="" id="{F85FEE72-B653-49A5-ABF5-C6EFAF279B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그림을 보고       안에 알맞은 수를 써넣으세요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F520429B-8561-48AA-B4E5-6780968EA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2969308" y="1412776"/>
              <a:ext cx="411201" cy="389993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40" y="40376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2194" y="40299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748644" y="3068960"/>
            <a:ext cx="4098015" cy="826314"/>
            <a:chOff x="2108684" y="3068960"/>
            <a:chExt cx="4098015" cy="826314"/>
          </a:xfrm>
        </p:grpSpPr>
        <p:sp>
          <p:nvSpPr>
            <p:cNvPr id="28" name="내용 개체 틀 3">
              <a:extLst>
                <a:ext uri="{FF2B5EF4-FFF2-40B4-BE49-F238E27FC236}">
                  <a16:creationId xmlns:a16="http://schemas.microsoft.com/office/drawing/2014/main" xmlns="" id="{07E91356-0BED-4362-B3CD-356F472BD2C0}"/>
                </a:ext>
              </a:extLst>
            </p:cNvPr>
            <p:cNvSpPr txBox="1">
              <a:spLocks/>
            </p:cNvSpPr>
            <p:nvPr/>
          </p:nvSpPr>
          <p:spPr>
            <a:xfrm>
              <a:off x="2108684" y="3338056"/>
              <a:ext cx="369411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20</a:t>
              </a:r>
              <a:r>
                <a:rPr lang="ko-KR" altLang="en-US" dirty="0"/>
                <a:t>에 대한 </a:t>
              </a:r>
              <a:r>
                <a:rPr lang="en-US" altLang="ko-KR" dirty="0"/>
                <a:t>7</a:t>
              </a:r>
              <a:r>
                <a:rPr lang="ko-KR" altLang="en-US" dirty="0"/>
                <a:t>의 비 </a:t>
              </a: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4304825" y="3068960"/>
              <a:ext cx="1901874" cy="826314"/>
              <a:chOff x="4304825" y="3068960"/>
              <a:chExt cx="1901874" cy="826314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4504064" y="3068960"/>
                <a:ext cx="1702635" cy="826314"/>
                <a:chOff x="5515580" y="4509120"/>
                <a:chExt cx="1702635" cy="826314"/>
              </a:xfrm>
            </p:grpSpPr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5515580" y="4509120"/>
                  <a:ext cx="871250" cy="826314"/>
                </a:xfrm>
                <a:prstGeom prst="rect">
                  <a:avLst/>
                </a:prstGeom>
              </p:spPr>
            </p:pic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6346965" y="4509120"/>
                  <a:ext cx="871250" cy="826314"/>
                </a:xfrm>
                <a:prstGeom prst="rect">
                  <a:avLst/>
                </a:prstGeom>
              </p:spPr>
            </p:pic>
          </p:grpSp>
          <p:sp>
            <p:nvSpPr>
              <p:cNvPr id="29" name="화살표: 오른쪽 28">
                <a:extLst>
                  <a:ext uri="{FF2B5EF4-FFF2-40B4-BE49-F238E27FC236}">
                    <a16:creationId xmlns:a16="http://schemas.microsoft.com/office/drawing/2014/main" xmlns="" id="{6D2C9441-4B2D-4D36-A43E-185DB03499D9}"/>
                  </a:ext>
                </a:extLst>
              </p:cNvPr>
              <p:cNvSpPr/>
              <p:nvPr/>
            </p:nvSpPr>
            <p:spPr>
              <a:xfrm>
                <a:off x="4304825" y="3338056"/>
                <a:ext cx="324035" cy="369332"/>
              </a:xfrm>
              <a:prstGeom prst="rightArrow">
                <a:avLst/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" name="그룹 10"/>
          <p:cNvGrpSpPr/>
          <p:nvPr/>
        </p:nvGrpSpPr>
        <p:grpSpPr>
          <a:xfrm>
            <a:off x="1748644" y="3969060"/>
            <a:ext cx="4098015" cy="826314"/>
            <a:chOff x="2108684" y="3969060"/>
            <a:chExt cx="4098015" cy="826314"/>
          </a:xfrm>
        </p:grpSpPr>
        <p:sp>
          <p:nvSpPr>
            <p:cNvPr id="35" name="내용 개체 틀 3">
              <a:extLst>
                <a:ext uri="{FF2B5EF4-FFF2-40B4-BE49-F238E27FC236}">
                  <a16:creationId xmlns:a16="http://schemas.microsoft.com/office/drawing/2014/main" xmlns="" id="{FF18DCC9-C0E2-4713-A195-A85BBA2A7BD6}"/>
                </a:ext>
              </a:extLst>
            </p:cNvPr>
            <p:cNvSpPr txBox="1">
              <a:spLocks/>
            </p:cNvSpPr>
            <p:nvPr/>
          </p:nvSpPr>
          <p:spPr>
            <a:xfrm>
              <a:off x="2108684" y="4247846"/>
              <a:ext cx="369411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11</a:t>
              </a:r>
              <a:r>
                <a:rPr lang="ko-KR" altLang="en-US" dirty="0"/>
                <a:t>의 </a:t>
              </a:r>
              <a:r>
                <a:rPr lang="en-US" altLang="ko-KR" dirty="0"/>
                <a:t>8</a:t>
              </a:r>
              <a:r>
                <a:rPr lang="ko-KR" altLang="en-US" dirty="0"/>
                <a:t>에 대한 비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4304825" y="3969060"/>
              <a:ext cx="1901874" cy="826314"/>
              <a:chOff x="4304825" y="3969060"/>
              <a:chExt cx="1901874" cy="826314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4504064" y="3969060"/>
                <a:ext cx="1702635" cy="826314"/>
                <a:chOff x="5515580" y="4509120"/>
                <a:chExt cx="1702635" cy="826314"/>
              </a:xfrm>
            </p:grpSpPr>
            <p:pic>
              <p:nvPicPr>
                <p:cNvPr id="51" name="그림 5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5515580" y="4509120"/>
                  <a:ext cx="871250" cy="826314"/>
                </a:xfrm>
                <a:prstGeom prst="rect">
                  <a:avLst/>
                </a:prstGeom>
              </p:spPr>
            </p:pic>
            <p:pic>
              <p:nvPicPr>
                <p:cNvPr id="52" name="그림 5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6346965" y="4509120"/>
                  <a:ext cx="871250" cy="826314"/>
                </a:xfrm>
                <a:prstGeom prst="rect">
                  <a:avLst/>
                </a:prstGeom>
              </p:spPr>
            </p:pic>
          </p:grpSp>
          <p:sp>
            <p:nvSpPr>
              <p:cNvPr id="36" name="화살표: 오른쪽 35">
                <a:extLst>
                  <a:ext uri="{FF2B5EF4-FFF2-40B4-BE49-F238E27FC236}">
                    <a16:creationId xmlns:a16="http://schemas.microsoft.com/office/drawing/2014/main" xmlns="" id="{3CAAFB6A-E9E6-4D20-97DC-D3C94267E1FC}"/>
                  </a:ext>
                </a:extLst>
              </p:cNvPr>
              <p:cNvSpPr/>
              <p:nvPr/>
            </p:nvSpPr>
            <p:spPr>
              <a:xfrm>
                <a:off x="4304825" y="4247846"/>
                <a:ext cx="324035" cy="369332"/>
              </a:xfrm>
              <a:prstGeom prst="rightArrow">
                <a:avLst/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762942" y="2096852"/>
            <a:ext cx="4083717" cy="826314"/>
            <a:chOff x="2122982" y="2096852"/>
            <a:chExt cx="4083717" cy="826314"/>
          </a:xfrm>
        </p:grpSpPr>
        <p:sp>
          <p:nvSpPr>
            <p:cNvPr id="38" name="내용 개체 틀 3">
              <a:extLst>
                <a:ext uri="{FF2B5EF4-FFF2-40B4-BE49-F238E27FC236}">
                  <a16:creationId xmlns:a16="http://schemas.microsoft.com/office/drawing/2014/main" xmlns="" id="{EDA1CED2-20DF-463F-B3A4-CDB75468C53B}"/>
                </a:ext>
              </a:extLst>
            </p:cNvPr>
            <p:cNvSpPr txBox="1">
              <a:spLocks/>
            </p:cNvSpPr>
            <p:nvPr/>
          </p:nvSpPr>
          <p:spPr>
            <a:xfrm>
              <a:off x="2122982" y="2350485"/>
              <a:ext cx="369411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2</a:t>
              </a:r>
              <a:r>
                <a:rPr lang="ko-KR" altLang="en-US" dirty="0"/>
                <a:t>와 </a:t>
              </a:r>
              <a:r>
                <a:rPr lang="en-US" altLang="ko-KR" dirty="0"/>
                <a:t>9</a:t>
              </a:r>
              <a:r>
                <a:rPr lang="ko-KR" altLang="en-US" dirty="0"/>
                <a:t>의 비</a:t>
              </a: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304825" y="2096852"/>
              <a:ext cx="1901874" cy="826314"/>
              <a:chOff x="4304825" y="2096852"/>
              <a:chExt cx="1901874" cy="826314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4504064" y="2096852"/>
                <a:ext cx="1702635" cy="826314"/>
                <a:chOff x="5515580" y="4509120"/>
                <a:chExt cx="1702635" cy="826314"/>
              </a:xfrm>
            </p:grpSpPr>
            <p:pic>
              <p:nvPicPr>
                <p:cNvPr id="57" name="그림 5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5515580" y="4509120"/>
                  <a:ext cx="871250" cy="826314"/>
                </a:xfrm>
                <a:prstGeom prst="rect">
                  <a:avLst/>
                </a:prstGeom>
              </p:spPr>
            </p:pic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44" t="68753" r="78215" b="26509"/>
                <a:stretch/>
              </p:blipFill>
              <p:spPr>
                <a:xfrm>
                  <a:off x="6346965" y="4509120"/>
                  <a:ext cx="871250" cy="826314"/>
                </a:xfrm>
                <a:prstGeom prst="rect">
                  <a:avLst/>
                </a:prstGeom>
              </p:spPr>
            </p:pic>
          </p:grpSp>
          <p:sp>
            <p:nvSpPr>
              <p:cNvPr id="22" name="화살표: 오른쪽 21">
                <a:extLst>
                  <a:ext uri="{FF2B5EF4-FFF2-40B4-BE49-F238E27FC236}">
                    <a16:creationId xmlns:a16="http://schemas.microsoft.com/office/drawing/2014/main" xmlns="" id="{B92122E4-6717-4499-BCC0-27DC2EB4959A}"/>
                  </a:ext>
                </a:extLst>
              </p:cNvPr>
              <p:cNvSpPr/>
              <p:nvPr/>
            </p:nvSpPr>
            <p:spPr>
              <a:xfrm>
                <a:off x="4304825" y="2350485"/>
                <a:ext cx="324035" cy="369332"/>
              </a:xfrm>
              <a:prstGeom prst="rightArrow">
                <a:avLst/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4929336" y="2350485"/>
            <a:ext cx="303642" cy="2266693"/>
            <a:chOff x="5289376" y="2350485"/>
            <a:chExt cx="303642" cy="2266693"/>
          </a:xfrm>
        </p:grpSpPr>
        <p:sp>
          <p:nvSpPr>
            <p:cNvPr id="45" name="내용 개체 틀 3">
              <a:extLst>
                <a:ext uri="{FF2B5EF4-FFF2-40B4-BE49-F238E27FC236}">
                  <a16:creationId xmlns:a16="http://schemas.microsoft.com/office/drawing/2014/main" xmlns="" id="{4BE9ACB3-A2E3-4AA3-A67C-99D5DC1B70E6}"/>
                </a:ext>
              </a:extLst>
            </p:cNvPr>
            <p:cNvSpPr txBox="1">
              <a:spLocks/>
            </p:cNvSpPr>
            <p:nvPr/>
          </p:nvSpPr>
          <p:spPr>
            <a:xfrm>
              <a:off x="5289376" y="4247846"/>
              <a:ext cx="30364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:</a:t>
              </a:r>
              <a:endParaRPr lang="ko-KR" altLang="en-US" dirty="0"/>
            </a:p>
          </p:txBody>
        </p:sp>
        <p:sp>
          <p:nvSpPr>
            <p:cNvPr id="32" name="내용 개체 틀 3">
              <a:extLst>
                <a:ext uri="{FF2B5EF4-FFF2-40B4-BE49-F238E27FC236}">
                  <a16:creationId xmlns:a16="http://schemas.microsoft.com/office/drawing/2014/main" xmlns="" id="{E883EA0C-330E-4AEA-9C80-55C202AA865C}"/>
                </a:ext>
              </a:extLst>
            </p:cNvPr>
            <p:cNvSpPr txBox="1">
              <a:spLocks/>
            </p:cNvSpPr>
            <p:nvPr/>
          </p:nvSpPr>
          <p:spPr>
            <a:xfrm>
              <a:off x="5289376" y="3338056"/>
              <a:ext cx="30364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:</a:t>
              </a:r>
              <a:endParaRPr lang="ko-KR" altLang="en-US" dirty="0"/>
            </a:p>
          </p:txBody>
        </p:sp>
        <p:sp>
          <p:nvSpPr>
            <p:cNvPr id="42" name="내용 개체 틀 3">
              <a:extLst>
                <a:ext uri="{FF2B5EF4-FFF2-40B4-BE49-F238E27FC236}">
                  <a16:creationId xmlns:a16="http://schemas.microsoft.com/office/drawing/2014/main" xmlns="" id="{18A82C39-A65C-4B6C-9AB6-093868081E60}"/>
                </a:ext>
              </a:extLst>
            </p:cNvPr>
            <p:cNvSpPr txBox="1">
              <a:spLocks/>
            </p:cNvSpPr>
            <p:nvPr/>
          </p:nvSpPr>
          <p:spPr>
            <a:xfrm>
              <a:off x="5289376" y="2350485"/>
              <a:ext cx="30364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:</a:t>
              </a:r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:a16="http://schemas.microsoft.com/office/drawing/2014/main" xmlns="" id="{7BD7CA1C-0454-4F58-81F8-9043B463060E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B3E2BB09-C657-414B-B5C7-8EF69697BF82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5D4D7665-7A62-4E10-9C9B-DC62F6B2BDD6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F85FEE72-B653-49A5-ABF5-C6EFAF279B59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기호 </a:t>
              </a:r>
              <a:r>
                <a:rPr lang="en-US" altLang="ko-KR" dirty="0" smtClean="0"/>
                <a:t>:</a:t>
              </a:r>
              <a:r>
                <a:rPr lang="en-US" altLang="ko-KR" spc="-150" dirty="0"/>
                <a:t>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사용하여 다음을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65BCDE3-2500-4AF2-B661-C4707FEE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>
            <a:extLst>
              <a:ext uri="{FF2B5EF4-FFF2-40B4-BE49-F238E27FC236}">
                <a16:creationId xmlns:a16="http://schemas.microsoft.com/office/drawing/2014/main" xmlns="" id="{EEB64BF7-8D72-48C7-9CB9-2B6A0E1619E2}"/>
              </a:ext>
            </a:extLst>
          </p:cNvPr>
          <p:cNvSpPr txBox="1">
            <a:spLocks/>
          </p:cNvSpPr>
          <p:nvPr/>
        </p:nvSpPr>
        <p:spPr>
          <a:xfrm>
            <a:off x="4461336" y="2347084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xmlns="" id="{B620C006-B323-49A8-874B-C28F9A611829}"/>
              </a:ext>
            </a:extLst>
          </p:cNvPr>
          <p:cNvSpPr txBox="1">
            <a:spLocks/>
          </p:cNvSpPr>
          <p:nvPr/>
        </p:nvSpPr>
        <p:spPr>
          <a:xfrm>
            <a:off x="5294339" y="2347084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a16="http://schemas.microsoft.com/office/drawing/2014/main" xmlns="" id="{B0633967-FD70-431E-B54C-5B0D47AA7B17}"/>
              </a:ext>
            </a:extLst>
          </p:cNvPr>
          <p:cNvSpPr txBox="1">
            <a:spLocks/>
          </p:cNvSpPr>
          <p:nvPr/>
        </p:nvSpPr>
        <p:spPr>
          <a:xfrm>
            <a:off x="4461336" y="3334655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xmlns="" id="{0D1F982C-3479-4545-B1BE-FB84970C545A}"/>
              </a:ext>
            </a:extLst>
          </p:cNvPr>
          <p:cNvSpPr txBox="1">
            <a:spLocks/>
          </p:cNvSpPr>
          <p:nvPr/>
        </p:nvSpPr>
        <p:spPr>
          <a:xfrm>
            <a:off x="5264775" y="3334655"/>
            <a:ext cx="52445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48" name="내용 개체 틀 2">
            <a:extLst>
              <a:ext uri="{FF2B5EF4-FFF2-40B4-BE49-F238E27FC236}">
                <a16:creationId xmlns:a16="http://schemas.microsoft.com/office/drawing/2014/main" xmlns="" id="{F3A886C8-8EDE-4ACD-8AEF-98284C7EAAD6}"/>
              </a:ext>
            </a:extLst>
          </p:cNvPr>
          <p:cNvSpPr txBox="1">
            <a:spLocks/>
          </p:cNvSpPr>
          <p:nvPr/>
        </p:nvSpPr>
        <p:spPr>
          <a:xfrm>
            <a:off x="4394239" y="4222428"/>
            <a:ext cx="624328" cy="4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49" name="내용 개체 틀 2">
            <a:extLst>
              <a:ext uri="{FF2B5EF4-FFF2-40B4-BE49-F238E27FC236}">
                <a16:creationId xmlns:a16="http://schemas.microsoft.com/office/drawing/2014/main" xmlns="" id="{422CC62E-51B6-4F0C-AFDF-4F7BCBECB681}"/>
              </a:ext>
            </a:extLst>
          </p:cNvPr>
          <p:cNvSpPr txBox="1">
            <a:spLocks/>
          </p:cNvSpPr>
          <p:nvPr/>
        </p:nvSpPr>
        <p:spPr>
          <a:xfrm>
            <a:off x="5294339" y="4239476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235" y="2363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235" y="33504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235" y="42352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4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31" grpId="0"/>
      <p:bldP spid="34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B3E2BB09-C657-414B-B5C7-8EF69697BF82}"/>
              </a:ext>
            </a:extLst>
          </p:cNvPr>
          <p:cNvGrpSpPr/>
          <p:nvPr/>
        </p:nvGrpSpPr>
        <p:grpSpPr>
          <a:xfrm>
            <a:off x="812540" y="1412776"/>
            <a:ext cx="8258272" cy="646331"/>
            <a:chOff x="882649" y="1449388"/>
            <a:chExt cx="8258272" cy="646331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5D4D7665-7A62-4E10-9C9B-DC62F6B2BDD6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F85FEE72-B653-49A5-ABF5-C6EFAF279B59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슬기는 빵을 만들기 위해 밀가루 </a:t>
              </a:r>
              <a:r>
                <a:rPr lang="en-US" altLang="ko-KR" dirty="0"/>
                <a:t>8</a:t>
              </a:r>
              <a:r>
                <a:rPr lang="ko-KR" altLang="en-US" dirty="0"/>
                <a:t>컵에 설탕 </a:t>
              </a:r>
              <a:r>
                <a:rPr lang="en-US" altLang="ko-KR" dirty="0"/>
                <a:t>3</a:t>
              </a:r>
              <a:r>
                <a:rPr lang="ko-KR" altLang="en-US" dirty="0"/>
                <a:t>컵을 넣었습니다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밀가루 양에 대한 설탕 양을 비로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980892" y="2757500"/>
            <a:ext cx="1699754" cy="826314"/>
            <a:chOff x="3980892" y="2757500"/>
            <a:chExt cx="1699754" cy="826314"/>
          </a:xfrm>
        </p:grpSpPr>
        <p:grpSp>
          <p:nvGrpSpPr>
            <p:cNvPr id="2" name="그룹 1"/>
            <p:cNvGrpSpPr/>
            <p:nvPr/>
          </p:nvGrpSpPr>
          <p:grpSpPr>
            <a:xfrm>
              <a:off x="3980892" y="2757500"/>
              <a:ext cx="1699754" cy="826314"/>
              <a:chOff x="5558326" y="3789040"/>
              <a:chExt cx="1699754" cy="82631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44" t="68753" r="78215" b="26509"/>
              <a:stretch/>
            </p:blipFill>
            <p:spPr>
              <a:xfrm>
                <a:off x="5558326" y="3789040"/>
                <a:ext cx="871250" cy="826314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44" t="68753" r="78215" b="26509"/>
              <a:stretch/>
            </p:blipFill>
            <p:spPr>
              <a:xfrm>
                <a:off x="6386830" y="3789040"/>
                <a:ext cx="871250" cy="826314"/>
              </a:xfrm>
              <a:prstGeom prst="rect">
                <a:avLst/>
              </a:prstGeom>
            </p:spPr>
          </p:pic>
        </p:grpSp>
        <p:sp>
          <p:nvSpPr>
            <p:cNvPr id="42" name="내용 개체 틀 3">
              <a:extLst>
                <a:ext uri="{FF2B5EF4-FFF2-40B4-BE49-F238E27FC236}">
                  <a16:creationId xmlns:a16="http://schemas.microsoft.com/office/drawing/2014/main" xmlns="" id="{18A82C39-A65C-4B6C-9AB6-093868081E60}"/>
                </a:ext>
              </a:extLst>
            </p:cNvPr>
            <p:cNvSpPr txBox="1">
              <a:spLocks/>
            </p:cNvSpPr>
            <p:nvPr/>
          </p:nvSpPr>
          <p:spPr>
            <a:xfrm>
              <a:off x="4776018" y="3012635"/>
              <a:ext cx="30364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:</a:t>
              </a:r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>
            <a:extLst>
              <a:ext uri="{FF2B5EF4-FFF2-40B4-BE49-F238E27FC236}">
                <a16:creationId xmlns:a16="http://schemas.microsoft.com/office/drawing/2014/main" xmlns="" id="{7BD7CA1C-0454-4F58-81F8-9043B463060E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65BCDE3-2500-4AF2-B661-C4707FEE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>
            <a:extLst>
              <a:ext uri="{FF2B5EF4-FFF2-40B4-BE49-F238E27FC236}">
                <a16:creationId xmlns:a16="http://schemas.microsoft.com/office/drawing/2014/main" xmlns="" id="{EEB64BF7-8D72-48C7-9CB9-2B6A0E1619E2}"/>
              </a:ext>
            </a:extLst>
          </p:cNvPr>
          <p:cNvSpPr txBox="1">
            <a:spLocks/>
          </p:cNvSpPr>
          <p:nvPr/>
        </p:nvSpPr>
        <p:spPr>
          <a:xfrm>
            <a:off x="4308018" y="3009234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xmlns="" id="{B620C006-B323-49A8-874B-C28F9A611829}"/>
              </a:ext>
            </a:extLst>
          </p:cNvPr>
          <p:cNvSpPr txBox="1">
            <a:spLocks/>
          </p:cNvSpPr>
          <p:nvPr/>
        </p:nvSpPr>
        <p:spPr>
          <a:xfrm>
            <a:off x="5141021" y="3009234"/>
            <a:ext cx="394381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646" y="3025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9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8DF409-5FEE-4B84-9B0C-26EC59C76F3C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ECBC8D-D9B0-45AF-8508-5924A4EC288D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BB36F4-B6B0-4130-909C-15F8730D8E4B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pic>
        <p:nvPicPr>
          <p:cNvPr id="13" name="그림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90AD248-BAE5-45BE-991A-0259C186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9" name="TextBox 18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24301" y="3032956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비율을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DBC9B9E-7815-429D-BD35-CD647DB37EE3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76334C-EDA4-47FE-BE24-C1A70C8043EC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비를 알아볼까요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50" y="2479536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비의 뜻을 알고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비의 기호를 사용하여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나타내어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31A245D-57C9-450A-BDB7-F91F94A38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9" t="15905" r="19015" b="70580"/>
          <a:stretch/>
        </p:blipFill>
        <p:spPr>
          <a:xfrm>
            <a:off x="1820652" y="1833825"/>
            <a:ext cx="6372708" cy="249527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71851" y="4066971"/>
            <a:ext cx="8165421" cy="839819"/>
            <a:chOff x="871851" y="4066971"/>
            <a:chExt cx="8165421" cy="839819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51" y="4438790"/>
              <a:ext cx="81654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41928" y="4066971"/>
              <a:ext cx="8095344" cy="452354"/>
              <a:chOff x="941928" y="1484784"/>
              <a:chExt cx="8095344" cy="452354"/>
            </a:xfrm>
          </p:grpSpPr>
          <p:sp>
            <p:nvSpPr>
              <p:cNvPr id="66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52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포도주스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병을 </a:t>
                </a:r>
                <a:r>
                  <a:rPr lang="ko-KR" altLang="en-US" dirty="0"/>
                  <a:t>만들기 위해 </a:t>
                </a:r>
                <a:r>
                  <a:rPr lang="ko-KR" altLang="en-US" dirty="0" smtClean="0"/>
                  <a:t>필</a:t>
                </a:r>
                <a:r>
                  <a:rPr lang="ko-KR" altLang="en-US" dirty="0"/>
                  <a:t>요</a:t>
                </a:r>
                <a:r>
                  <a:rPr lang="ko-KR" altLang="en-US" dirty="0" smtClean="0"/>
                  <a:t>한 물의 </a:t>
                </a:r>
                <a:r>
                  <a:rPr lang="ko-KR" altLang="en-US" dirty="0"/>
                  <a:t>양은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7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51" y="5017610"/>
            <a:ext cx="8165421" cy="839819"/>
            <a:chOff x="871851" y="4946054"/>
            <a:chExt cx="8165421" cy="839819"/>
          </a:xfrm>
        </p:grpSpPr>
        <p:sp>
          <p:nvSpPr>
            <p:cNvPr id="68" name="모서리가 둥근 직사각형 67"/>
            <p:cNvSpPr/>
            <p:nvPr/>
          </p:nvSpPr>
          <p:spPr bwMode="auto">
            <a:xfrm>
              <a:off x="871851" y="5317873"/>
              <a:ext cx="81654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941928" y="4946054"/>
              <a:ext cx="8095344" cy="452354"/>
              <a:chOff x="941928" y="1484784"/>
              <a:chExt cx="8095344" cy="452354"/>
            </a:xfrm>
          </p:grpSpPr>
          <p:sp>
            <p:nvSpPr>
              <p:cNvPr id="7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52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포도주스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병을 </a:t>
                </a:r>
                <a:r>
                  <a:rPr lang="ko-KR" altLang="en-US" dirty="0"/>
                  <a:t>만들기 위해 </a:t>
                </a:r>
                <a:r>
                  <a:rPr lang="ko-KR" altLang="en-US" dirty="0" smtClean="0"/>
                  <a:t>필</a:t>
                </a:r>
                <a:r>
                  <a:rPr lang="ko-KR" altLang="en-US" dirty="0"/>
                  <a:t>요</a:t>
                </a:r>
                <a:r>
                  <a:rPr lang="ko-KR" altLang="en-US" dirty="0" smtClean="0"/>
                  <a:t>한 </a:t>
                </a:r>
                <a:r>
                  <a:rPr lang="ko-KR" altLang="en-US" dirty="0"/>
                  <a:t>포도 </a:t>
                </a:r>
                <a:r>
                  <a:rPr lang="ko-KR" altLang="en-US" dirty="0" smtClean="0"/>
                  <a:t>원액의 </a:t>
                </a:r>
                <a:r>
                  <a:rPr lang="ko-KR" altLang="en-US" dirty="0"/>
                  <a:t>양은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1" name="내용 개체 틀 2"/>
          <p:cNvSpPr>
            <a:spLocks noGrp="1"/>
          </p:cNvSpPr>
          <p:nvPr>
            <p:ph idx="1"/>
          </p:nvPr>
        </p:nvSpPr>
        <p:spPr>
          <a:xfrm>
            <a:off x="915911" y="4509600"/>
            <a:ext cx="7421465" cy="35956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컵입니다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B5DB3E47-F953-41F0-939C-BE3E75FEBF3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비가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비의 뜻 이해하기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968" y="44731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내용 개체 틀 2"/>
          <p:cNvSpPr>
            <a:spLocks noGrp="1"/>
          </p:cNvSpPr>
          <p:nvPr>
            <p:ph idx="1"/>
          </p:nvPr>
        </p:nvSpPr>
        <p:spPr>
          <a:xfrm>
            <a:off x="915911" y="5445704"/>
            <a:ext cx="7421465" cy="35956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컵입니다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312" y="54597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지혜네 </a:t>
              </a:r>
              <a:r>
                <a:rPr lang="ko-KR" altLang="en-US" dirty="0" err="1"/>
                <a:t>모둠은</a:t>
              </a:r>
              <a:r>
                <a:rPr lang="ko-KR" altLang="en-US" dirty="0"/>
                <a:t> 물 </a:t>
              </a:r>
              <a:r>
                <a:rPr lang="en-US" altLang="ko-KR" dirty="0"/>
                <a:t>3</a:t>
              </a:r>
              <a:r>
                <a:rPr lang="ko-KR" altLang="en-US" dirty="0"/>
                <a:t>컵에 포도 원액 </a:t>
              </a:r>
              <a:r>
                <a:rPr lang="en-US" altLang="ko-KR" dirty="0"/>
                <a:t>2</a:t>
              </a:r>
              <a:r>
                <a:rPr lang="ko-KR" altLang="en-US" dirty="0"/>
                <a:t>컵을 넣어 포도주스 </a:t>
              </a:r>
              <a:r>
                <a:rPr lang="en-US" altLang="ko-KR" dirty="0"/>
                <a:t>1</a:t>
              </a:r>
              <a:r>
                <a:rPr lang="ko-KR" altLang="en-US" dirty="0"/>
                <a:t>병을 만들었습니다</a:t>
              </a:r>
              <a:r>
                <a:rPr lang="en-US" altLang="ko-KR" dirty="0"/>
                <a:t>.</a:t>
              </a:r>
            </a:p>
            <a:p>
              <a:r>
                <a:rPr lang="ko-KR" altLang="en-US" dirty="0"/>
                <a:t>물의 양과 포도 원액의 양을 비교하는 방법을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5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내용 개체 틀 5">
            <a:extLst>
              <a:ext uri="{FF2B5EF4-FFF2-40B4-BE49-F238E27FC236}">
                <a16:creationId xmlns:a16="http://schemas.microsoft.com/office/drawing/2014/main" xmlns="" id="{C64AFA57-2F1D-4686-8A9B-F97CBA0739DD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비가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비의 뜻 이해하기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941928" y="1376772"/>
            <a:ext cx="8095344" cy="850818"/>
            <a:chOff x="941928" y="1484784"/>
            <a:chExt cx="8095344" cy="850818"/>
          </a:xfrm>
        </p:grpSpPr>
        <p:sp>
          <p:nvSpPr>
            <p:cNvPr id="51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8508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포도주스 </a:t>
              </a:r>
              <a:r>
                <a:rPr lang="en-US" altLang="ko-KR" dirty="0"/>
                <a:t>1</a:t>
              </a:r>
              <a:r>
                <a:rPr lang="ko-KR" altLang="en-US" dirty="0"/>
                <a:t>병을 만들기 위해 필요한 물의 양과 포도 원액의 양만큼 컵을 색칠해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2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941928" y="4005558"/>
            <a:ext cx="8095344" cy="720080"/>
            <a:chOff x="941928" y="1484784"/>
            <a:chExt cx="8095344" cy="720080"/>
          </a:xfrm>
        </p:grpSpPr>
        <p:sp>
          <p:nvSpPr>
            <p:cNvPr id="19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포도주스 </a:t>
              </a:r>
              <a:r>
                <a:rPr lang="en-US" altLang="ko-KR" dirty="0" smtClean="0"/>
                <a:t>2</a:t>
              </a:r>
              <a:r>
                <a:rPr lang="ko-KR" altLang="en-US" dirty="0" smtClean="0"/>
                <a:t>병을 만들기 위해 필요한 물의 양과 포도원액의 양만큼 컵을 더 색칠해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2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941928" y="4833156"/>
            <a:ext cx="8095344" cy="720080"/>
            <a:chOff x="941928" y="1484784"/>
            <a:chExt cx="8095344" cy="720080"/>
          </a:xfrm>
        </p:grpSpPr>
        <p:sp>
          <p:nvSpPr>
            <p:cNvPr id="24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포도주스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병을 만들기 위해 필요한 물의 양과 포도원액의 양만큼 컵을 더 색칠해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5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r="78839" b="81161"/>
          <a:stretch/>
        </p:blipFill>
        <p:spPr>
          <a:xfrm>
            <a:off x="2864768" y="2127199"/>
            <a:ext cx="2166528" cy="91330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2" r="84251" b="75691"/>
          <a:stretch/>
        </p:blipFill>
        <p:spPr>
          <a:xfrm>
            <a:off x="2864769" y="3040504"/>
            <a:ext cx="1612476" cy="70050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19472" r="78726" b="75691"/>
          <a:stretch/>
        </p:blipFill>
        <p:spPr>
          <a:xfrm>
            <a:off x="4555610" y="3039827"/>
            <a:ext cx="533647" cy="70050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12533" r="61274" b="81161"/>
          <a:stretch/>
        </p:blipFill>
        <p:spPr>
          <a:xfrm>
            <a:off x="5089256" y="2127199"/>
            <a:ext cx="1740360" cy="91330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19472" r="78726" b="75691"/>
          <a:stretch/>
        </p:blipFill>
        <p:spPr>
          <a:xfrm>
            <a:off x="5134062" y="3039827"/>
            <a:ext cx="533647" cy="70050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19531" r="62635" b="75632"/>
          <a:stretch/>
        </p:blipFill>
        <p:spPr>
          <a:xfrm>
            <a:off x="5625656" y="3039827"/>
            <a:ext cx="1071669" cy="70050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 t="12533" r="44851" b="81161"/>
          <a:stretch/>
        </p:blipFill>
        <p:spPr>
          <a:xfrm>
            <a:off x="6770556" y="2127199"/>
            <a:ext cx="1740360" cy="91330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672" y="17008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475" y="43333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475" y="51537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524508" y="1988090"/>
            <a:ext cx="8676964" cy="1920989"/>
            <a:chOff x="560512" y="1988090"/>
            <a:chExt cx="8676964" cy="1920989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67" r="22408" b="29422"/>
            <a:stretch/>
          </p:blipFill>
          <p:spPr>
            <a:xfrm>
              <a:off x="560512" y="2024844"/>
              <a:ext cx="8676964" cy="188423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37" b="87566"/>
            <a:stretch/>
          </p:blipFill>
          <p:spPr>
            <a:xfrm>
              <a:off x="2900772" y="1988090"/>
              <a:ext cx="5903724" cy="1800950"/>
            </a:xfrm>
            <a:prstGeom prst="rect">
              <a:avLst/>
            </a:prstGeom>
          </p:spPr>
        </p:pic>
      </p:grp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C1C2535E-C29E-4958-94FB-6A48F73AF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6684" r="8660" b="34697"/>
          <a:stretch/>
        </p:blipFill>
        <p:spPr>
          <a:xfrm>
            <a:off x="831099" y="1828565"/>
            <a:ext cx="8340127" cy="1240100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99595736-4738-40C3-9EB3-6D7835893ED0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비가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비의 뜻 이해하기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85656" y="2494717"/>
            <a:ext cx="288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0" lang="en-US" altLang="ko-KR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0428" y="2488394"/>
            <a:ext cx="288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endParaRPr kumimoji="0" lang="en-US" altLang="ko-KR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9344" y="2483762"/>
            <a:ext cx="461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kumimoji="0" lang="en-US" altLang="ko-KR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941928" y="1412776"/>
            <a:ext cx="8095344" cy="850818"/>
            <a:chOff x="941928" y="1484784"/>
            <a:chExt cx="8095344" cy="850818"/>
          </a:xfrm>
        </p:grpSpPr>
        <p:sp>
          <p:nvSpPr>
            <p:cNvPr id="67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8508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표를 완성하여 물의 양과 포도 원액의 양을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8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34927" y="4482933"/>
            <a:ext cx="8102345" cy="1106307"/>
            <a:chOff x="934927" y="4626877"/>
            <a:chExt cx="8102345" cy="1106307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934927" y="5049108"/>
              <a:ext cx="8102345" cy="6840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41928" y="4626877"/>
              <a:ext cx="8095344" cy="505666"/>
              <a:chOff x="941928" y="1484784"/>
              <a:chExt cx="8095344" cy="505666"/>
            </a:xfrm>
          </p:grpSpPr>
          <p:sp>
            <p:nvSpPr>
              <p:cNvPr id="2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505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포도주스를 </a:t>
                </a:r>
                <a:r>
                  <a:rPr lang="ko-KR" altLang="en-US" dirty="0" smtClean="0"/>
                  <a:t>만들기 위해 필요한 </a:t>
                </a:r>
                <a:r>
                  <a:rPr lang="ko-KR" altLang="en-US" dirty="0"/>
                  <a:t>물의 양과 포도 </a:t>
                </a:r>
                <a:r>
                  <a:rPr lang="ko-KR" altLang="en-US" dirty="0" smtClean="0"/>
                  <a:t>원액의 </a:t>
                </a:r>
                <a:r>
                  <a:rPr lang="ko-KR" altLang="en-US" dirty="0"/>
                  <a:t>양을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3" name="모서리가 둥근 직사각형 22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934927" y="3068665"/>
            <a:ext cx="8102345" cy="1221238"/>
            <a:chOff x="934927" y="3366783"/>
            <a:chExt cx="8102345" cy="1221238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34927" y="4120021"/>
              <a:ext cx="810234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41928" y="3366783"/>
              <a:ext cx="8095344" cy="850818"/>
              <a:chOff x="941928" y="1484784"/>
              <a:chExt cx="8095344" cy="850818"/>
            </a:xfrm>
          </p:grpSpPr>
          <p:sp>
            <p:nvSpPr>
              <p:cNvPr id="3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8508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포도주스를 만들기 위해 필요한 물의 양과 포도 원액의 양은 뺄셈과 나눗셈 중 </a:t>
                </a:r>
                <a:endParaRPr lang="en-US" altLang="ko-KR" dirty="0"/>
              </a:p>
              <a:p>
                <a:r>
                  <a:rPr lang="ko-KR" altLang="en-US" dirty="0"/>
                  <a:t>어느 방법으로 비교하면 좋을까요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2" name="모서리가 둥근 직사각형 31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1058106" y="3919483"/>
            <a:ext cx="742146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나눗셈으로 비교해야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1023923" y="5085664"/>
            <a:ext cx="742146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물의 양은 포도 원액 양의       배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50433"/>
              </p:ext>
            </p:extLst>
          </p:nvPr>
        </p:nvGraphicFramePr>
        <p:xfrm>
          <a:off x="3836876" y="49412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205" y="39028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205" y="5056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656" y="25065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575" y="2494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6614" y="2470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4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2" y="2570374"/>
            <a:ext cx="8791977" cy="2664235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8210271" y="4201139"/>
            <a:ext cx="523149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>
            <a:extLst>
              <a:ext uri="{FF2B5EF4-FFF2-40B4-BE49-F238E27FC236}">
                <a16:creationId xmlns:a16="http://schemas.microsoft.com/office/drawing/2014/main" xmlns="" id="{C60EBB9B-FC4B-49DE-853B-99729A7AFCD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비가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비의 뜻 이해하기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62CDA9CE-CCE7-4992-9F66-D271176B6C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73050" r="59040" b="24282"/>
          <a:stretch/>
        </p:blipFill>
        <p:spPr>
          <a:xfrm>
            <a:off x="8249602" y="4137872"/>
            <a:ext cx="417637" cy="37224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B9C00DE5-F2A2-42D9-8CB8-F891F7F53E8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4732" y="41624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4286921" y="2160537"/>
            <a:ext cx="450055" cy="306909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169024" y="3047655"/>
            <a:ext cx="110603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286921" y="3427068"/>
            <a:ext cx="414051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FAE788E3-90E8-4597-B06A-5395B31217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9" t="76935" r="47345" b="21547"/>
          <a:stretch/>
        </p:blipFill>
        <p:spPr>
          <a:xfrm>
            <a:off x="5105400" y="3073961"/>
            <a:ext cx="153988" cy="21844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46723" y="30212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직사각형 52"/>
          <p:cNvSpPr/>
          <p:nvPr/>
        </p:nvSpPr>
        <p:spPr>
          <a:xfrm>
            <a:off x="5311973" y="4188470"/>
            <a:ext cx="649139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FAE788E3-90E8-4597-B06A-5395B31217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t="81945" r="69065" b="16069"/>
          <a:stretch/>
        </p:blipFill>
        <p:spPr>
          <a:xfrm>
            <a:off x="4222229" y="3412369"/>
            <a:ext cx="450055" cy="28575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3760" y="34115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직사각형 53"/>
          <p:cNvSpPr/>
          <p:nvPr/>
        </p:nvSpPr>
        <p:spPr>
          <a:xfrm>
            <a:off x="5422572" y="3427392"/>
            <a:ext cx="682284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FAE788E3-90E8-4597-B06A-5395B31217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8" t="81945" r="54355" b="16069"/>
          <a:stretch/>
        </p:blipFill>
        <p:spPr>
          <a:xfrm>
            <a:off x="5421052" y="3422283"/>
            <a:ext cx="706793" cy="25860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15066" y="33943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직사각형 54"/>
          <p:cNvSpPr/>
          <p:nvPr/>
        </p:nvSpPr>
        <p:spPr>
          <a:xfrm>
            <a:off x="1244588" y="4562104"/>
            <a:ext cx="756084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62CDA9CE-CCE7-4992-9F66-D271176B6C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7" t="70606" r="39256" b="27223"/>
          <a:stretch/>
        </p:blipFill>
        <p:spPr>
          <a:xfrm>
            <a:off x="5263031" y="4185183"/>
            <a:ext cx="681485" cy="30296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B9C00DE5-F2A2-42D9-8CB8-F891F7F53E8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8290" y="41624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직사각형 56"/>
          <p:cNvSpPr/>
          <p:nvPr/>
        </p:nvSpPr>
        <p:spPr>
          <a:xfrm>
            <a:off x="7264287" y="4659388"/>
            <a:ext cx="461021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62CDA9CE-CCE7-4992-9F66-D271176B6C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73021" r="52242" b="24282"/>
          <a:stretch/>
        </p:blipFill>
        <p:spPr>
          <a:xfrm>
            <a:off x="1283920" y="4528805"/>
            <a:ext cx="716752" cy="376359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>
          <a:xfrm>
            <a:off x="7689304" y="3032956"/>
            <a:ext cx="265762" cy="271052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AFCF7"/>
              </a:solidFill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FAE788E3-90E8-4597-B06A-5395B31217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 t="79027" r="65227" b="18444"/>
          <a:stretch/>
        </p:blipFill>
        <p:spPr>
          <a:xfrm>
            <a:off x="7709684" y="2996952"/>
            <a:ext cx="231648" cy="36385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88236" y="3000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2921" y="4503181"/>
            <a:ext cx="8104351" cy="1196427"/>
            <a:chOff x="932921" y="4503181"/>
            <a:chExt cx="8104351" cy="1196427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932921" y="5231608"/>
              <a:ext cx="810435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41928" y="4503181"/>
              <a:ext cx="8095344" cy="671173"/>
              <a:chOff x="941928" y="1484784"/>
              <a:chExt cx="8095344" cy="671173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671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슬기는 </a:t>
                </a:r>
                <a:r>
                  <a:rPr lang="ko-KR" altLang="en-US" dirty="0" smtClean="0"/>
                  <a:t>판매 </a:t>
                </a:r>
                <a:r>
                  <a:rPr lang="ko-KR" altLang="en-US" dirty="0"/>
                  <a:t>금액 </a:t>
                </a:r>
                <a:r>
                  <a:rPr lang="en-US" altLang="ko-KR" dirty="0"/>
                  <a:t>1000</a:t>
                </a:r>
                <a:r>
                  <a:rPr lang="ko-KR" altLang="en-US" dirty="0"/>
                  <a:t>원당 </a:t>
                </a:r>
                <a:r>
                  <a:rPr lang="en-US" altLang="ko-KR" dirty="0"/>
                  <a:t>300</a:t>
                </a:r>
                <a:r>
                  <a:rPr lang="ko-KR" altLang="en-US" dirty="0"/>
                  <a:t>원을 기부했습니다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기부 금액과 판매 금액의 비를 구하려고 할 때</a:t>
                </a:r>
                <a:r>
                  <a:rPr lang="en-US" altLang="ko-KR" dirty="0"/>
                  <a:t>, </a:t>
                </a:r>
                <a:r>
                  <a:rPr lang="ko-KR" altLang="en-US" dirty="0" smtClean="0"/>
                  <a:t>기준량이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내용 개체 틀 5">
            <a:extLst>
              <a:ext uri="{FF2B5EF4-FFF2-40B4-BE49-F238E27FC236}">
                <a16:creationId xmlns:a16="http://schemas.microsoft.com/office/drawing/2014/main" xmlns="" id="{4DAE027A-82E2-489A-93E6-D3D9A237AA9E}"/>
              </a:ext>
            </a:extLst>
          </p:cNvPr>
          <p:cNvSpPr txBox="1">
            <a:spLocks/>
          </p:cNvSpPr>
          <p:nvPr/>
        </p:nvSpPr>
        <p:spPr>
          <a:xfrm>
            <a:off x="524508" y="476672"/>
            <a:ext cx="452216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문제 상황을 비로 나타내 것의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옳고 </a:t>
            </a:r>
            <a:r>
              <a:rPr lang="ko-KR" altLang="en-US" sz="2200" spc="-150" dirty="0">
                <a:solidFill>
                  <a:srgbClr val="695A35"/>
                </a:solidFill>
              </a:rPr>
              <a:t>그름을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이유를 들어 </a:t>
            </a:r>
            <a:r>
              <a:rPr lang="ko-KR" altLang="en-US" sz="2200" dirty="0">
                <a:solidFill>
                  <a:srgbClr val="695A35"/>
                </a:solidFill>
              </a:rPr>
              <a:t>이야기하기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600" y="53207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내용 개체 틀 2"/>
          <p:cNvSpPr txBox="1">
            <a:spLocks/>
          </p:cNvSpPr>
          <p:nvPr/>
        </p:nvSpPr>
        <p:spPr>
          <a:xfrm>
            <a:off x="932921" y="5285846"/>
            <a:ext cx="4432916" cy="49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판매 </a:t>
            </a:r>
            <a:r>
              <a:rPr lang="ko-KR" altLang="en-US" dirty="0" smtClean="0"/>
              <a:t>금액입니다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902750" y="1412776"/>
            <a:ext cx="8154706" cy="684076"/>
            <a:chOff x="902750" y="1412776"/>
            <a:chExt cx="8154706" cy="684076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6840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알뜰 시장에서 물건을 팔면 일정 금액을 </a:t>
              </a:r>
              <a:r>
                <a:rPr lang="ko-KR" altLang="en-US" dirty="0" smtClean="0"/>
                <a:t> 기부할 </a:t>
              </a:r>
              <a:r>
                <a:rPr lang="ko-KR" altLang="en-US" dirty="0"/>
                <a:t>수 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슬기는 </a:t>
              </a:r>
              <a:r>
                <a:rPr lang="ko-KR" altLang="en-US" dirty="0"/>
                <a:t>판매 금액 </a:t>
              </a:r>
              <a:r>
                <a:rPr lang="en-US" altLang="ko-KR" dirty="0"/>
                <a:t>1000</a:t>
              </a:r>
              <a:r>
                <a:rPr lang="ko-KR" altLang="en-US" dirty="0"/>
                <a:t>원당 </a:t>
              </a:r>
              <a:r>
                <a:rPr lang="en-US" altLang="ko-KR" dirty="0"/>
                <a:t>300</a:t>
              </a:r>
              <a:r>
                <a:rPr lang="ko-KR" altLang="en-US" dirty="0"/>
                <a:t>원을 기부했습니다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기부 금액과 판매 금액을 비교해 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2504728" y="2240868"/>
            <a:ext cx="4025238" cy="2040310"/>
            <a:chOff x="92460" y="1442852"/>
            <a:chExt cx="8799149" cy="4460108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43" r="30654" b="59307"/>
            <a:stretch/>
          </p:blipFill>
          <p:spPr>
            <a:xfrm>
              <a:off x="92460" y="2007408"/>
              <a:ext cx="8257574" cy="3895552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4" t="3718" r="23949" b="85033"/>
            <a:stretch/>
          </p:blipFill>
          <p:spPr>
            <a:xfrm>
              <a:off x="6616316" y="1442852"/>
              <a:ext cx="2275293" cy="1721922"/>
            </a:xfrm>
            <a:prstGeom prst="rect">
              <a:avLst/>
            </a:prstGeom>
          </p:spPr>
        </p:pic>
      </p:grp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2921" y="1403308"/>
            <a:ext cx="8104351" cy="864204"/>
            <a:chOff x="932921" y="4093962"/>
            <a:chExt cx="8104351" cy="864204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932921" y="4490166"/>
              <a:ext cx="810435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941928" y="4093962"/>
              <a:ext cx="8095344" cy="671173"/>
              <a:chOff x="941928" y="1484784"/>
              <a:chExt cx="8095344" cy="671173"/>
            </a:xfrm>
          </p:grpSpPr>
          <p:sp>
            <p:nvSpPr>
              <p:cNvPr id="7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671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판매 금액에 대한 기부 금액의 비를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773" y="18886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내용 개체 틀 2"/>
          <p:cNvSpPr txBox="1">
            <a:spLocks/>
          </p:cNvSpPr>
          <p:nvPr/>
        </p:nvSpPr>
        <p:spPr>
          <a:xfrm>
            <a:off x="932921" y="1853750"/>
            <a:ext cx="4432916" cy="49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300:1000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884548" y="2564904"/>
            <a:ext cx="8256375" cy="1196387"/>
            <a:chOff x="884548" y="4022941"/>
            <a:chExt cx="8256375" cy="1196387"/>
          </a:xfrm>
        </p:grpSpPr>
        <p:grpSp>
          <p:nvGrpSpPr>
            <p:cNvPr id="18" name="그룹 17"/>
            <p:cNvGrpSpPr/>
            <p:nvPr/>
          </p:nvGrpSpPr>
          <p:grpSpPr>
            <a:xfrm>
              <a:off x="895889" y="4022941"/>
              <a:ext cx="8245034" cy="671173"/>
              <a:chOff x="941928" y="1484784"/>
              <a:chExt cx="8245034" cy="671173"/>
            </a:xfrm>
          </p:grpSpPr>
          <p:sp>
            <p:nvSpPr>
              <p:cNvPr id="2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58877" cy="671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슬기는 </a:t>
                </a:r>
                <a:r>
                  <a:rPr lang="ko-KR" altLang="en-US" dirty="0" smtClean="0"/>
                  <a:t>판매 금액에 대한 기부 금액의 비를 </a:t>
                </a:r>
                <a:r>
                  <a:rPr lang="en-US" altLang="ko-KR" dirty="0" smtClean="0"/>
                  <a:t>1000:300</a:t>
                </a:r>
                <a:r>
                  <a:rPr lang="ko-KR" altLang="en-US" dirty="0" smtClean="0"/>
                  <a:t>으로도 나타낼 수 있다고 생각했습니다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슬기의 생각이 맞을까요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2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모서리가 둥근 직사각형 18"/>
            <p:cNvSpPr/>
            <p:nvPr/>
          </p:nvSpPr>
          <p:spPr bwMode="auto">
            <a:xfrm>
              <a:off x="884548" y="4751328"/>
              <a:ext cx="815272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884548" y="3347529"/>
            <a:ext cx="7315158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아니요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773" y="33300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920879" y="3994479"/>
            <a:ext cx="8116720" cy="1162713"/>
            <a:chOff x="920879" y="3939692"/>
            <a:chExt cx="8116720" cy="1162713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920879" y="4335797"/>
              <a:ext cx="8116720" cy="7666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26108" y="3939692"/>
              <a:ext cx="8095344" cy="671173"/>
              <a:chOff x="941928" y="1484784"/>
              <a:chExt cx="8095344" cy="671173"/>
            </a:xfrm>
          </p:grpSpPr>
          <p:sp>
            <p:nvSpPr>
              <p:cNvPr id="27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671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왜 그렇게 생각하나요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8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932594" y="4444822"/>
            <a:ext cx="8058640" cy="712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판매 금액에 대한 기부 금액의 </a:t>
            </a:r>
            <a:r>
              <a:rPr lang="ko-KR" altLang="en-US" dirty="0" smtClean="0"/>
              <a:t>비에서 </a:t>
            </a:r>
            <a:r>
              <a:rPr lang="ko-KR" altLang="en-US" dirty="0"/>
              <a:t>판매 금액이 </a:t>
            </a:r>
            <a:r>
              <a:rPr lang="ko-KR" altLang="en-US" dirty="0" smtClean="0"/>
              <a:t>기준량이므로 </a:t>
            </a:r>
            <a:r>
              <a:rPr lang="en-US" altLang="ko-KR" dirty="0"/>
              <a:t>300:1000</a:t>
            </a:r>
            <a:r>
              <a:rPr lang="ko-KR" altLang="en-US" dirty="0"/>
              <a:t>으로 나타내야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773" y="45596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내용 개체 틀 5">
            <a:extLst>
              <a:ext uri="{FF2B5EF4-FFF2-40B4-BE49-F238E27FC236}">
                <a16:creationId xmlns:a16="http://schemas.microsoft.com/office/drawing/2014/main" xmlns="" id="{4DAE027A-82E2-489A-93E6-D3D9A237AA9E}"/>
              </a:ext>
            </a:extLst>
          </p:cNvPr>
          <p:cNvSpPr txBox="1">
            <a:spLocks/>
          </p:cNvSpPr>
          <p:nvPr/>
        </p:nvSpPr>
        <p:spPr>
          <a:xfrm>
            <a:off x="524508" y="476672"/>
            <a:ext cx="452216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문제 상황을 비로 나타내 것의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옳고 </a:t>
            </a:r>
            <a:r>
              <a:rPr lang="ko-KR" altLang="en-US" sz="2200" spc="-150" dirty="0">
                <a:solidFill>
                  <a:srgbClr val="695A35"/>
                </a:solidFill>
              </a:rPr>
              <a:t>그름을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이유를 들어 </a:t>
            </a:r>
            <a:r>
              <a:rPr lang="ko-KR" altLang="en-US" sz="2200" dirty="0">
                <a:solidFill>
                  <a:srgbClr val="695A35"/>
                </a:solidFill>
              </a:rPr>
              <a:t>이야기하기</a:t>
            </a:r>
          </a:p>
        </p:txBody>
      </p:sp>
    </p:spTree>
    <p:extLst>
      <p:ext uri="{BB962C8B-B14F-4D97-AF65-F5344CB8AC3E}">
        <p14:creationId xmlns:p14="http://schemas.microsoft.com/office/powerpoint/2010/main" val="42038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95889" y="3465004"/>
            <a:ext cx="8095344" cy="1180192"/>
            <a:chOff x="895889" y="3920854"/>
            <a:chExt cx="8095344" cy="1180192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939294" y="4633046"/>
              <a:ext cx="805193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895889" y="3920854"/>
              <a:ext cx="8095344" cy="749538"/>
              <a:chOff x="941928" y="1484785"/>
              <a:chExt cx="8095344" cy="749538"/>
            </a:xfrm>
          </p:grpSpPr>
          <p:sp>
            <p:nvSpPr>
              <p:cNvPr id="6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7909187" cy="749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출발점에서부터 장애물까지 거리와 장애물에서부터 도착점까지 거리는 각각 몇 </a:t>
                </a:r>
                <a:r>
                  <a:rPr lang="en-US" altLang="ko-KR" dirty="0"/>
                  <a:t>m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내용 개체 틀 5">
            <a:extLst>
              <a:ext uri="{FF2B5EF4-FFF2-40B4-BE49-F238E27FC236}">
                <a16:creationId xmlns:a16="http://schemas.microsoft.com/office/drawing/2014/main" xmlns="" id="{580C233E-7009-4BD4-A9FB-9D15CBD394A9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거리의 비 구하기 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88" y="42238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내용 개체 틀 2"/>
          <p:cNvSpPr txBox="1">
            <a:spLocks/>
          </p:cNvSpPr>
          <p:nvPr/>
        </p:nvSpPr>
        <p:spPr>
          <a:xfrm>
            <a:off x="920552" y="4231434"/>
            <a:ext cx="8028892" cy="349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출발점에서 장애물까지는 </a:t>
            </a:r>
            <a:r>
              <a:rPr lang="en-US" altLang="ko-KR" dirty="0" smtClean="0"/>
              <a:t>30</a:t>
            </a:r>
            <a:r>
              <a:rPr lang="en-US" altLang="ko-KR" spc="-150" dirty="0"/>
              <a:t> </a:t>
            </a:r>
            <a:r>
              <a:rPr lang="en-US" altLang="ko-KR" dirty="0" smtClean="0"/>
              <a:t>m</a:t>
            </a:r>
            <a:r>
              <a:rPr lang="en-US" altLang="ko-KR" dirty="0"/>
              <a:t>, </a:t>
            </a:r>
            <a:r>
              <a:rPr lang="ko-KR" altLang="en-US" dirty="0" smtClean="0"/>
              <a:t>장애물에서 도착점까지는 </a:t>
            </a:r>
            <a:r>
              <a:rPr lang="en-US" altLang="ko-KR" dirty="0" smtClean="0"/>
              <a:t>20</a:t>
            </a:r>
            <a:r>
              <a:rPr lang="en-US" altLang="ko-KR" spc="-150" dirty="0"/>
              <a:t> </a:t>
            </a:r>
            <a:r>
              <a:rPr lang="en-US" altLang="ko-KR" dirty="0" smtClean="0"/>
              <a:t>m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902750" y="1412776"/>
            <a:ext cx="8238172" cy="972108"/>
            <a:chOff x="902750" y="1412776"/>
            <a:chExt cx="8238172" cy="972108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178191" y="1412776"/>
              <a:ext cx="7962731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지혜가 </a:t>
              </a:r>
              <a:r>
                <a:rPr lang="en-US" altLang="ko-KR" dirty="0" smtClean="0"/>
                <a:t>50</a:t>
              </a:r>
              <a:r>
                <a:rPr lang="en-US" altLang="ko-KR" spc="-150" dirty="0" smtClean="0"/>
                <a:t> </a:t>
              </a:r>
              <a:r>
                <a:rPr lang="en-US" altLang="ko-KR" dirty="0" smtClean="0"/>
                <a:t>m </a:t>
              </a:r>
              <a:r>
                <a:rPr lang="ko-KR" altLang="en-US" dirty="0"/>
                <a:t>장애물 달리기를 하고 있습니다</a:t>
              </a:r>
              <a:r>
                <a:rPr lang="en-US" altLang="ko-KR" dirty="0"/>
                <a:t>. </a:t>
              </a:r>
              <a:r>
                <a:rPr lang="ko-KR" altLang="en-US" dirty="0" smtClean="0"/>
                <a:t>장애물은 출발점에서 </a:t>
              </a:r>
              <a:r>
                <a:rPr lang="en-US" altLang="ko-KR" dirty="0" smtClean="0"/>
                <a:t>30</a:t>
              </a:r>
              <a:r>
                <a:rPr lang="en-US" altLang="ko-KR" spc="-150" dirty="0"/>
                <a:t> </a:t>
              </a:r>
              <a:r>
                <a:rPr lang="en-US" altLang="ko-KR" dirty="0" smtClean="0"/>
                <a:t>m </a:t>
              </a:r>
              <a:r>
                <a:rPr lang="ko-KR" altLang="en-US" dirty="0" smtClean="0"/>
                <a:t>떨어진 거리에 </a:t>
              </a:r>
              <a:r>
                <a:rPr lang="ko-KR" altLang="en-US" dirty="0"/>
                <a:t>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출발점에서부터 장애물까지 거리와 장애물에서부터 도착점까지 거리의 비를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893677" y="4714919"/>
            <a:ext cx="8097556" cy="1128662"/>
            <a:chOff x="893677" y="3339061"/>
            <a:chExt cx="8097556" cy="1128662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893677" y="3999723"/>
              <a:ext cx="809755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95889" y="3339061"/>
              <a:ext cx="8095344" cy="749538"/>
              <a:chOff x="941928" y="1484785"/>
              <a:chExt cx="8095344" cy="749538"/>
            </a:xfrm>
          </p:grpSpPr>
          <p:sp>
            <p:nvSpPr>
              <p:cNvPr id="3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7909187" cy="749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출발점에서부터 장애물까지 거리와 장애물에서부터 도착점까지 거리의 비를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88" y="54298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내용 개체 틀 2"/>
          <p:cNvSpPr txBox="1">
            <a:spLocks/>
          </p:cNvSpPr>
          <p:nvPr/>
        </p:nvSpPr>
        <p:spPr>
          <a:xfrm>
            <a:off x="920552" y="5429819"/>
            <a:ext cx="2412268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30:20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7" name="직사각형 36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4688" y="2305926"/>
            <a:ext cx="5796644" cy="11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6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503</Words>
  <Application>Microsoft Office PowerPoint</Application>
  <PresentationFormat>A4 용지(210x297mm)</PresentationFormat>
  <Paragraphs>95</Paragraphs>
  <Slides>13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1</vt:i4>
      </vt:variant>
    </vt:vector>
  </HeadingPairs>
  <TitlesOfParts>
    <vt:vector size="20" baseType="lpstr">
      <vt:lpstr>나눔고딕</vt:lpstr>
      <vt:lpstr>나눔고딕 ExtraBold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207</cp:revision>
  <cp:lastPrinted>2017-09-25T02:44:09Z</cp:lastPrinted>
  <dcterms:created xsi:type="dcterms:W3CDTF">2017-09-24T23:31:15Z</dcterms:created>
  <dcterms:modified xsi:type="dcterms:W3CDTF">2019-11-26T23:57:43Z</dcterms:modified>
</cp:coreProperties>
</file>