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4"/>
  </p:notesMasterIdLst>
  <p:sldIdLst>
    <p:sldId id="258" r:id="rId3"/>
    <p:sldId id="260" r:id="rId4"/>
    <p:sldId id="276" r:id="rId5"/>
    <p:sldId id="270" r:id="rId6"/>
    <p:sldId id="267" r:id="rId7"/>
    <p:sldId id="272" r:id="rId8"/>
    <p:sldId id="269" r:id="rId9"/>
    <p:sldId id="264" r:id="rId10"/>
    <p:sldId id="274" r:id="rId11"/>
    <p:sldId id="275" r:id="rId12"/>
    <p:sldId id="263" r:id="rId13"/>
  </p:sldIdLst>
  <p:sldSz cx="9906000" cy="6858000" type="A4"/>
  <p:notesSz cx="6858000" cy="9144000"/>
  <p:custShowLst>
    <p:custShow name="재구성한 쇼 1" id="0">
      <p:sldLst/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684" y="-396"/>
      </p:cViewPr>
      <p:guideLst>
        <p:guide orient="horz" pos="537"/>
        <p:guide orient="horz" pos="3884"/>
        <p:guide orient="horz" pos="913"/>
        <p:guide orient="horz" pos="527"/>
        <p:guide pos="240"/>
        <p:guide pos="6023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5C5BAF56-6400-4662-8A5B-A79789E147BD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:a16="http://schemas.microsoft.com/office/drawing/2014/main" xmlns="" id="{ABD1E530-32C8-4267-8BCE-C32B9B317BCB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80043E27-1B84-4388-ABBC-9FDC40F65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DF9808EA-A833-4DD2-B201-A37456847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:a16="http://schemas.microsoft.com/office/drawing/2014/main" xmlns="" id="{BAFAAED3-F134-4CEA-87A0-C0BCAE09885D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:a16="http://schemas.microsoft.com/office/drawing/2014/main" xmlns="" id="{F0E0D9EA-A3AB-470E-82FE-4F43A96060CF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:a16="http://schemas.microsoft.com/office/drawing/2014/main" xmlns="" id="{709BEF70-701A-4160-BBA5-F76881710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B474FDC3-D9A9-4C4A-98A9-E99A64CDC28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37AC255D-F9E1-482D-A3ED-E2F241280166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5DEB0B24-7C46-4756-A358-8FAD2D078A95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67C78409-67CB-4264-86AC-7064142DC02F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:a16="http://schemas.microsoft.com/office/drawing/2014/main" xmlns="" id="{F4E2DB79-D1D6-4DEB-B48A-D172DF9114E2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:a16="http://schemas.microsoft.com/office/drawing/2014/main" xmlns="" id="{178930F8-F0CC-408E-8BA5-D103CFE08E78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:a16="http://schemas.microsoft.com/office/drawing/2014/main" xmlns="" id="{E5E843BC-331C-45EC-AD94-859664FC5331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1A7FD545-BDB2-4831-BA32-4BE05CEE5C53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:a16="http://schemas.microsoft.com/office/drawing/2014/main" xmlns="" id="{D88EB70B-87B4-4D83-B380-30CE7DB40C37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A20C6640-B3D5-4E4E-B0AF-9580D6088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B8AB9D28-1118-498B-B148-44D951670D9C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CF59F269-692A-4AC8-A6C9-E30F8615D48D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:a16="http://schemas.microsoft.com/office/drawing/2014/main" xmlns="" id="{0B8AD628-FA5B-4A53-9934-71237BC1AF94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3A9F04BB-911F-49CB-A519-55099BAB0BF8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:a16="http://schemas.microsoft.com/office/drawing/2014/main" xmlns="" id="{3A1AAF14-9496-4393-8D93-46B08FA64841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B4AF1680-6579-4024-BAF8-795091C292A2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CA75413F-06E2-4E53-80FC-DBFFC5DD2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xmlns="" id="{A461598E-1238-49DE-8158-5AE4835D62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CB38E130-DE1C-42A7-8FC0-8E00A7A5262A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64EC3EFA-2BFB-4BD7-A7A1-F77ECEF3D803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CC7188E-8EB4-4A61-A2A5-B4B01059EC4E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CD795FA-8974-4D45-81E9-B6FAB0B759F5}"/>
              </a:ext>
            </a:extLst>
          </p:cNvPr>
          <p:cNvSpPr txBox="1"/>
          <p:nvPr userDrawn="1"/>
        </p:nvSpPr>
        <p:spPr>
          <a:xfrm>
            <a:off x="1208584" y="132891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두 수를 비교해 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:a16="http://schemas.microsoft.com/office/drawing/2014/main" xmlns="" id="{DE63E7B6-91DC-40E9-8A02-EC6EA2EE8B55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xmlns="" id="{40A40B69-2ECE-4B9D-9565-C5660E91737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A15F4A4C-2947-4818-B6F2-893C4096B3F4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:a16="http://schemas.microsoft.com/office/drawing/2014/main" xmlns="" id="{0C74A82A-255E-4555-872B-B38951D91934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26DCD2EA-D767-49BF-BB38-A52268E3A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2EFB6234-E439-4F7C-AEE3-DD6E82BF8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:a16="http://schemas.microsoft.com/office/drawing/2014/main" xmlns="" id="{9784BD2D-A913-45DE-8D77-F011EE0B6BC6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C77BA657-1D77-4F37-BF3E-E5057B0B8059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F1F31C4E-3F92-4E8C-B646-CF68360BB437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:a16="http://schemas.microsoft.com/office/drawing/2014/main" xmlns="" id="{47518850-6E88-41D9-AA0D-AC50DCF144E2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:a16="http://schemas.microsoft.com/office/drawing/2014/main" xmlns="" id="{3098A60C-EA26-4B3B-B19B-DAE9BC84C89B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8AE73402-4CF2-4E16-8C03-0B295E992B4C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:a16="http://schemas.microsoft.com/office/drawing/2014/main" xmlns="" id="{6D6BAACB-A40B-47DB-A140-7FAB9990FC7C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5BC64E46-CFBC-486D-91D9-1B51B6E2A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xmlns="" id="{9883BD24-F338-488A-BC51-5C315D73492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4324262E-A123-4B4E-9212-565BA55875D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A3093CEC-27EA-4965-8F76-7CA827C8ADA1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C9EC2CF-A856-4B9E-9105-8749DD77D7BE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4130E6AF-23BF-41F8-B841-34BBE97D96CC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C710F7-2E67-4BEA-A758-EF36255E3A35}"/>
              </a:ext>
            </a:extLst>
          </p:cNvPr>
          <p:cNvSpPr txBox="1"/>
          <p:nvPr userDrawn="1"/>
        </p:nvSpPr>
        <p:spPr>
          <a:xfrm>
            <a:off x="1208584" y="132891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두 수를 비교해 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image" Target="../media/image9.jpg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slide" Target="slide8.xml"/><Relationship Id="rId4" Type="http://schemas.openxmlformats.org/officeDocument/2006/relationships/image" Target="../media/image11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1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8.xml"/><Relationship Id="rId5" Type="http://schemas.openxmlformats.org/officeDocument/2006/relationships/image" Target="../media/image14.png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4DABB2C-3BDF-4700-94CC-E5AA5E702B43}"/>
              </a:ext>
            </a:extLst>
          </p:cNvPr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비와 비율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74~75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48~49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64" y="7200"/>
            <a:ext cx="4032448" cy="916811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24301" y="3068960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두 수를 비교해 볼까요</a:t>
            </a:r>
          </a:p>
        </p:txBody>
      </p:sp>
      <p:sp>
        <p:nvSpPr>
          <p:cNvPr id="20" name="직사각형 19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7" name="내용 개체 틀 5">
            <a:extLst>
              <a:ext uri="{FF2B5EF4-FFF2-40B4-BE49-F238E27FC236}">
                <a16:creationId xmlns:a16="http://schemas.microsoft.com/office/drawing/2014/main" xmlns="" id="{D6A0FB66-13CE-4123-B4E2-FD3136C965C6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8" name="그림 2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E8120B9-CE0E-460B-8914-2399396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A272FF95-48B4-4612-A51E-8866EC6C8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744621"/>
              </p:ext>
            </p:extLst>
          </p:nvPr>
        </p:nvGraphicFramePr>
        <p:xfrm>
          <a:off x="1625364" y="2414580"/>
          <a:ext cx="6604000" cy="16264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xmlns="" val="227906040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xmlns="" val="9433848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뺄셈으로 비교하기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나눗셈으로 비교하기</a:t>
                      </a:r>
                      <a:endParaRPr lang="ko-KR" altLang="en-US" sz="1800" b="1" kern="1200" dirty="0">
                        <a:solidFill>
                          <a:schemeClr val="lt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0043367"/>
                  </a:ext>
                </a:extLst>
              </a:tr>
              <a:tr h="1260728">
                <a:tc>
                  <a:txBody>
                    <a:bodyPr/>
                    <a:lstStyle/>
                    <a:p>
                      <a:pPr latinLnBrk="1"/>
                      <a:endPara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endParaRPr lang="ko-KR" altLang="en-US" sz="1800" b="1" kern="1200" dirty="0">
                        <a:solidFill>
                          <a:schemeClr val="dk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409829"/>
                  </a:ext>
                </a:extLst>
              </a:tr>
            </a:tbl>
          </a:graphicData>
        </a:graphic>
      </p:graphicFrame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6E3096BB-4C2F-45F6-AD81-E383B81171FE}"/>
              </a:ext>
            </a:extLst>
          </p:cNvPr>
          <p:cNvGrpSpPr/>
          <p:nvPr/>
        </p:nvGrpSpPr>
        <p:grpSpPr>
          <a:xfrm>
            <a:off x="823864" y="1449388"/>
            <a:ext cx="8258272" cy="369332"/>
            <a:chOff x="882649" y="1449388"/>
            <a:chExt cx="8258272" cy="369332"/>
          </a:xfrm>
        </p:grpSpPr>
        <p:sp>
          <p:nvSpPr>
            <p:cNvPr id="30" name="내용 개체 틀 3">
              <a:extLst>
                <a:ext uri="{FF2B5EF4-FFF2-40B4-BE49-F238E27FC236}">
                  <a16:creationId xmlns:a16="http://schemas.microsoft.com/office/drawing/2014/main" xmlns="" id="{78A57E31-8FDF-41E0-A80E-989EA27710D4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3.</a:t>
              </a:r>
              <a:endParaRPr lang="ko-KR" altLang="en-US" dirty="0"/>
            </a:p>
          </p:txBody>
        </p:sp>
        <p:sp>
          <p:nvSpPr>
            <p:cNvPr id="31" name="내용 개체 틀 3">
              <a:extLst>
                <a:ext uri="{FF2B5EF4-FFF2-40B4-BE49-F238E27FC236}">
                  <a16:creationId xmlns:a16="http://schemas.microsoft.com/office/drawing/2014/main" xmlns="" id="{19DC1036-F612-4410-9C29-32EDE16C44F5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모둠 수에 따른 남학생 수와 여학생 수를 비교해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11" name="내용 개체 틀 3">
            <a:extLst>
              <a:ext uri="{FF2B5EF4-FFF2-40B4-BE49-F238E27FC236}">
                <a16:creationId xmlns:a16="http://schemas.microsoft.com/office/drawing/2014/main" xmlns="" id="{E40692AE-79C8-4C1A-ACDE-557C6EFD06EF}"/>
              </a:ext>
            </a:extLst>
          </p:cNvPr>
          <p:cNvSpPr txBox="1">
            <a:spLocks/>
          </p:cNvSpPr>
          <p:nvPr/>
        </p:nvSpPr>
        <p:spPr>
          <a:xfrm>
            <a:off x="1683556" y="2924944"/>
            <a:ext cx="3161432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/>
            <a:r>
              <a:rPr lang="ko-KR" altLang="en-US" dirty="0">
                <a:solidFill>
                  <a:srgbClr val="228A38"/>
                </a:solidFill>
              </a:rPr>
              <a:t>예</a:t>
            </a:r>
            <a:r>
              <a:rPr lang="en-US" altLang="ko-KR" dirty="0">
                <a:solidFill>
                  <a:srgbClr val="228A38"/>
                </a:solidFill>
              </a:rPr>
              <a:t>) </a:t>
            </a:r>
            <a:r>
              <a:rPr lang="ko-KR" altLang="en-US" dirty="0" err="1">
                <a:solidFill>
                  <a:srgbClr val="228A38"/>
                </a:solidFill>
              </a:rPr>
              <a:t>모둠</a:t>
            </a:r>
            <a:r>
              <a:rPr lang="ko-KR" altLang="en-US" dirty="0">
                <a:solidFill>
                  <a:srgbClr val="228A38"/>
                </a:solidFill>
              </a:rPr>
              <a:t> 수에 따라 </a:t>
            </a:r>
            <a:r>
              <a:rPr lang="ko-KR" altLang="en-US" dirty="0" smtClean="0">
                <a:solidFill>
                  <a:srgbClr val="228A38"/>
                </a:solidFill>
              </a:rPr>
              <a:t>남학생은 여학생보다 </a:t>
            </a:r>
            <a:r>
              <a:rPr lang="ko-KR" altLang="en-US" dirty="0">
                <a:solidFill>
                  <a:srgbClr val="228A38"/>
                </a:solidFill>
              </a:rPr>
              <a:t>각각 </a:t>
            </a:r>
            <a:r>
              <a:rPr lang="en-US" altLang="ko-KR" dirty="0">
                <a:solidFill>
                  <a:srgbClr val="228A38"/>
                </a:solidFill>
              </a:rPr>
              <a:t>2</a:t>
            </a:r>
            <a:r>
              <a:rPr lang="ko-KR" altLang="en-US" dirty="0">
                <a:solidFill>
                  <a:srgbClr val="228A38"/>
                </a:solidFill>
              </a:rPr>
              <a:t>명</a:t>
            </a:r>
            <a:r>
              <a:rPr lang="en-US" altLang="ko-KR" dirty="0">
                <a:solidFill>
                  <a:srgbClr val="228A38"/>
                </a:solidFill>
              </a:rPr>
              <a:t>, 4</a:t>
            </a:r>
            <a:r>
              <a:rPr lang="ko-KR" altLang="en-US" dirty="0">
                <a:solidFill>
                  <a:srgbClr val="228A38"/>
                </a:solidFill>
              </a:rPr>
              <a:t>명</a:t>
            </a:r>
            <a:r>
              <a:rPr lang="en-US" altLang="ko-KR" dirty="0">
                <a:solidFill>
                  <a:srgbClr val="228A38"/>
                </a:solidFill>
              </a:rPr>
              <a:t>, 6</a:t>
            </a:r>
            <a:r>
              <a:rPr lang="ko-KR" altLang="en-US" dirty="0">
                <a:solidFill>
                  <a:srgbClr val="228A38"/>
                </a:solidFill>
              </a:rPr>
              <a:t>명</a:t>
            </a:r>
            <a:r>
              <a:rPr lang="en-US" altLang="ko-KR" dirty="0">
                <a:solidFill>
                  <a:srgbClr val="228A38"/>
                </a:solidFill>
              </a:rPr>
              <a:t>, 8</a:t>
            </a:r>
            <a:r>
              <a:rPr lang="ko-KR" altLang="en-US" dirty="0">
                <a:solidFill>
                  <a:srgbClr val="228A38"/>
                </a:solidFill>
              </a:rPr>
              <a:t>명</a:t>
            </a:r>
            <a:r>
              <a:rPr lang="en-US" altLang="ko-KR" dirty="0">
                <a:solidFill>
                  <a:srgbClr val="228A38"/>
                </a:solidFill>
              </a:rPr>
              <a:t>, 10</a:t>
            </a:r>
            <a:r>
              <a:rPr lang="ko-KR" altLang="en-US" dirty="0">
                <a:solidFill>
                  <a:srgbClr val="228A38"/>
                </a:solidFill>
              </a:rPr>
              <a:t>명 더 많습니다</a:t>
            </a:r>
            <a:r>
              <a:rPr lang="en-US" altLang="ko-KR" dirty="0">
                <a:solidFill>
                  <a:srgbClr val="228A38"/>
                </a:solidFill>
              </a:rPr>
              <a:t>.</a:t>
            </a:r>
            <a:endParaRPr lang="ko-KR" altLang="en-US" dirty="0">
              <a:solidFill>
                <a:srgbClr val="228A38"/>
              </a:solidFill>
            </a:endParaRPr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xmlns="" id="{E40692AE-79C8-4C1A-ACDE-557C6EFD06EF}"/>
              </a:ext>
            </a:extLst>
          </p:cNvPr>
          <p:cNvSpPr txBox="1">
            <a:spLocks/>
          </p:cNvSpPr>
          <p:nvPr/>
        </p:nvSpPr>
        <p:spPr>
          <a:xfrm>
            <a:off x="4953000" y="2924944"/>
            <a:ext cx="3161432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ko-KR" altLang="en-US" dirty="0">
                <a:solidFill>
                  <a:srgbClr val="228A38"/>
                </a:solidFill>
              </a:rPr>
              <a:t>예</a:t>
            </a:r>
            <a:r>
              <a:rPr lang="en-US" altLang="ko-KR" dirty="0">
                <a:solidFill>
                  <a:srgbClr val="228A38"/>
                </a:solidFill>
              </a:rPr>
              <a:t>) </a:t>
            </a:r>
            <a:r>
              <a:rPr lang="ko-KR" altLang="en-US" spc="-150" dirty="0" err="1">
                <a:solidFill>
                  <a:srgbClr val="228A38"/>
                </a:solidFill>
              </a:rPr>
              <a:t>모둠</a:t>
            </a:r>
            <a:r>
              <a:rPr lang="ko-KR" altLang="en-US" spc="-150" dirty="0">
                <a:solidFill>
                  <a:srgbClr val="228A38"/>
                </a:solidFill>
              </a:rPr>
              <a:t> 수가 늘어나도 </a:t>
            </a:r>
            <a:r>
              <a:rPr lang="ko-KR" altLang="en-US" dirty="0">
                <a:solidFill>
                  <a:srgbClr val="228A38"/>
                </a:solidFill>
              </a:rPr>
              <a:t>항상 남학생 </a:t>
            </a:r>
            <a:r>
              <a:rPr lang="ko-KR" altLang="en-US" dirty="0" smtClean="0">
                <a:solidFill>
                  <a:srgbClr val="228A38"/>
                </a:solidFill>
              </a:rPr>
              <a:t>수는 </a:t>
            </a:r>
            <a:r>
              <a:rPr lang="ko-KR" altLang="en-US" dirty="0">
                <a:solidFill>
                  <a:srgbClr val="228A38"/>
                </a:solidFill>
              </a:rPr>
              <a:t>여학생 수의 </a:t>
            </a:r>
            <a:r>
              <a:rPr lang="en-US" altLang="ko-KR" dirty="0">
                <a:solidFill>
                  <a:srgbClr val="228A38"/>
                </a:solidFill>
              </a:rPr>
              <a:t>2</a:t>
            </a:r>
            <a:r>
              <a:rPr lang="ko-KR" altLang="en-US" dirty="0" smtClean="0">
                <a:solidFill>
                  <a:srgbClr val="228A38"/>
                </a:solidFill>
              </a:rPr>
              <a:t>배입니다</a:t>
            </a:r>
            <a:r>
              <a:rPr lang="en-US" altLang="ko-KR" dirty="0">
                <a:solidFill>
                  <a:srgbClr val="228A38"/>
                </a:solidFill>
              </a:rPr>
              <a:t>.</a:t>
            </a:r>
            <a:endParaRPr lang="ko-KR" altLang="en-US" dirty="0">
              <a:solidFill>
                <a:srgbClr val="228A38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0812" y="31537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5148" y="31537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11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673556-F5DE-4EA0-B47C-521BB2F686D1}"/>
              </a:ext>
            </a:extLst>
          </p:cNvPr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08B53A-1CBE-443C-9CFD-E079D42F23E6}"/>
              </a:ext>
            </a:extLst>
          </p:cNvPr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두 수를 비교해 볼까요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EA8369F-6311-402C-8137-2440A29EC500}"/>
              </a:ext>
            </a:extLst>
          </p:cNvPr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3" name="TextBox 12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024301" y="3068960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비를 알아볼까요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C5B27D-64EF-4044-9FBF-04F884C9CF0E}"/>
              </a:ext>
            </a:extLst>
          </p:cNvPr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9C73355-89EF-4FCC-878D-0B95D2636A11}"/>
              </a:ext>
            </a:extLst>
          </p:cNvPr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두 수를 비교해 볼까요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7650" y="2528900"/>
            <a:ext cx="5177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두 양의 크기를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뺄셈과 나눗셈으로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비교해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>
            <a:hlinkClick r:id="rId4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7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0551" y="3626388"/>
            <a:ext cx="8116721" cy="2250884"/>
            <a:chOff x="920551" y="3482372"/>
            <a:chExt cx="8116721" cy="2250884"/>
          </a:xfrm>
        </p:grpSpPr>
        <p:sp>
          <p:nvSpPr>
            <p:cNvPr id="50" name="모서리가 둥근 직사각형 49"/>
            <p:cNvSpPr/>
            <p:nvPr/>
          </p:nvSpPr>
          <p:spPr bwMode="auto">
            <a:xfrm>
              <a:off x="920551" y="3859985"/>
              <a:ext cx="8116721" cy="1873271"/>
            </a:xfrm>
            <a:prstGeom prst="roundRect">
              <a:avLst>
                <a:gd name="adj" fmla="val 1028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941928" y="3482372"/>
              <a:ext cx="8095344" cy="360040"/>
              <a:chOff x="941928" y="1484784"/>
              <a:chExt cx="8095344" cy="360040"/>
            </a:xfrm>
          </p:grpSpPr>
          <p:sp>
            <p:nvSpPr>
              <p:cNvPr id="53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준비하는 사람 수와 판매하는 사람 수를 비교해 보세요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  <p:sp>
            <p:nvSpPr>
              <p:cNvPr id="54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5" name="내용 개체 틀 2"/>
          <p:cNvSpPr txBox="1">
            <a:spLocks/>
          </p:cNvSpPr>
          <p:nvPr/>
        </p:nvSpPr>
        <p:spPr>
          <a:xfrm>
            <a:off x="920552" y="4064904"/>
            <a:ext cx="8014689" cy="18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None/>
            </a:pPr>
            <a:r>
              <a:rPr lang="ko-KR" altLang="en-US" dirty="0"/>
              <a:t>예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준비하는 </a:t>
            </a:r>
            <a:r>
              <a:rPr lang="ko-KR" altLang="en-US" dirty="0"/>
              <a:t>사람이 더 많습니다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판매하는 </a:t>
            </a:r>
            <a:r>
              <a:rPr lang="ko-KR" altLang="en-US" dirty="0"/>
              <a:t>사람이 더 적습니다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준비하는 </a:t>
            </a:r>
            <a:r>
              <a:rPr lang="ko-KR" altLang="en-US" dirty="0"/>
              <a:t>사람이 </a:t>
            </a:r>
            <a:r>
              <a:rPr lang="en-US" altLang="ko-KR" dirty="0"/>
              <a:t>3</a:t>
            </a:r>
            <a:r>
              <a:rPr lang="ko-KR" altLang="en-US" dirty="0"/>
              <a:t>명 더 많습니다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판매하는 </a:t>
            </a:r>
            <a:r>
              <a:rPr lang="ko-KR" altLang="en-US" dirty="0"/>
              <a:t>사람이 </a:t>
            </a:r>
            <a:r>
              <a:rPr lang="en-US" altLang="ko-KR" dirty="0"/>
              <a:t>3</a:t>
            </a:r>
            <a:r>
              <a:rPr lang="ko-KR" altLang="en-US" dirty="0"/>
              <a:t>명 더 적습니다</a:t>
            </a:r>
            <a:r>
              <a:rPr lang="en-US" altLang="ko-KR" dirty="0"/>
              <a:t>.</a:t>
            </a:r>
          </a:p>
          <a:p>
            <a:pPr marL="179388" indent="-179388"/>
            <a:r>
              <a:rPr lang="ko-KR" altLang="en-US" dirty="0" smtClean="0"/>
              <a:t>준비하는 사람은 </a:t>
            </a:r>
            <a:r>
              <a:rPr lang="en-US" altLang="ko-KR" dirty="0"/>
              <a:t>6</a:t>
            </a:r>
            <a:r>
              <a:rPr lang="ko-KR" altLang="en-US" dirty="0"/>
              <a:t>명이고 판매하는 </a:t>
            </a:r>
            <a:r>
              <a:rPr lang="ko-KR" altLang="en-US" dirty="0" smtClean="0"/>
              <a:t>사람은 </a:t>
            </a:r>
            <a:r>
              <a:rPr lang="en-US" altLang="ko-KR" dirty="0"/>
              <a:t>3</a:t>
            </a:r>
            <a:r>
              <a:rPr lang="ko-KR" altLang="en-US" dirty="0"/>
              <a:t>명이므로 준비하는 사람이 더 많습니다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871FAFEB-94E8-4195-A785-8C4838677130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 양의 크기 비교하기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902750" y="1412776"/>
            <a:ext cx="4134969" cy="1872208"/>
            <a:chOff x="902750" y="1412776"/>
            <a:chExt cx="4134969" cy="1872208"/>
          </a:xfrm>
        </p:grpSpPr>
        <p:sp>
          <p:nvSpPr>
            <p:cNvPr id="21" name="내용 개체 틀 3"/>
            <p:cNvSpPr txBox="1">
              <a:spLocks/>
            </p:cNvSpPr>
            <p:nvPr/>
          </p:nvSpPr>
          <p:spPr>
            <a:xfrm>
              <a:off x="1178192" y="1412776"/>
              <a:ext cx="3859527" cy="18722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준기네 학교에서 알뜰 시장을 </a:t>
              </a:r>
              <a:r>
                <a:rPr lang="ko-KR" altLang="en-US" dirty="0" smtClean="0"/>
                <a:t>열기로 했습니다</a:t>
              </a:r>
              <a:r>
                <a:rPr lang="en-US" altLang="ko-KR" dirty="0" smtClean="0"/>
                <a:t>. 6</a:t>
              </a:r>
              <a:r>
                <a:rPr lang="ko-KR" altLang="en-US" dirty="0"/>
                <a:t>학년 </a:t>
              </a:r>
              <a:r>
                <a:rPr lang="ko-KR" altLang="en-US" dirty="0" smtClean="0"/>
                <a:t>친</a:t>
              </a:r>
              <a:r>
                <a:rPr lang="ko-KR" altLang="en-US" dirty="0"/>
                <a:t>구</a:t>
              </a:r>
              <a:r>
                <a:rPr lang="ko-KR" altLang="en-US" dirty="0" smtClean="0"/>
                <a:t>들은 </a:t>
              </a:r>
              <a:r>
                <a:rPr lang="ko-KR" altLang="en-US" dirty="0"/>
                <a:t>준비하는 사람 </a:t>
              </a:r>
              <a:r>
                <a:rPr lang="en-US" altLang="ko-KR" dirty="0"/>
                <a:t>6</a:t>
              </a:r>
              <a:r>
                <a:rPr lang="ko-KR" altLang="en-US" dirty="0"/>
                <a:t>명</a:t>
              </a:r>
              <a:r>
                <a:rPr lang="en-US" altLang="ko-KR" dirty="0"/>
                <a:t>, </a:t>
              </a:r>
              <a:r>
                <a:rPr lang="ko-KR" altLang="en-US" dirty="0"/>
                <a:t>판매하는 사람 </a:t>
              </a:r>
              <a:r>
                <a:rPr lang="en-US" altLang="ko-KR" dirty="0"/>
                <a:t>3</a:t>
              </a:r>
              <a:r>
                <a:rPr lang="ko-KR" altLang="en-US" dirty="0"/>
                <a:t>명으로 한 </a:t>
              </a:r>
              <a:r>
                <a:rPr lang="ko-KR" altLang="en-US" dirty="0" err="1"/>
                <a:t>모둠을</a:t>
              </a:r>
              <a:r>
                <a:rPr lang="ko-KR" altLang="en-US" dirty="0"/>
                <a:t> 구성하려고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준비하는 사람 수와 판매하는 사람 수를 비교해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5" name="모서리가 둥근 직사각형 2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모서리가 둥근 직사각형 2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1482" y="48331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E1B1458D-9DA6-4D37-AF4D-E830144B73D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r="5648"/>
          <a:stretch/>
        </p:blipFill>
        <p:spPr>
          <a:xfrm>
            <a:off x="5141932" y="1483783"/>
            <a:ext cx="3897522" cy="206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9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51" y="1437910"/>
            <a:ext cx="8165421" cy="1199002"/>
            <a:chOff x="871851" y="3945101"/>
            <a:chExt cx="8165421" cy="1199002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871851" y="4322215"/>
              <a:ext cx="8165421" cy="8218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41928" y="3945101"/>
              <a:ext cx="8095344" cy="360040"/>
              <a:chOff x="941928" y="1484784"/>
              <a:chExt cx="8095344" cy="360040"/>
            </a:xfrm>
          </p:grpSpPr>
          <p:sp>
            <p:nvSpPr>
              <p:cNvPr id="54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준비하는 사람 수와 판매하는 사람 수를 뺄셈으로 비교해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55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871851" y="2763906"/>
            <a:ext cx="8165421" cy="1529190"/>
            <a:chOff x="871851" y="4875053"/>
            <a:chExt cx="8165421" cy="1529190"/>
          </a:xfrm>
        </p:grpSpPr>
        <p:sp>
          <p:nvSpPr>
            <p:cNvPr id="56" name="모서리가 둥근 직사각형 55"/>
            <p:cNvSpPr/>
            <p:nvPr/>
          </p:nvSpPr>
          <p:spPr bwMode="auto">
            <a:xfrm>
              <a:off x="871851" y="5252167"/>
              <a:ext cx="8165421" cy="115207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941928" y="4875053"/>
              <a:ext cx="8095344" cy="360040"/>
              <a:chOff x="941928" y="1484784"/>
              <a:chExt cx="8095344" cy="360040"/>
            </a:xfrm>
          </p:grpSpPr>
          <p:sp>
            <p:nvSpPr>
              <p:cNvPr id="60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준비하는 사람 수와 판매하는 사람 수를 나눗셈으로 비교해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1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4" name="내용 개체 틀 2"/>
          <p:cNvSpPr>
            <a:spLocks noGrp="1"/>
          </p:cNvSpPr>
          <p:nvPr>
            <p:ph idx="1"/>
          </p:nvPr>
        </p:nvSpPr>
        <p:spPr>
          <a:xfrm>
            <a:off x="915911" y="1881308"/>
            <a:ext cx="7421465" cy="701731"/>
          </a:xfrm>
        </p:spPr>
        <p:txBody>
          <a:bodyPr>
            <a:spAutoFit/>
          </a:bodyPr>
          <a:lstStyle/>
          <a:p>
            <a:r>
              <a:rPr lang="en-US" altLang="ko-KR" dirty="0" smtClean="0"/>
              <a:t>6</a:t>
            </a:r>
            <a:r>
              <a:rPr lang="en-US" altLang="ko-KR" dirty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3=3,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dirty="0" smtClean="0"/>
              <a:t>준비하는 사람이 </a:t>
            </a:r>
            <a:r>
              <a:rPr lang="ko-KR" altLang="en-US" dirty="0"/>
              <a:t>판매하는 </a:t>
            </a:r>
            <a:r>
              <a:rPr lang="ko-KR" altLang="en-US" dirty="0" smtClean="0"/>
              <a:t>사람보다 </a:t>
            </a:r>
            <a:r>
              <a:rPr lang="en-US" altLang="ko-KR" dirty="0"/>
              <a:t>3</a:t>
            </a:r>
            <a:r>
              <a:rPr lang="ko-KR" altLang="en-US" dirty="0"/>
              <a:t>명 더 많습니다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 smtClean="0"/>
              <a:t>6</a:t>
            </a:r>
            <a:r>
              <a:rPr lang="en-US" altLang="ko-KR" dirty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3=3, </a:t>
            </a:r>
            <a:r>
              <a:rPr lang="ko-KR" altLang="en-US" dirty="0" smtClean="0"/>
              <a:t>판매하는 사람이 준비하는 사람보다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더 적습니다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58" name="내용 개체 틀 2"/>
          <p:cNvSpPr>
            <a:spLocks noGrp="1"/>
          </p:cNvSpPr>
          <p:nvPr>
            <p:ph idx="1"/>
          </p:nvPr>
        </p:nvSpPr>
        <p:spPr>
          <a:xfrm>
            <a:off x="915911" y="3226545"/>
            <a:ext cx="7421465" cy="978729"/>
          </a:xfrm>
        </p:spPr>
        <p:txBody>
          <a:bodyPr>
            <a:spAutoFit/>
          </a:bodyPr>
          <a:lstStyle/>
          <a:p>
            <a:r>
              <a:rPr lang="en-US" altLang="ko-KR" dirty="0" smtClean="0"/>
              <a:t>6÷3=2, </a:t>
            </a:r>
            <a:r>
              <a:rPr lang="ko-KR" altLang="en-US" dirty="0" smtClean="0"/>
              <a:t>준비하는 </a:t>
            </a:r>
            <a:r>
              <a:rPr lang="ko-KR" altLang="en-US" dirty="0"/>
              <a:t>사람 </a:t>
            </a:r>
            <a:r>
              <a:rPr lang="ko-KR" altLang="en-US" dirty="0" smtClean="0"/>
              <a:t>수는 </a:t>
            </a:r>
            <a:r>
              <a:rPr lang="ko-KR" altLang="en-US" dirty="0"/>
              <a:t>판매하는 사람 수의 </a:t>
            </a:r>
            <a:r>
              <a:rPr lang="en-US" altLang="ko-KR" dirty="0"/>
              <a:t>2</a:t>
            </a:r>
            <a:r>
              <a:rPr lang="ko-KR" altLang="en-US" dirty="0"/>
              <a:t>배입니다</a:t>
            </a:r>
            <a:r>
              <a:rPr lang="en-US" altLang="ko-KR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3÷6=      , </a:t>
            </a:r>
            <a:r>
              <a:rPr lang="ko-KR" altLang="en-US" dirty="0" smtClean="0"/>
              <a:t>판매하는 사람 수는 준비하는 사람 수의      배입니다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내용 개체 틀 5">
            <a:extLst>
              <a:ext uri="{FF2B5EF4-FFF2-40B4-BE49-F238E27FC236}">
                <a16:creationId xmlns:a16="http://schemas.microsoft.com/office/drawing/2014/main" xmlns="" id="{E7E9B133-9488-4754-A114-728B84498B69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 양의 크기 비교하기</a:t>
            </a: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868" y="20172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869" y="35083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871851" y="4474270"/>
            <a:ext cx="8165421" cy="1150974"/>
            <a:chOff x="871851" y="3867268"/>
            <a:chExt cx="8165421" cy="1150974"/>
          </a:xfrm>
        </p:grpSpPr>
        <p:sp>
          <p:nvSpPr>
            <p:cNvPr id="24" name="모서리가 둥근 직사각형 23"/>
            <p:cNvSpPr/>
            <p:nvPr/>
          </p:nvSpPr>
          <p:spPr bwMode="auto">
            <a:xfrm>
              <a:off x="871851" y="4244382"/>
              <a:ext cx="8165421" cy="7738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941928" y="3867268"/>
              <a:ext cx="8095344" cy="360040"/>
              <a:chOff x="941928" y="1484784"/>
              <a:chExt cx="8095344" cy="360040"/>
            </a:xfrm>
          </p:grpSpPr>
          <p:sp>
            <p:nvSpPr>
              <p:cNvPr id="26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준비하는 사람 수와 판매하는 사람 수를 비교하는 </a:t>
                </a:r>
                <a:r>
                  <a:rPr lang="ko-KR" altLang="en-US" dirty="0" smtClean="0"/>
                  <a:t>방법을 </a:t>
                </a:r>
                <a:r>
                  <a:rPr lang="ko-KR" altLang="en-US" dirty="0"/>
                  <a:t>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28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788" y="50523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내용 개체 틀 2"/>
          <p:cNvSpPr>
            <a:spLocks noGrp="1"/>
          </p:cNvSpPr>
          <p:nvPr>
            <p:ph idx="1"/>
          </p:nvPr>
        </p:nvSpPr>
        <p:spPr>
          <a:xfrm>
            <a:off x="871851" y="4894273"/>
            <a:ext cx="7645545" cy="730971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뺄셈으로 </a:t>
            </a:r>
            <a:r>
              <a:rPr lang="ko-KR" altLang="en-US" dirty="0"/>
              <a:t>비교할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나눗셈으로 비교할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2" name="직사각형 31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839339"/>
              </p:ext>
            </p:extLst>
          </p:nvPr>
        </p:nvGraphicFramePr>
        <p:xfrm>
          <a:off x="1820652" y="364509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3316"/>
              </p:ext>
            </p:extLst>
          </p:nvPr>
        </p:nvGraphicFramePr>
        <p:xfrm>
          <a:off x="6105128" y="364509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8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93234" y="3717032"/>
            <a:ext cx="8144038" cy="1091107"/>
            <a:chOff x="893234" y="3812875"/>
            <a:chExt cx="8144038" cy="1091107"/>
          </a:xfrm>
        </p:grpSpPr>
        <p:sp>
          <p:nvSpPr>
            <p:cNvPr id="30" name="모서리가 둥근 직사각형 29"/>
            <p:cNvSpPr/>
            <p:nvPr/>
          </p:nvSpPr>
          <p:spPr bwMode="auto">
            <a:xfrm>
              <a:off x="893234" y="4211236"/>
              <a:ext cx="8144038" cy="69274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7" name="그룹 86"/>
            <p:cNvGrpSpPr/>
            <p:nvPr/>
          </p:nvGrpSpPr>
          <p:grpSpPr>
            <a:xfrm>
              <a:off x="941928" y="3812875"/>
              <a:ext cx="8095344" cy="360040"/>
              <a:chOff x="941928" y="1484784"/>
              <a:chExt cx="8095344" cy="360040"/>
            </a:xfrm>
          </p:grpSpPr>
          <p:sp>
            <p:nvSpPr>
              <p:cNvPr id="88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/>
                  <a:t>모둠</a:t>
                </a:r>
                <a:r>
                  <a:rPr lang="ko-KR" altLang="en-US" dirty="0"/>
                  <a:t> 수에 따른 준비하는 사람 수와 판매하는 사람 수를 뺄셈으로 비교해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89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893234" y="4869160"/>
            <a:ext cx="8345694" cy="1008112"/>
            <a:chOff x="893234" y="5059301"/>
            <a:chExt cx="8345694" cy="1008112"/>
          </a:xfrm>
        </p:grpSpPr>
        <p:sp>
          <p:nvSpPr>
            <p:cNvPr id="93" name="모서리가 둥근 직사각형 92"/>
            <p:cNvSpPr/>
            <p:nvPr/>
          </p:nvSpPr>
          <p:spPr bwMode="auto">
            <a:xfrm>
              <a:off x="893234" y="5419947"/>
              <a:ext cx="8144038" cy="6474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90" name="그룹 89"/>
            <p:cNvGrpSpPr/>
            <p:nvPr/>
          </p:nvGrpSpPr>
          <p:grpSpPr>
            <a:xfrm>
              <a:off x="941928" y="5059301"/>
              <a:ext cx="8297000" cy="472466"/>
              <a:chOff x="941928" y="1484784"/>
              <a:chExt cx="8297000" cy="472466"/>
            </a:xfrm>
          </p:grpSpPr>
          <p:sp>
            <p:nvSpPr>
              <p:cNvPr id="91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8110843" cy="4724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/>
                  <a:t>모둠</a:t>
                </a:r>
                <a:r>
                  <a:rPr lang="ko-KR" altLang="en-US" dirty="0"/>
                  <a:t> 수에 따른 </a:t>
                </a:r>
                <a:r>
                  <a:rPr lang="ko-KR" altLang="en-US" spc="-150" dirty="0"/>
                  <a:t>준비하는 사람 수와 </a:t>
                </a:r>
                <a:r>
                  <a:rPr lang="ko-KR" altLang="en-US" dirty="0"/>
                  <a:t>판매하는 사람 수를 나눗셈으로 비교해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92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25F5A62D-C5CD-4C78-91CE-A6BDED35B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14898" r="8487" b="72519"/>
          <a:stretch/>
        </p:blipFill>
        <p:spPr>
          <a:xfrm>
            <a:off x="704528" y="2024844"/>
            <a:ext cx="8534400" cy="1823575"/>
          </a:xfrm>
          <a:prstGeom prst="rect">
            <a:avLst/>
          </a:prstGeom>
        </p:spPr>
      </p:pic>
      <p:sp>
        <p:nvSpPr>
          <p:cNvPr id="41" name="내용 개체 틀 2"/>
          <p:cNvSpPr txBox="1">
            <a:spLocks/>
          </p:cNvSpPr>
          <p:nvPr/>
        </p:nvSpPr>
        <p:spPr>
          <a:xfrm>
            <a:off x="956556" y="4089241"/>
            <a:ext cx="8080716" cy="793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10000"/>
              </a:lnSpc>
            </a:pPr>
            <a:r>
              <a:rPr lang="en-US" altLang="ko-KR" dirty="0" smtClean="0"/>
              <a:t>6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3=3, 12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6=6, 18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9=9……,</a:t>
            </a:r>
            <a:r>
              <a:rPr lang="ko-KR" altLang="en-US" dirty="0" err="1" smtClean="0"/>
              <a:t>모둠</a:t>
            </a:r>
            <a:r>
              <a:rPr lang="ko-KR" altLang="en-US" dirty="0" smtClean="0"/>
              <a:t> </a:t>
            </a:r>
            <a:r>
              <a:rPr lang="ko-KR" altLang="en-US" dirty="0"/>
              <a:t>수에 따라 준비하는 </a:t>
            </a:r>
            <a:r>
              <a:rPr lang="ko-KR" altLang="en-US" dirty="0" smtClean="0"/>
              <a:t>사람은 </a:t>
            </a:r>
            <a:r>
              <a:rPr lang="ko-KR" altLang="en-US" dirty="0"/>
              <a:t>판매하는 </a:t>
            </a:r>
            <a:r>
              <a:rPr lang="ko-KR" altLang="en-US" spc="-150" dirty="0" smtClean="0"/>
              <a:t>사람</a:t>
            </a:r>
            <a:r>
              <a:rPr lang="ko-KR" altLang="en-US" dirty="0" smtClean="0"/>
              <a:t>보다 </a:t>
            </a:r>
            <a:r>
              <a:rPr lang="ko-KR" altLang="en-US" dirty="0"/>
              <a:t>각각 </a:t>
            </a:r>
            <a:r>
              <a:rPr lang="en-US" altLang="ko-KR" dirty="0"/>
              <a:t>3</a:t>
            </a:r>
            <a:r>
              <a:rPr lang="ko-KR" altLang="en-US" dirty="0"/>
              <a:t>명</a:t>
            </a:r>
            <a:r>
              <a:rPr lang="en-US" altLang="ko-KR" dirty="0"/>
              <a:t>, 6</a:t>
            </a:r>
            <a:r>
              <a:rPr lang="ko-KR" altLang="en-US" dirty="0"/>
              <a:t>명</a:t>
            </a:r>
            <a:r>
              <a:rPr lang="en-US" altLang="ko-KR" dirty="0"/>
              <a:t>, 9</a:t>
            </a:r>
            <a:r>
              <a:rPr lang="ko-KR" altLang="en-US" dirty="0"/>
              <a:t>명</a:t>
            </a:r>
            <a:r>
              <a:rPr lang="en-US" altLang="ko-KR" dirty="0"/>
              <a:t>, 12</a:t>
            </a:r>
            <a:r>
              <a:rPr lang="ko-KR" altLang="en-US" dirty="0"/>
              <a:t>명</a:t>
            </a:r>
            <a:r>
              <a:rPr lang="en-US" altLang="ko-KR" dirty="0"/>
              <a:t>, 15</a:t>
            </a:r>
            <a:r>
              <a:rPr lang="ko-KR" altLang="en-US" dirty="0"/>
              <a:t>명 더 많습니다</a:t>
            </a:r>
            <a:r>
              <a:rPr lang="en-US" altLang="ko-KR" dirty="0"/>
              <a:t>.</a:t>
            </a:r>
          </a:p>
        </p:txBody>
      </p:sp>
      <p:sp>
        <p:nvSpPr>
          <p:cNvPr id="95" name="내용 개체 틀 2"/>
          <p:cNvSpPr txBox="1">
            <a:spLocks/>
          </p:cNvSpPr>
          <p:nvPr/>
        </p:nvSpPr>
        <p:spPr>
          <a:xfrm>
            <a:off x="967548" y="5229201"/>
            <a:ext cx="80899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en-US" altLang="ko-KR" dirty="0" smtClean="0"/>
              <a:t>6÷3=2, 12÷6=2, 18÷9=2……, </a:t>
            </a:r>
            <a:r>
              <a:rPr lang="ko-KR" altLang="en-US" dirty="0" smtClean="0"/>
              <a:t>준비하는 </a:t>
            </a:r>
            <a:r>
              <a:rPr lang="ko-KR" altLang="en-US" dirty="0"/>
              <a:t>사람 수는 항상 판매하는 사람 수의 </a:t>
            </a:r>
            <a:r>
              <a:rPr lang="en-US" altLang="ko-KR" dirty="0"/>
              <a:t>2</a:t>
            </a:r>
            <a:r>
              <a:rPr lang="ko-KR" altLang="en-US" dirty="0"/>
              <a:t>배입니다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내용 개체 틀 5">
            <a:extLst>
              <a:ext uri="{FF2B5EF4-FFF2-40B4-BE49-F238E27FC236}">
                <a16:creationId xmlns:a16="http://schemas.microsoft.com/office/drawing/2014/main" xmlns="" id="{2F0E32EE-0D61-42F7-8AEA-DC8E37EBAA53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변하는 두 양의 관계 알아보기</a:t>
            </a:r>
          </a:p>
        </p:txBody>
      </p:sp>
      <p:sp>
        <p:nvSpPr>
          <p:cNvPr id="72" name="내용 개체 틀 2"/>
          <p:cNvSpPr txBox="1">
            <a:spLocks/>
          </p:cNvSpPr>
          <p:nvPr/>
        </p:nvSpPr>
        <p:spPr>
          <a:xfrm>
            <a:off x="5450387" y="3209550"/>
            <a:ext cx="424446" cy="3650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75" name="내용 개체 틀 2"/>
          <p:cNvSpPr txBox="1">
            <a:spLocks/>
          </p:cNvSpPr>
          <p:nvPr/>
        </p:nvSpPr>
        <p:spPr>
          <a:xfrm>
            <a:off x="6340521" y="3189307"/>
            <a:ext cx="614492" cy="528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US" altLang="ko-KR" dirty="0"/>
              <a:t>12</a:t>
            </a:r>
            <a:endParaRPr lang="ko-KR" altLang="en-US" dirty="0"/>
          </a:p>
        </p:txBody>
      </p:sp>
      <p:sp>
        <p:nvSpPr>
          <p:cNvPr id="78" name="내용 개체 틀 2"/>
          <p:cNvSpPr txBox="1">
            <a:spLocks/>
          </p:cNvSpPr>
          <p:nvPr/>
        </p:nvSpPr>
        <p:spPr>
          <a:xfrm>
            <a:off x="7279049" y="3173222"/>
            <a:ext cx="555663" cy="477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US" altLang="ko-KR" dirty="0"/>
              <a:t>15</a:t>
            </a:r>
            <a:endParaRPr lang="ko-KR" altLang="en-US" dirty="0"/>
          </a:p>
        </p:txBody>
      </p:sp>
      <p:grpSp>
        <p:nvGrpSpPr>
          <p:cNvPr id="84" name="그룹 83"/>
          <p:cNvGrpSpPr/>
          <p:nvPr/>
        </p:nvGrpSpPr>
        <p:grpSpPr>
          <a:xfrm>
            <a:off x="941928" y="1772816"/>
            <a:ext cx="8095344" cy="360040"/>
            <a:chOff x="941928" y="1484784"/>
            <a:chExt cx="8095344" cy="360040"/>
          </a:xfrm>
        </p:grpSpPr>
        <p:sp>
          <p:nvSpPr>
            <p:cNvPr id="85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7909187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/>
                <a:t>모둠</a:t>
              </a:r>
              <a:r>
                <a:rPr lang="ko-KR" altLang="en-US" dirty="0"/>
                <a:t> 수에 따른 준비하는 사람 수와 판매하는 사람 수에 맞게 표를 </a:t>
              </a:r>
              <a:r>
                <a:rPr lang="ko-KR" altLang="en-US" dirty="0" smtClean="0"/>
                <a:t>완성해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86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988" y="43052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988" y="53416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그룹 30"/>
          <p:cNvGrpSpPr/>
          <p:nvPr/>
        </p:nvGrpSpPr>
        <p:grpSpPr>
          <a:xfrm>
            <a:off x="891758" y="1376772"/>
            <a:ext cx="8154706" cy="439443"/>
            <a:chOff x="902750" y="1412776"/>
            <a:chExt cx="8154706" cy="439443"/>
          </a:xfrm>
        </p:grpSpPr>
        <p:sp>
          <p:nvSpPr>
            <p:cNvPr id="34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43944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/>
                <a:t>모둠</a:t>
              </a:r>
              <a:r>
                <a:rPr lang="ko-KR" altLang="en-US" dirty="0"/>
                <a:t> 수에 따른 준비하는 사람 수와 판매하는 사람 수를 비교해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0" name="모서리가 둥근 직사각형 3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9" name="모서리가 둥근 직사각형 38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5823" y="32095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직사각형 45">
            <a:hlinkClick r:id="rId6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7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8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9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0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1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5" grpId="0"/>
      <p:bldP spid="72" grpId="0"/>
      <p:bldP spid="75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93234" y="1412776"/>
            <a:ext cx="8247690" cy="1791815"/>
            <a:chOff x="893234" y="3661104"/>
            <a:chExt cx="8247690" cy="1791815"/>
          </a:xfrm>
        </p:grpSpPr>
        <p:sp>
          <p:nvSpPr>
            <p:cNvPr id="50" name="모서리가 둥근 직사각형 49"/>
            <p:cNvSpPr/>
            <p:nvPr/>
          </p:nvSpPr>
          <p:spPr bwMode="auto">
            <a:xfrm>
              <a:off x="893234" y="4404936"/>
              <a:ext cx="8144038" cy="104798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41928" y="3661104"/>
              <a:ext cx="8198996" cy="922367"/>
              <a:chOff x="941928" y="1484783"/>
              <a:chExt cx="8198996" cy="922367"/>
            </a:xfrm>
          </p:grpSpPr>
          <p:sp>
            <p:nvSpPr>
              <p:cNvPr id="54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6" y="1484783"/>
                <a:ext cx="8012838" cy="9223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뺄셈으로 비교한 경우와 나눗셈으로 비교한 경우는 어떤 차이가 </a:t>
                </a:r>
                <a:r>
                  <a:rPr lang="ko-KR" altLang="en-US" dirty="0" smtClean="0"/>
                  <a:t>있는지 이야기해 </a:t>
                </a:r>
                <a:r>
                  <a:rPr lang="ko-KR" altLang="en-US" dirty="0"/>
                  <a:t>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55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2" name="내용 개체 틀 2"/>
          <p:cNvSpPr txBox="1">
            <a:spLocks/>
          </p:cNvSpPr>
          <p:nvPr/>
        </p:nvSpPr>
        <p:spPr>
          <a:xfrm>
            <a:off x="956556" y="2210847"/>
            <a:ext cx="7956884" cy="99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 smtClean="0"/>
              <a:t>뺄셈으로 </a:t>
            </a:r>
            <a:r>
              <a:rPr lang="ko-KR" altLang="en-US" dirty="0"/>
              <a:t>비교한 경우에는 준비하는 사람 수와 판매하는 사람 수의 관계가 변하지만 나눗셈으로 비교한 경우에는 준비하는 사람 수와 판매하는 사람 수의 관계가 변하지 않습니다</a:t>
            </a:r>
            <a:r>
              <a:rPr lang="en-US" altLang="ko-KR" dirty="0"/>
              <a:t>.</a:t>
            </a:r>
          </a:p>
        </p:txBody>
      </p: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내용 개체 틀 5">
            <a:extLst>
              <a:ext uri="{FF2B5EF4-FFF2-40B4-BE49-F238E27FC236}">
                <a16:creationId xmlns:a16="http://schemas.microsoft.com/office/drawing/2014/main" xmlns="" id="{53020070-1BFB-4CF8-94FD-4011DFC91734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변하는 두 양의 관계 알아보기</a:t>
            </a: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4988" y="24568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6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926069" y="3933055"/>
            <a:ext cx="8111203" cy="1944217"/>
            <a:chOff x="926069" y="4154463"/>
            <a:chExt cx="8111203" cy="1944217"/>
          </a:xfrm>
        </p:grpSpPr>
        <p:grpSp>
          <p:nvGrpSpPr>
            <p:cNvPr id="38" name="그룹 37"/>
            <p:cNvGrpSpPr/>
            <p:nvPr/>
          </p:nvGrpSpPr>
          <p:grpSpPr>
            <a:xfrm>
              <a:off x="941928" y="4154463"/>
              <a:ext cx="8095344" cy="539078"/>
              <a:chOff x="941928" y="1592796"/>
              <a:chExt cx="8095344" cy="539078"/>
            </a:xfrm>
          </p:grpSpPr>
          <p:sp>
            <p:nvSpPr>
              <p:cNvPr id="40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592796"/>
                <a:ext cx="7909187" cy="539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나무의 높이와 그림자 길이를 비교해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41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69100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9" name="모서리가 둥근 직사각형 38"/>
            <p:cNvSpPr/>
            <p:nvPr/>
          </p:nvSpPr>
          <p:spPr bwMode="auto">
            <a:xfrm>
              <a:off x="926069" y="4550508"/>
              <a:ext cx="8051947" cy="1548172"/>
            </a:xfrm>
            <a:prstGeom prst="roundRect">
              <a:avLst>
                <a:gd name="adj" fmla="val 103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3" name="내용 개체 틀 2"/>
          <p:cNvSpPr txBox="1">
            <a:spLocks/>
          </p:cNvSpPr>
          <p:nvPr/>
        </p:nvSpPr>
        <p:spPr>
          <a:xfrm>
            <a:off x="920552" y="4226817"/>
            <a:ext cx="7992888" cy="1614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 smtClean="0"/>
              <a:t>나무의 높이는 그림자 길이보다 </a:t>
            </a:r>
            <a:r>
              <a:rPr lang="en-US" altLang="ko-KR" dirty="0" smtClean="0"/>
              <a:t>200</a:t>
            </a:r>
            <a:r>
              <a:rPr lang="en-US" altLang="ko-KR" spc="-150" dirty="0" smtClean="0"/>
              <a:t> </a:t>
            </a:r>
            <a:r>
              <a:rPr lang="en-US" altLang="ko-KR" dirty="0" smtClean="0"/>
              <a:t>cm </a:t>
            </a:r>
            <a:r>
              <a:rPr lang="ko-KR" altLang="en-US" dirty="0" smtClean="0"/>
              <a:t>더 깁니다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나무의 </a:t>
            </a:r>
            <a:r>
              <a:rPr lang="ko-KR" altLang="en-US" dirty="0"/>
              <a:t>그림자 길이는 높이의       배입니다</a:t>
            </a:r>
            <a:r>
              <a:rPr lang="en-US" altLang="ko-KR" dirty="0"/>
              <a:t>.</a:t>
            </a:r>
          </a:p>
          <a:p>
            <a:pPr>
              <a:lnSpc>
                <a:spcPct val="190000"/>
              </a:lnSpc>
            </a:pPr>
            <a:r>
              <a:rPr lang="ko-KR" altLang="en-US" dirty="0"/>
              <a:t>나무의 높이는 그림자 길이의 </a:t>
            </a:r>
            <a:r>
              <a:rPr lang="en-US" altLang="ko-KR" dirty="0"/>
              <a:t>3</a:t>
            </a:r>
            <a:r>
              <a:rPr lang="ko-KR" altLang="en-US" dirty="0"/>
              <a:t>배입니다</a:t>
            </a:r>
            <a:r>
              <a:rPr lang="en-US" altLang="ko-KR" dirty="0"/>
              <a:t>.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7FF19BD3-2516-438D-99F2-A43144405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15332" r="69915" b="79797"/>
          <a:stretch/>
        </p:blipFill>
        <p:spPr>
          <a:xfrm>
            <a:off x="2521682" y="2421603"/>
            <a:ext cx="4325176" cy="65196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8C080988-CF0E-4534-8D43-D93F0A6F3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20470" r="84124" b="75312"/>
          <a:stretch/>
        </p:blipFill>
        <p:spPr>
          <a:xfrm>
            <a:off x="2531207" y="3097535"/>
            <a:ext cx="1712049" cy="564551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878689" y="2437224"/>
            <a:ext cx="5810615" cy="1567840"/>
            <a:chOff x="1184562" y="2677938"/>
            <a:chExt cx="6965168" cy="1879366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45DC8CE4-9397-4F18-A3C4-F3084468D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2" t="3544" r="65377" b="84741"/>
            <a:stretch/>
          </p:blipFill>
          <p:spPr>
            <a:xfrm>
              <a:off x="1443247" y="2677938"/>
              <a:ext cx="6706483" cy="1879366"/>
            </a:xfrm>
            <a:prstGeom prst="rect">
              <a:avLst/>
            </a:prstGeom>
          </p:spPr>
        </p:pic>
        <p:pic>
          <p:nvPicPr>
            <p:cNvPr id="30" name="_x217475616" descr="EMB000023f0215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28" t="79727" r="39012" b="15055"/>
            <a:stretch/>
          </p:blipFill>
          <p:spPr bwMode="auto">
            <a:xfrm>
              <a:off x="1184562" y="2786172"/>
              <a:ext cx="627478" cy="622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_x217475616" descr="EMB000023f0215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28" t="84923" r="39012" b="9859"/>
            <a:stretch/>
          </p:blipFill>
          <p:spPr bwMode="auto">
            <a:xfrm>
              <a:off x="1193174" y="3537012"/>
              <a:ext cx="627478" cy="622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내용 개체 틀 5">
            <a:extLst>
              <a:ext uri="{FF2B5EF4-FFF2-40B4-BE49-F238E27FC236}">
                <a16:creationId xmlns:a16="http://schemas.microsoft.com/office/drawing/2014/main" xmlns="" id="{44BBF620-4ACE-46CE-93D0-ABC612F90CC2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 양의 크기를 비교하고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 양의 관계에 대해 이야기하기</a:t>
            </a:r>
          </a:p>
        </p:txBody>
      </p:sp>
      <p:grpSp>
        <p:nvGrpSpPr>
          <p:cNvPr id="48" name="그룹 47"/>
          <p:cNvGrpSpPr/>
          <p:nvPr/>
        </p:nvGrpSpPr>
        <p:grpSpPr>
          <a:xfrm>
            <a:off x="941928" y="2103710"/>
            <a:ext cx="8095344" cy="497198"/>
            <a:chOff x="941928" y="1484784"/>
            <a:chExt cx="8095344" cy="497198"/>
          </a:xfrm>
        </p:grpSpPr>
        <p:sp>
          <p:nvSpPr>
            <p:cNvPr id="49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7909187" cy="4971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나무의 높이와 그림자 길이만큼 </a:t>
              </a:r>
              <a:r>
                <a:rPr lang="ko-KR" altLang="en-US" dirty="0" smtClean="0"/>
                <a:t>각각 색칠해 </a:t>
              </a:r>
              <a:r>
                <a:rPr lang="ko-KR" altLang="en-US" dirty="0"/>
                <a:t>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0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1" name="그림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902750" y="1412776"/>
            <a:ext cx="8154706" cy="972108"/>
            <a:chOff x="902750" y="1412776"/>
            <a:chExt cx="8154706" cy="972108"/>
          </a:xfrm>
        </p:grpSpPr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9721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높이가 </a:t>
              </a:r>
              <a:r>
                <a:rPr lang="en-US" altLang="ko-KR" dirty="0"/>
                <a:t>300cm</a:t>
              </a:r>
              <a:r>
                <a:rPr lang="ko-KR" altLang="en-US" dirty="0"/>
                <a:t>인 나무가 있습니다</a:t>
              </a:r>
              <a:r>
                <a:rPr lang="en-US" altLang="ko-KR" dirty="0"/>
                <a:t>. </a:t>
              </a:r>
              <a:r>
                <a:rPr lang="ko-KR" altLang="en-US" dirty="0"/>
                <a:t>어느 시각 나무의 그림자 길이를 재어 보니 </a:t>
              </a:r>
              <a:r>
                <a:rPr lang="en-US" altLang="ko-KR" dirty="0"/>
                <a:t>100cm</a:t>
              </a:r>
              <a:r>
                <a:rPr lang="ko-KR" altLang="en-US" dirty="0"/>
                <a:t>입니다</a:t>
              </a:r>
              <a:r>
                <a:rPr lang="en-US" altLang="ko-KR" dirty="0"/>
                <a:t>. </a:t>
              </a:r>
              <a:r>
                <a:rPr lang="ko-KR" altLang="en-US" dirty="0"/>
                <a:t>나무의 높이와 그림자 길이를 비교해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4" name="모서리가 둥근 직사각형 3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모서리가 둥근 직사각형 3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8751" y="29451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420819"/>
              </p:ext>
            </p:extLst>
          </p:nvPr>
        </p:nvGraphicFramePr>
        <p:xfrm>
          <a:off x="4088904" y="476687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8750" y="47835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직사각형 41">
            <a:hlinkClick r:id="rId7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8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2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E20CB16A-1550-4D4E-A95F-2C79BECC56A4}"/>
              </a:ext>
            </a:extLst>
          </p:cNvPr>
          <p:cNvGrpSpPr/>
          <p:nvPr/>
        </p:nvGrpSpPr>
        <p:grpSpPr>
          <a:xfrm>
            <a:off x="823864" y="2309465"/>
            <a:ext cx="8258272" cy="369332"/>
            <a:chOff x="882649" y="1449388"/>
            <a:chExt cx="8258272" cy="369332"/>
          </a:xfrm>
        </p:grpSpPr>
        <p:sp>
          <p:nvSpPr>
            <p:cNvPr id="25" name="내용 개체 틀 3">
              <a:extLst>
                <a:ext uri="{FF2B5EF4-FFF2-40B4-BE49-F238E27FC236}">
                  <a16:creationId xmlns:a16="http://schemas.microsoft.com/office/drawing/2014/main" xmlns="" id="{CFB4C960-77B7-4C47-A2D3-68D1007397D1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1.</a:t>
              </a:r>
              <a:endParaRPr lang="ko-KR" altLang="en-US" dirty="0"/>
            </a:p>
          </p:txBody>
        </p:sp>
        <p:sp>
          <p:nvSpPr>
            <p:cNvPr id="26" name="내용 개체 틀 3">
              <a:extLst>
                <a:ext uri="{FF2B5EF4-FFF2-40B4-BE49-F238E27FC236}">
                  <a16:creationId xmlns:a16="http://schemas.microsoft.com/office/drawing/2014/main" xmlns="" id="{E40692AE-79C8-4C1A-ACDE-557C6EFD06EF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남학생 수와 여학생 수를 뺄셈과 나눗셈으로 비교해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</p:grpSp>
      <p:sp>
        <p:nvSpPr>
          <p:cNvPr id="27" name="내용 개체 틀 5">
            <a:extLst>
              <a:ext uri="{FF2B5EF4-FFF2-40B4-BE49-F238E27FC236}">
                <a16:creationId xmlns:a16="http://schemas.microsoft.com/office/drawing/2014/main" xmlns="" id="{D6A0FB66-13CE-4123-B4E2-FD3136C965C6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8" name="그림 2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E8120B9-CE0E-460B-8914-2399396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A272FF95-48B4-4612-A51E-8866EC6C8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014"/>
              </p:ext>
            </p:extLst>
          </p:nvPr>
        </p:nvGraphicFramePr>
        <p:xfrm>
          <a:off x="1625364" y="2788920"/>
          <a:ext cx="6604000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xmlns="" val="227906040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xmlns="" val="9433848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lt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뺄셈으로 비교하기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800" b="1" kern="1200" dirty="0">
                          <a:solidFill>
                            <a:schemeClr val="lt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나눗셈으로 비교하기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20043367"/>
                  </a:ext>
                </a:extLst>
              </a:tr>
              <a:tr h="514953">
                <a:tc>
                  <a:txBody>
                    <a:bodyPr/>
                    <a:lstStyle/>
                    <a:p>
                      <a:pPr algn="l" latinLnBrk="1"/>
                      <a:endParaRPr lang="en-US" altLang="ko-KR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l" latinLnBrk="1"/>
                      <a:endParaRPr lang="en-US" altLang="ko-KR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l" latinLnBrk="1"/>
                      <a:endParaRPr lang="en-US" altLang="ko-KR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l" latinLnBrk="1"/>
                      <a:endParaRPr lang="en-US" altLang="ko-KR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l"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0800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0800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409829"/>
                  </a:ext>
                </a:extLst>
              </a:tr>
            </a:tbl>
          </a:graphicData>
        </a:graphic>
      </p:graphicFrame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823865" y="1430657"/>
            <a:ext cx="8089575" cy="710562"/>
            <a:chOff x="823865" y="1430657"/>
            <a:chExt cx="8089575" cy="710562"/>
          </a:xfrm>
        </p:grpSpPr>
        <p:sp>
          <p:nvSpPr>
            <p:cNvPr id="29" name="내용 개체 틀 3">
              <a:extLst>
                <a:ext uri="{FF2B5EF4-FFF2-40B4-BE49-F238E27FC236}">
                  <a16:creationId xmlns:a16="http://schemas.microsoft.com/office/drawing/2014/main" xmlns="" id="{E9E72767-37B0-4716-BC09-B7B583F342AA}"/>
                </a:ext>
              </a:extLst>
            </p:cNvPr>
            <p:cNvSpPr txBox="1">
              <a:spLocks/>
            </p:cNvSpPr>
            <p:nvPr/>
          </p:nvSpPr>
          <p:spPr>
            <a:xfrm>
              <a:off x="823865" y="1430657"/>
              <a:ext cx="80149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 smtClean="0"/>
                <a:t>[1~3]</a:t>
              </a:r>
              <a:endParaRPr lang="ko-KR" altLang="en-US" dirty="0"/>
            </a:p>
          </p:txBody>
        </p:sp>
        <p:sp>
          <p:nvSpPr>
            <p:cNvPr id="12" name="내용 개체 틀 3">
              <a:extLst>
                <a:ext uri="{FF2B5EF4-FFF2-40B4-BE49-F238E27FC236}">
                  <a16:creationId xmlns:a16="http://schemas.microsoft.com/office/drawing/2014/main" xmlns="" id="{E9E72767-37B0-4716-BC09-B7B583F342AA}"/>
                </a:ext>
              </a:extLst>
            </p:cNvPr>
            <p:cNvSpPr txBox="1">
              <a:spLocks/>
            </p:cNvSpPr>
            <p:nvPr/>
          </p:nvSpPr>
          <p:spPr>
            <a:xfrm>
              <a:off x="1744664" y="1439488"/>
              <a:ext cx="7168776" cy="7017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남학생 </a:t>
              </a:r>
              <a:r>
                <a:rPr lang="en-US" altLang="ko-KR" dirty="0"/>
                <a:t>4</a:t>
              </a:r>
              <a:r>
                <a:rPr lang="ko-KR" altLang="en-US" dirty="0"/>
                <a:t>명</a:t>
              </a:r>
              <a:r>
                <a:rPr lang="en-US" altLang="ko-KR" dirty="0"/>
                <a:t>, </a:t>
              </a:r>
              <a:r>
                <a:rPr lang="ko-KR" altLang="en-US" dirty="0"/>
                <a:t>여학생 </a:t>
              </a:r>
              <a:r>
                <a:rPr lang="en-US" altLang="ko-KR" dirty="0"/>
                <a:t>2</a:t>
              </a:r>
              <a:r>
                <a:rPr lang="ko-KR" altLang="en-US" dirty="0"/>
                <a:t>명으로 한 모둠을 구성하려고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물음에 </a:t>
              </a:r>
              <a:endParaRPr lang="en-US" altLang="ko-KR" dirty="0" smtClean="0"/>
            </a:p>
            <a:p>
              <a:pPr fontAlgn="base"/>
              <a:r>
                <a:rPr lang="ko-KR" altLang="en-US" dirty="0" smtClean="0"/>
                <a:t>답하세요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18" name="내용 개체 틀 3">
            <a:extLst>
              <a:ext uri="{FF2B5EF4-FFF2-40B4-BE49-F238E27FC236}">
                <a16:creationId xmlns:a16="http://schemas.microsoft.com/office/drawing/2014/main" xmlns="" id="{E40692AE-79C8-4C1A-ACDE-557C6EFD06EF}"/>
              </a:ext>
            </a:extLst>
          </p:cNvPr>
          <p:cNvSpPr txBox="1">
            <a:spLocks/>
          </p:cNvSpPr>
          <p:nvPr/>
        </p:nvSpPr>
        <p:spPr>
          <a:xfrm>
            <a:off x="1611548" y="3502749"/>
            <a:ext cx="3387279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ko-KR" altLang="en-US" dirty="0" smtClean="0">
                <a:solidFill>
                  <a:srgbClr val="228A38"/>
                </a:solidFill>
              </a:rPr>
              <a:t>예</a:t>
            </a:r>
            <a:r>
              <a:rPr lang="en-US" altLang="ko-KR" dirty="0">
                <a:solidFill>
                  <a:srgbClr val="228A38"/>
                </a:solidFill>
              </a:rPr>
              <a:t>) </a:t>
            </a:r>
            <a:r>
              <a:rPr lang="en-US" altLang="ko-KR" dirty="0" smtClean="0">
                <a:solidFill>
                  <a:srgbClr val="228A38"/>
                </a:solidFill>
              </a:rPr>
              <a:t>4</a:t>
            </a:r>
            <a:r>
              <a:rPr lang="en-US" altLang="ko-KR" dirty="0" smtClean="0">
                <a:solidFill>
                  <a:srgbClr val="228A38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>
                <a:solidFill>
                  <a:srgbClr val="228A38"/>
                </a:solidFill>
              </a:rPr>
              <a:t>2=2</a:t>
            </a:r>
            <a:r>
              <a:rPr lang="en-US" altLang="ko-KR" dirty="0">
                <a:solidFill>
                  <a:srgbClr val="228A38"/>
                </a:solidFill>
              </a:rPr>
              <a:t>, </a:t>
            </a:r>
            <a:r>
              <a:rPr lang="ko-KR" altLang="en-US" dirty="0">
                <a:solidFill>
                  <a:srgbClr val="228A38"/>
                </a:solidFill>
              </a:rPr>
              <a:t>남학생이 </a:t>
            </a:r>
            <a:r>
              <a:rPr lang="ko-KR" altLang="en-US" dirty="0" err="1" smtClean="0">
                <a:solidFill>
                  <a:srgbClr val="228A38"/>
                </a:solidFill>
              </a:rPr>
              <a:t>여학생보</a:t>
            </a:r>
            <a:endParaRPr lang="en-US" altLang="ko-KR" dirty="0" smtClean="0">
              <a:solidFill>
                <a:srgbClr val="228A38"/>
              </a:solidFill>
            </a:endParaRPr>
          </a:p>
          <a:p>
            <a:pPr marL="355600" lvl="0">
              <a:spcBef>
                <a:spcPts val="0"/>
              </a:spcBef>
              <a:defRPr/>
            </a:pPr>
            <a:r>
              <a:rPr lang="ko-KR" altLang="en-US" dirty="0" smtClean="0">
                <a:solidFill>
                  <a:srgbClr val="228A38"/>
                </a:solidFill>
              </a:rPr>
              <a:t>다 </a:t>
            </a:r>
            <a:r>
              <a:rPr lang="en-US" altLang="ko-KR" dirty="0" smtClean="0">
                <a:solidFill>
                  <a:srgbClr val="228A38"/>
                </a:solidFill>
              </a:rPr>
              <a:t>2</a:t>
            </a:r>
            <a:r>
              <a:rPr lang="ko-KR" altLang="en-US" dirty="0" smtClean="0">
                <a:solidFill>
                  <a:srgbClr val="228A38"/>
                </a:solidFill>
              </a:rPr>
              <a:t>명 </a:t>
            </a:r>
            <a:r>
              <a:rPr lang="ko-KR" altLang="en-US" dirty="0">
                <a:solidFill>
                  <a:srgbClr val="228A38"/>
                </a:solidFill>
              </a:rPr>
              <a:t>더 많습니다</a:t>
            </a:r>
            <a:r>
              <a:rPr lang="en-US" altLang="ko-KR" dirty="0">
                <a:solidFill>
                  <a:srgbClr val="228A38"/>
                </a:solidFill>
              </a:rPr>
              <a:t>. </a:t>
            </a:r>
            <a:endParaRPr lang="ko-KR" altLang="en-US" dirty="0">
              <a:solidFill>
                <a:srgbClr val="228A38"/>
              </a:solidFill>
            </a:endParaRPr>
          </a:p>
        </p:txBody>
      </p:sp>
      <p:sp>
        <p:nvSpPr>
          <p:cNvPr id="19" name="내용 개체 틀 3">
            <a:extLst>
              <a:ext uri="{FF2B5EF4-FFF2-40B4-BE49-F238E27FC236}">
                <a16:creationId xmlns:a16="http://schemas.microsoft.com/office/drawing/2014/main" xmlns="" id="{E40692AE-79C8-4C1A-ACDE-557C6EFD06EF}"/>
              </a:ext>
            </a:extLst>
          </p:cNvPr>
          <p:cNvSpPr txBox="1">
            <a:spLocks/>
          </p:cNvSpPr>
          <p:nvPr/>
        </p:nvSpPr>
        <p:spPr>
          <a:xfrm>
            <a:off x="4914093" y="3502749"/>
            <a:ext cx="3387279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ko-KR" altLang="en-US" dirty="0">
                <a:solidFill>
                  <a:srgbClr val="228A38"/>
                </a:solidFill>
              </a:rPr>
              <a:t>예</a:t>
            </a:r>
            <a:r>
              <a:rPr lang="en-US" altLang="ko-KR" dirty="0">
                <a:solidFill>
                  <a:srgbClr val="228A38"/>
                </a:solidFill>
              </a:rPr>
              <a:t>) 4÷2=2, </a:t>
            </a:r>
            <a:r>
              <a:rPr lang="ko-KR" altLang="en-US" dirty="0">
                <a:solidFill>
                  <a:srgbClr val="228A38"/>
                </a:solidFill>
              </a:rPr>
              <a:t>남학생 수는 여학생 </a:t>
            </a:r>
            <a:endParaRPr lang="en-US" altLang="ko-KR" dirty="0">
              <a:solidFill>
                <a:srgbClr val="228A38"/>
              </a:solidFill>
            </a:endParaRPr>
          </a:p>
          <a:p>
            <a:pPr marL="355600" lvl="0">
              <a:spcBef>
                <a:spcPts val="0"/>
              </a:spcBef>
              <a:defRPr/>
            </a:pPr>
            <a:r>
              <a:rPr lang="ko-KR" altLang="en-US" dirty="0">
                <a:solidFill>
                  <a:srgbClr val="228A38"/>
                </a:solidFill>
              </a:rPr>
              <a:t>수의 </a:t>
            </a:r>
            <a:r>
              <a:rPr lang="en-US" altLang="ko-KR" dirty="0">
                <a:solidFill>
                  <a:srgbClr val="228A38"/>
                </a:solidFill>
              </a:rPr>
              <a:t>2</a:t>
            </a:r>
            <a:r>
              <a:rPr lang="ko-KR" altLang="en-US" dirty="0">
                <a:solidFill>
                  <a:srgbClr val="228A38"/>
                </a:solidFill>
              </a:rPr>
              <a:t>배입니다</a:t>
            </a:r>
            <a:r>
              <a:rPr lang="en-US" altLang="ko-KR" dirty="0">
                <a:solidFill>
                  <a:srgbClr val="228A38"/>
                </a:solidFill>
              </a:rPr>
              <a:t>.</a:t>
            </a:r>
            <a:endParaRPr lang="ko-KR" altLang="en-US" dirty="0">
              <a:solidFill>
                <a:srgbClr val="228A38"/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0655" y="35515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64" y="35730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E20CB16A-1550-4D4E-A95F-2C79BECC56A4}"/>
              </a:ext>
            </a:extLst>
          </p:cNvPr>
          <p:cNvGrpSpPr/>
          <p:nvPr/>
        </p:nvGrpSpPr>
        <p:grpSpPr>
          <a:xfrm>
            <a:off x="823864" y="1449388"/>
            <a:ext cx="8258272" cy="369332"/>
            <a:chOff x="882649" y="1449388"/>
            <a:chExt cx="8258272" cy="369332"/>
          </a:xfrm>
        </p:grpSpPr>
        <p:sp>
          <p:nvSpPr>
            <p:cNvPr id="25" name="내용 개체 틀 3">
              <a:extLst>
                <a:ext uri="{FF2B5EF4-FFF2-40B4-BE49-F238E27FC236}">
                  <a16:creationId xmlns:a16="http://schemas.microsoft.com/office/drawing/2014/main" xmlns="" id="{CFB4C960-77B7-4C47-A2D3-68D1007397D1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26" name="내용 개체 틀 3">
              <a:extLst>
                <a:ext uri="{FF2B5EF4-FFF2-40B4-BE49-F238E27FC236}">
                  <a16:creationId xmlns:a16="http://schemas.microsoft.com/office/drawing/2014/main" xmlns="" id="{E40692AE-79C8-4C1A-ACDE-557C6EFD06EF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모둠 수에 따른 남학생 수와 여학생 </a:t>
              </a:r>
              <a:r>
                <a:rPr lang="ko-KR" altLang="en-US" dirty="0" smtClean="0"/>
                <a:t>수에 맞게 </a:t>
              </a:r>
              <a:r>
                <a:rPr lang="ko-KR" altLang="en-US" dirty="0"/>
                <a:t>표를 완성해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27" name="내용 개체 틀 5">
            <a:extLst>
              <a:ext uri="{FF2B5EF4-FFF2-40B4-BE49-F238E27FC236}">
                <a16:creationId xmlns:a16="http://schemas.microsoft.com/office/drawing/2014/main" xmlns="" id="{D6A0FB66-13CE-4123-B4E2-FD3136C965C6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8" name="그림 2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E8120B9-CE0E-460B-8914-2399396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xmlns="" id="{426BD9B4-403E-48FF-8F52-2A38D0ABC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99911"/>
              </p:ext>
            </p:extLst>
          </p:nvPr>
        </p:nvGraphicFramePr>
        <p:xfrm>
          <a:off x="2488149" y="2568481"/>
          <a:ext cx="4824534" cy="2108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553262709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xmlns="" val="3167983411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xmlns="" val="2906286067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xmlns="" val="1460889473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xmlns="" val="1770322041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xmlns="" val="734086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>
                          <a:latin typeface="나눔고딕" pitchFamily="50" charset="-127"/>
                          <a:ea typeface="나눔고딕" pitchFamily="50" charset="-127"/>
                        </a:rPr>
                        <a:t>모둠 수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고딕" pitchFamily="50" charset="-127"/>
                          <a:ea typeface="나눔고딕" pitchFamily="50" charset="-127"/>
                        </a:rPr>
                        <a:t>3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고딕" pitchFamily="50" charset="-127"/>
                          <a:ea typeface="나눔고딕" pitchFamily="50" charset="-127"/>
                        </a:rPr>
                        <a:t>4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고딕" pitchFamily="50" charset="-127"/>
                          <a:ea typeface="나눔고딕" pitchFamily="50" charset="-127"/>
                        </a:rPr>
                        <a:t>5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310030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kern="1200" dirty="0" smtClean="0">
                        <a:solidFill>
                          <a:schemeClr val="dk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남학생 </a:t>
                      </a:r>
                      <a:r>
                        <a:rPr lang="ko-KR" altLang="en-US" sz="1800" b="1" kern="1200" dirty="0">
                          <a:solidFill>
                            <a:schemeClr val="dk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수</a:t>
                      </a:r>
                      <a:r>
                        <a:rPr lang="en-US" altLang="ko-KR" sz="1800" b="1" kern="1200" dirty="0">
                          <a:solidFill>
                            <a:schemeClr val="dk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dk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명</a:t>
                      </a:r>
                      <a:r>
                        <a:rPr lang="en-US" altLang="ko-KR" sz="1800" b="1" kern="1200" dirty="0">
                          <a:solidFill>
                            <a:schemeClr val="dk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)</a:t>
                      </a:r>
                      <a:endParaRPr lang="ko-KR" altLang="en-US" sz="1800" b="1" kern="1200" dirty="0">
                        <a:solidFill>
                          <a:schemeClr val="dk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marR="0" marT="0"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나눔고딕" pitchFamily="50" charset="-127"/>
                          <a:ea typeface="나눔고딕" pitchFamily="50" charset="-127"/>
                        </a:rPr>
                        <a:t>4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나눔고딕" pitchFamily="50" charset="-127"/>
                          <a:ea typeface="나눔고딕" pitchFamily="50" charset="-127"/>
                        </a:rPr>
                        <a:t>8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나눔고딕" pitchFamily="50" charset="-127"/>
                          <a:ea typeface="나눔고딕" pitchFamily="50" charset="-127"/>
                        </a:rPr>
                        <a:t>12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나눔고딕" pitchFamily="50" charset="-127"/>
                          <a:ea typeface="나눔고딕" pitchFamily="50" charset="-127"/>
                        </a:rPr>
                        <a:t>16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나눔고딕" pitchFamily="50" charset="-127"/>
                          <a:ea typeface="나눔고딕" pitchFamily="50" charset="-127"/>
                        </a:rPr>
                        <a:t>20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48140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kern="1200" dirty="0" smtClean="0">
                        <a:solidFill>
                          <a:schemeClr val="dk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여학생 </a:t>
                      </a:r>
                      <a:r>
                        <a:rPr lang="ko-KR" altLang="en-US" sz="1800" b="1" kern="1200" dirty="0">
                          <a:solidFill>
                            <a:schemeClr val="dk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수</a:t>
                      </a:r>
                      <a:r>
                        <a:rPr lang="en-US" altLang="ko-KR" sz="1800" b="1" kern="1200" dirty="0">
                          <a:solidFill>
                            <a:schemeClr val="dk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dk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명</a:t>
                      </a:r>
                      <a:r>
                        <a:rPr lang="en-US" altLang="ko-KR" sz="1800" b="1" kern="1200" dirty="0">
                          <a:solidFill>
                            <a:schemeClr val="dk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)</a:t>
                      </a:r>
                      <a:endParaRPr lang="ko-KR" altLang="en-US" sz="1800" b="1" kern="1200" dirty="0">
                        <a:solidFill>
                          <a:schemeClr val="dk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marR="0" marT="0"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나눔고딕" pitchFamily="50" charset="-127"/>
                          <a:ea typeface="나눔고딕" pitchFamily="50" charset="-127"/>
                        </a:rPr>
                        <a:t>4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65914756"/>
                  </a:ext>
                </a:extLst>
              </a:tr>
            </a:tbl>
          </a:graphicData>
        </a:graphic>
      </p:graphicFrame>
      <p:sp>
        <p:nvSpPr>
          <p:cNvPr id="30" name="내용 개체 틀 2">
            <a:extLst>
              <a:ext uri="{FF2B5EF4-FFF2-40B4-BE49-F238E27FC236}">
                <a16:creationId xmlns:a16="http://schemas.microsoft.com/office/drawing/2014/main" xmlns="" id="{001D343F-D1EB-4A26-8739-004B19228D75}"/>
              </a:ext>
            </a:extLst>
          </p:cNvPr>
          <p:cNvSpPr txBox="1">
            <a:spLocks/>
          </p:cNvSpPr>
          <p:nvPr/>
        </p:nvSpPr>
        <p:spPr>
          <a:xfrm>
            <a:off x="5512485" y="4037856"/>
            <a:ext cx="378973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31" name="내용 개체 틀 2">
            <a:extLst>
              <a:ext uri="{FF2B5EF4-FFF2-40B4-BE49-F238E27FC236}">
                <a16:creationId xmlns:a16="http://schemas.microsoft.com/office/drawing/2014/main" xmlns="" id="{DB40AD01-85BF-4957-B7F9-E8A2AE737496}"/>
              </a:ext>
            </a:extLst>
          </p:cNvPr>
          <p:cNvSpPr txBox="1">
            <a:spLocks/>
          </p:cNvSpPr>
          <p:nvPr/>
        </p:nvSpPr>
        <p:spPr>
          <a:xfrm>
            <a:off x="6194207" y="4037856"/>
            <a:ext cx="378973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32" name="내용 개체 틀 2">
            <a:extLst>
              <a:ext uri="{FF2B5EF4-FFF2-40B4-BE49-F238E27FC236}">
                <a16:creationId xmlns:a16="http://schemas.microsoft.com/office/drawing/2014/main" xmlns="" id="{F88EDB9A-D687-46F3-A174-37EAAD50B7FD}"/>
              </a:ext>
            </a:extLst>
          </p:cNvPr>
          <p:cNvSpPr txBox="1">
            <a:spLocks/>
          </p:cNvSpPr>
          <p:nvPr/>
        </p:nvSpPr>
        <p:spPr>
          <a:xfrm>
            <a:off x="6754601" y="4050938"/>
            <a:ext cx="574663" cy="52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10</a:t>
            </a:r>
            <a:endParaRPr lang="ko-KR" altLang="en-US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8871" y="40688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0606" y="40688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0226" y="40688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5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3755</TotalTime>
  <Words>608</Words>
  <Application>Microsoft Office PowerPoint</Application>
  <PresentationFormat>A4 용지(210x297mm)</PresentationFormat>
  <Paragraphs>109</Paragraphs>
  <Slides>11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  <vt:variant>
        <vt:lpstr>재구성한 쇼</vt:lpstr>
      </vt:variant>
      <vt:variant>
        <vt:i4>1</vt:i4>
      </vt:variant>
    </vt:vector>
  </HeadingPairs>
  <TitlesOfParts>
    <vt:vector size="14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조아라</cp:lastModifiedBy>
  <cp:revision>186</cp:revision>
  <cp:lastPrinted>2017-09-25T02:44:09Z</cp:lastPrinted>
  <dcterms:created xsi:type="dcterms:W3CDTF">2017-09-24T23:31:15Z</dcterms:created>
  <dcterms:modified xsi:type="dcterms:W3CDTF">2019-01-03T01:16:16Z</dcterms:modified>
</cp:coreProperties>
</file>