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61" r:id="rId5"/>
    <p:sldId id="289" r:id="rId6"/>
    <p:sldId id="287" r:id="rId7"/>
    <p:sldId id="290" r:id="rId8"/>
    <p:sldId id="284" r:id="rId9"/>
    <p:sldId id="275" r:id="rId10"/>
    <p:sldId id="276" r:id="rId11"/>
    <p:sldId id="277" r:id="rId12"/>
    <p:sldId id="285" r:id="rId13"/>
    <p:sldId id="264" r:id="rId14"/>
    <p:sldId id="282" r:id="rId15"/>
    <p:sldId id="283" r:id="rId16"/>
    <p:sldId id="263" r:id="rId17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1888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240" userDrawn="1">
          <p15:clr>
            <a:srgbClr val="A4A3A4"/>
          </p15:clr>
        </p15:guide>
        <p15:guide id="6" pos="489">
          <p15:clr>
            <a:srgbClr val="A4A3A4"/>
          </p15:clr>
        </p15:guide>
        <p15:guide id="7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Objects="1" showGuides="1">
      <p:cViewPr varScale="1">
        <p:scale>
          <a:sx n="88" d="100"/>
          <a:sy n="88" d="100"/>
        </p:scale>
        <p:origin x="1080" y="120"/>
      </p:cViewPr>
      <p:guideLst>
        <p:guide orient="horz" pos="504"/>
        <p:guide orient="horz" pos="3861"/>
        <p:guide orient="horz" pos="1888"/>
        <p:guide pos="240"/>
        <p:guide pos="6240"/>
        <p:guide pos="489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66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AF81B7B-BBEF-4C6B-AA7E-A246843E54D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60487646-44CB-4499-9F9D-5C791EEE188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85095B25-E036-4EC6-A6EC-243A5A90E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48EAA03-D61B-41CA-8802-40845B05F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DA18364C-E57C-47E6-B56A-D42F946DBC45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B5E6D895-9E9C-4791-A575-F46559054C39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E1106904-B685-4A62-B916-85B1042C9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F94C20EE-E757-439C-957F-474BE79020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BAF7D65-C5B4-440F-8CD4-9F238867A56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DDE746EE-E1DF-4828-9E44-BC58C2998256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8A29D7AC-22B5-4C68-89DB-B3849FC5D89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0F950D01-295B-4F1F-AB40-533B6002BCB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A322F4EB-168F-4B54-BAC7-698ED8170CD1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FE5B4A63-4821-49FF-AD28-5EA8B3E7FD5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B9FA421F-BE22-4753-BCD2-27803F6C1A4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CF9259E4-5089-484C-8555-B3A38726B5DD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7480621-8FD1-4B10-8DEF-F1DE212DA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BB3CEE7C-8470-4CAD-BEB7-1CED79176957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2A63F77F-549F-4D4E-934F-66E6748BB4A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53EC530C-E262-4AF1-9489-99C27FB50C62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024E7949-D970-47EC-BCCC-366291D24BD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6085E657-4794-4FE7-87D9-35E66C7E3B0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F1EBDB69-F966-4E13-AD1E-BF91865CF693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9FA3DAE6-E793-488D-9D5B-954D0507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2A86B3D5-71A0-4FA5-8790-CC80010145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171E3F2-210D-4981-B6AB-788A9B72BD8F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66B46C49-F383-4428-A84C-FD8383749DE4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4444CA-447A-4F48-83CB-E9BE990A835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F4162F-8037-46A1-A4EE-FB9C65F0ED13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백분율이 사용되는 경우를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88DACF7A-F80F-4870-86CC-9CBF34CA8E33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AFA9B637-5DA4-40A8-984F-6CFB02FDB4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3BEDD53-4057-4BFE-A418-5E617A83876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1752993F-70B6-4AE7-8ABE-180D39E5FD8C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11B84434-93DF-4C3B-9F11-D8B4CE203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D428F43-C248-4EDA-8C53-E985F361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1FDE1B1F-ED50-41E9-A3C4-43529D0482B6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5DCC11C9-C4D8-4EB1-9127-3C06B3565C6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8DA129AE-BA7F-4C2C-859A-79490EBDAC33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3DDF5FD7-F4EF-4BE5-B664-846FCF11D589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0821FAC2-D298-4A90-B1D4-B8123CA51F28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05C2A3AB-0A6F-4165-8F7C-127473F0D7E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B613E382-C227-4F10-8434-B01DB3A2C510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647C9C0D-9D8A-4BB6-ABA0-F2772717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6D6E782C-05B6-4CE0-A4EE-CBA640B572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4C8B6834-60D4-44F9-80A8-0E4B1055443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41BBA95-9CF3-4409-9AAF-9581BE62054C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C9BFC0-CB05-41EA-A223-77A657C6D371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5C46AD98-95AE-4B07-BFE2-B965DE3415AA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FD6A63-C434-4BD9-BE22-2A46CC70702D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백분율이 사용되는 경우를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2019-11-27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0" Type="http://schemas.openxmlformats.org/officeDocument/2006/relationships/slide" Target="slide9.xml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2.xml"/><Relationship Id="rId5" Type="http://schemas.openxmlformats.org/officeDocument/2006/relationships/image" Target="../media/image10.png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2.xml"/><Relationship Id="rId5" Type="http://schemas.openxmlformats.org/officeDocument/2006/relationships/image" Target="../media/image14.jpeg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BF5268-5D79-4BBF-84BB-FF3430CF62C6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84~85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58~59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DC1B5C11-6A62-4C87-A8B8-D7EA74A93EF2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6DF275A-2841-47D5-907F-BB8FCD2833E0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8852645-25BD-45AB-826A-02691F849E00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F4A855-5EBE-4453-A622-F9A72B7A6B1B}"/>
              </a:ext>
            </a:extLst>
          </p:cNvPr>
          <p:cNvSpPr txBox="1"/>
          <p:nvPr/>
        </p:nvSpPr>
        <p:spPr>
          <a:xfrm>
            <a:off x="4024301" y="2756598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백분율이 사용되는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경우를 알아볼까요</a:t>
            </a: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8F7ED823-0C07-4767-A7E0-426C0CE72A4E}"/>
              </a:ext>
            </a:extLst>
          </p:cNvPr>
          <p:cNvGrpSpPr/>
          <p:nvPr/>
        </p:nvGrpSpPr>
        <p:grpSpPr>
          <a:xfrm>
            <a:off x="920551" y="4645731"/>
            <a:ext cx="8211473" cy="1215548"/>
            <a:chOff x="920551" y="4645731"/>
            <a:chExt cx="8211473" cy="1215548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920551" y="5037070"/>
              <a:ext cx="8100901" cy="82420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41928" y="4645731"/>
              <a:ext cx="8190096" cy="468000"/>
              <a:chOff x="941928" y="1484784"/>
              <a:chExt cx="8190096" cy="468000"/>
            </a:xfrm>
          </p:grpSpPr>
          <p:sp>
            <p:nvSpPr>
              <p:cNvPr id="4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03939" cy="46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슬기의 소금물과 연수의 소금물 중 누구의 것이 더 진할까요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AD8CA929-5415-4780-AA66-93561DCE297C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소금물의 진하기 비교하기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41" name="내용 개체 틀 2"/>
          <p:cNvSpPr>
            <a:spLocks noGrp="1"/>
          </p:cNvSpPr>
          <p:nvPr>
            <p:ph idx="1"/>
          </p:nvPr>
        </p:nvSpPr>
        <p:spPr>
          <a:xfrm>
            <a:off x="951915" y="5112666"/>
            <a:ext cx="7961525" cy="964600"/>
          </a:xfrm>
        </p:spPr>
        <p:txBody>
          <a:bodyPr>
            <a:normAutofit/>
          </a:bodyPr>
          <a:lstStyle/>
          <a:p>
            <a:r>
              <a:rPr lang="ko-KR" altLang="en-US" dirty="0"/>
              <a:t>슬기의 </a:t>
            </a:r>
            <a:r>
              <a:rPr lang="ko-KR" altLang="en-US" dirty="0" smtClean="0"/>
              <a:t>소금물입니다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소금물의 </a:t>
            </a:r>
            <a:r>
              <a:rPr lang="ko-KR" altLang="en-US" dirty="0"/>
              <a:t>양이 적으면 더 진할 것 같기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연수의 </a:t>
            </a:r>
            <a:r>
              <a:rPr lang="ko-KR" altLang="en-US" dirty="0" smtClean="0"/>
              <a:t>소금물입니다</a:t>
            </a:r>
            <a:r>
              <a:rPr lang="en-US" altLang="ko-KR" dirty="0"/>
              <a:t>. </a:t>
            </a:r>
            <a:r>
              <a:rPr lang="ko-KR" altLang="en-US" dirty="0"/>
              <a:t>소금의 양이 더 많기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A09FC75-8788-4A0B-B5C2-27B06C3497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43146" r="40571" b="34824"/>
          <a:stretch/>
        </p:blipFill>
        <p:spPr>
          <a:xfrm>
            <a:off x="1568624" y="2299914"/>
            <a:ext cx="4088639" cy="244402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8D594179-F7DB-4554-85E5-9ECFDED154C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8877" y="52652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902750" y="1412776"/>
            <a:ext cx="8154706" cy="1044116"/>
            <a:chOff x="902750" y="1412776"/>
            <a:chExt cx="8154706" cy="1044116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10441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과학 시간에 소금물을 만들어 </a:t>
              </a:r>
              <a:r>
                <a:rPr lang="en-US" altLang="ko-KR" dirty="0"/>
                <a:t>‘</a:t>
              </a:r>
              <a:r>
                <a:rPr lang="ko-KR" altLang="en-US" dirty="0"/>
                <a:t>용액의 진하기 실험</a:t>
              </a:r>
              <a:r>
                <a:rPr lang="en-US" altLang="ko-KR" dirty="0"/>
                <a:t>’</a:t>
              </a:r>
              <a:r>
                <a:rPr lang="ko-KR" altLang="en-US" dirty="0"/>
                <a:t>을 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슬기가 </a:t>
              </a:r>
              <a:r>
                <a:rPr lang="ko-KR" altLang="en-US" dirty="0"/>
                <a:t>소금 </a:t>
              </a:r>
              <a:r>
                <a:rPr lang="en-US" altLang="ko-KR" dirty="0"/>
                <a:t>60g</a:t>
              </a:r>
              <a:r>
                <a:rPr lang="ko-KR" altLang="en-US" dirty="0"/>
                <a:t>을 녹여 소금물 </a:t>
              </a:r>
              <a:r>
                <a:rPr lang="en-US" altLang="ko-KR" dirty="0"/>
                <a:t>300g</a:t>
              </a:r>
              <a:r>
                <a:rPr lang="ko-KR" altLang="en-US" dirty="0"/>
                <a:t>을 만들었고</a:t>
              </a:r>
              <a:r>
                <a:rPr lang="en-US" altLang="ko-KR" dirty="0"/>
                <a:t>, </a:t>
              </a:r>
              <a:r>
                <a:rPr lang="ko-KR" altLang="en-US" dirty="0"/>
                <a:t>연수는 소금 </a:t>
              </a:r>
              <a:r>
                <a:rPr lang="en-US" altLang="ko-KR" dirty="0"/>
                <a:t>100g</a:t>
              </a:r>
              <a:r>
                <a:rPr lang="ko-KR" altLang="en-US" dirty="0"/>
                <a:t>을 녹여 소금물 </a:t>
              </a:r>
              <a:r>
                <a:rPr lang="en-US" altLang="ko-KR" dirty="0"/>
                <a:t>500g</a:t>
              </a:r>
              <a:r>
                <a:rPr lang="ko-KR" altLang="en-US" dirty="0"/>
                <a:t>을 만들었습니다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누가 만든 소금물이 더 진한지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02750" y="1483783"/>
              <a:ext cx="217025" cy="217025"/>
              <a:chOff x="902750" y="1483783"/>
              <a:chExt cx="217025" cy="217025"/>
            </a:xfrm>
          </p:grpSpPr>
          <p:sp>
            <p:nvSpPr>
              <p:cNvPr id="46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1098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902750" y="1483783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23" name="모서리가 둥근 직사각형 22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3" t="73805" r="26146" b="7644"/>
          <a:stretch/>
        </p:blipFill>
        <p:spPr>
          <a:xfrm>
            <a:off x="5371669" y="2741738"/>
            <a:ext cx="2349414" cy="228106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0" t="64783" r="4108" b="22103"/>
          <a:stretch/>
        </p:blipFill>
        <p:spPr>
          <a:xfrm>
            <a:off x="6777428" y="1935464"/>
            <a:ext cx="2223224" cy="1612548"/>
          </a:xfrm>
          <a:prstGeom prst="rect">
            <a:avLst/>
          </a:prstGeom>
        </p:spPr>
      </p:pic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0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2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3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0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5C09547-5185-43C0-88CE-5405400B4B6E}"/>
              </a:ext>
            </a:extLst>
          </p:cNvPr>
          <p:cNvGrpSpPr/>
          <p:nvPr/>
        </p:nvGrpSpPr>
        <p:grpSpPr>
          <a:xfrm>
            <a:off x="920551" y="1376772"/>
            <a:ext cx="8211473" cy="995825"/>
            <a:chOff x="920551" y="3717032"/>
            <a:chExt cx="8211473" cy="995825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920551" y="4100857"/>
              <a:ext cx="8100901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941928" y="3717032"/>
              <a:ext cx="8190096" cy="383825"/>
              <a:chOff x="941928" y="1484784"/>
              <a:chExt cx="8190096" cy="383825"/>
            </a:xfrm>
          </p:grpSpPr>
          <p:sp>
            <p:nvSpPr>
              <p:cNvPr id="57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03939" cy="3838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슬기가 만든 소금물에서 </a:t>
                </a:r>
                <a:r>
                  <a:rPr lang="ko-KR" altLang="en-US" dirty="0"/>
                  <a:t>소금물 양에 대한 소금 양의 비율은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8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DDAB032A-80DD-433C-A77D-CF622AEA0C3F}"/>
              </a:ext>
            </a:extLst>
          </p:cNvPr>
          <p:cNvGrpSpPr/>
          <p:nvPr/>
        </p:nvGrpSpPr>
        <p:grpSpPr>
          <a:xfrm>
            <a:off x="920551" y="2530736"/>
            <a:ext cx="8211473" cy="993989"/>
            <a:chOff x="920551" y="4870996"/>
            <a:chExt cx="8211473" cy="993989"/>
          </a:xfrm>
        </p:grpSpPr>
        <p:grpSp>
          <p:nvGrpSpPr>
            <p:cNvPr id="60" name="그룹 59"/>
            <p:cNvGrpSpPr/>
            <p:nvPr/>
          </p:nvGrpSpPr>
          <p:grpSpPr>
            <a:xfrm>
              <a:off x="941928" y="4870996"/>
              <a:ext cx="8190096" cy="383825"/>
              <a:chOff x="941928" y="1484784"/>
              <a:chExt cx="8190096" cy="383825"/>
            </a:xfrm>
          </p:grpSpPr>
          <p:sp>
            <p:nvSpPr>
              <p:cNvPr id="6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03939" cy="3838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연수가 만든 소금물에서 </a:t>
                </a:r>
                <a:r>
                  <a:rPr lang="ko-KR" altLang="en-US" dirty="0" smtClean="0"/>
                  <a:t>소금물 </a:t>
                </a:r>
                <a:r>
                  <a:rPr lang="ko-KR" altLang="en-US" dirty="0"/>
                  <a:t>양에 대한 소금 양의 비율은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3" name="모서리가 둥근 직사각형 62"/>
            <p:cNvSpPr/>
            <p:nvPr/>
          </p:nvSpPr>
          <p:spPr bwMode="auto">
            <a:xfrm>
              <a:off x="920551" y="5252985"/>
              <a:ext cx="8100901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내용 개체 틀 2"/>
          <p:cNvSpPr>
            <a:spLocks noGrp="1"/>
          </p:cNvSpPr>
          <p:nvPr>
            <p:ph idx="1"/>
          </p:nvPr>
        </p:nvSpPr>
        <p:spPr>
          <a:xfrm>
            <a:off x="956556" y="1888305"/>
            <a:ext cx="7421465" cy="642431"/>
          </a:xfrm>
        </p:spPr>
        <p:txBody>
          <a:bodyPr>
            <a:normAutofit/>
          </a:bodyPr>
          <a:lstStyle/>
          <a:p>
            <a:r>
              <a:rPr lang="ko-KR" altLang="en-US" dirty="0"/>
              <a:t>         을 백분율로 나타내면 </a:t>
            </a:r>
            <a:r>
              <a:rPr lang="en-US" altLang="ko-KR" dirty="0"/>
              <a:t>20%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85684"/>
              </p:ext>
            </p:extLst>
          </p:nvPr>
        </p:nvGraphicFramePr>
        <p:xfrm>
          <a:off x="1236496" y="176059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4" name="내용 개체 틀 2"/>
          <p:cNvSpPr>
            <a:spLocks noGrp="1"/>
          </p:cNvSpPr>
          <p:nvPr>
            <p:ph idx="1"/>
          </p:nvPr>
        </p:nvSpPr>
        <p:spPr>
          <a:xfrm>
            <a:off x="956556" y="3040433"/>
            <a:ext cx="7421465" cy="642431"/>
          </a:xfrm>
        </p:spPr>
        <p:txBody>
          <a:bodyPr>
            <a:normAutofit/>
          </a:bodyPr>
          <a:lstStyle/>
          <a:p>
            <a:r>
              <a:rPr lang="ko-KR" altLang="en-US" dirty="0"/>
              <a:t>         을 백분율로 나타내면 </a:t>
            </a:r>
            <a:r>
              <a:rPr lang="en-US" altLang="ko-KR" dirty="0"/>
              <a:t>20%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40530"/>
              </p:ext>
            </p:extLst>
          </p:nvPr>
        </p:nvGraphicFramePr>
        <p:xfrm>
          <a:off x="1236496" y="2912725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12B3EC0-360D-4EC1-97EC-BECC973F2F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176" y="19015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81863F53-2515-4A96-A5CE-DABCC6D03E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176" y="30486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내용 개체 틀 5">
            <a:extLst>
              <a:ext uri="{FF2B5EF4-FFF2-40B4-BE49-F238E27FC236}">
                <a16:creationId xmlns:a16="http://schemas.microsoft.com/office/drawing/2014/main" xmlns="" id="{AD8CA929-5415-4780-AA66-93561DCE297C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소금물의 진하기 비교하기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D55AAD44-55D3-40B7-B0CD-8BBFD67CC107}"/>
              </a:ext>
            </a:extLst>
          </p:cNvPr>
          <p:cNvGrpSpPr/>
          <p:nvPr/>
        </p:nvGrpSpPr>
        <p:grpSpPr>
          <a:xfrm>
            <a:off x="927930" y="3682864"/>
            <a:ext cx="8204094" cy="850524"/>
            <a:chOff x="927930" y="4166093"/>
            <a:chExt cx="8204094" cy="850524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27930" y="4548617"/>
              <a:ext cx="809352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41928" y="4166093"/>
              <a:ext cx="8190096" cy="465626"/>
              <a:chOff x="941928" y="1484784"/>
              <a:chExt cx="8190096" cy="465626"/>
            </a:xfrm>
          </p:grpSpPr>
          <p:sp>
            <p:nvSpPr>
              <p:cNvPr id="3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03939" cy="4656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누가 만든 </a:t>
                </a:r>
                <a:r>
                  <a:rPr lang="ko-KR" altLang="en-US" dirty="0"/>
                  <a:t>소금물이 더 진한가요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내용 개체 틀 2"/>
          <p:cNvSpPr>
            <a:spLocks noGrp="1"/>
          </p:cNvSpPr>
          <p:nvPr>
            <p:ph idx="1"/>
          </p:nvPr>
        </p:nvSpPr>
        <p:spPr>
          <a:xfrm>
            <a:off x="951915" y="4097899"/>
            <a:ext cx="4469137" cy="417461"/>
          </a:xfrm>
        </p:spPr>
        <p:txBody>
          <a:bodyPr>
            <a:normAutofit/>
          </a:bodyPr>
          <a:lstStyle/>
          <a:p>
            <a:r>
              <a:rPr lang="ko-KR" altLang="en-US" dirty="0"/>
              <a:t>두 소금물의 </a:t>
            </a:r>
            <a:r>
              <a:rPr lang="ko-KR" altLang="en-US" dirty="0" smtClean="0"/>
              <a:t>진하기가 </a:t>
            </a:r>
            <a:r>
              <a:rPr lang="ko-KR" altLang="en-US" dirty="0"/>
              <a:t>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503B53B4-E596-4793-A133-837A969302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176" y="41051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9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64" grpId="0" build="p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 bwMode="auto">
          <a:xfrm>
            <a:off x="927930" y="3596278"/>
            <a:ext cx="8093521" cy="7006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AAE4C064-CD89-4238-859C-F2E1BFDF8378}"/>
              </a:ext>
            </a:extLst>
          </p:cNvPr>
          <p:cNvGrpSpPr/>
          <p:nvPr/>
        </p:nvGrpSpPr>
        <p:grpSpPr>
          <a:xfrm>
            <a:off x="812540" y="1412776"/>
            <a:ext cx="8463357" cy="1936856"/>
            <a:chOff x="812540" y="1412776"/>
            <a:chExt cx="8463357" cy="1936856"/>
          </a:xfrm>
        </p:grpSpPr>
        <p:sp>
          <p:nvSpPr>
            <p:cNvPr id="41" name="내용 개체 틀 3">
              <a:extLst>
                <a:ext uri="{FF2B5EF4-FFF2-40B4-BE49-F238E27FC236}">
                  <a16:creationId xmlns:a16="http://schemas.microsoft.com/office/drawing/2014/main" xmlns="" id="{B17C287F-482E-4526-913F-811AD932DC3E}"/>
                </a:ext>
              </a:extLst>
            </p:cNvPr>
            <p:cNvSpPr txBox="1">
              <a:spLocks/>
            </p:cNvSpPr>
            <p:nvPr/>
          </p:nvSpPr>
          <p:spPr>
            <a:xfrm>
              <a:off x="6458387" y="2980300"/>
              <a:ext cx="281751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(                               )</a:t>
              </a:r>
              <a:r>
                <a:rPr lang="en-US" altLang="ko-KR" dirty="0">
                  <a:solidFill>
                    <a:srgbClr val="228A38"/>
                  </a:solidFill>
                </a:rPr>
                <a:t> </a:t>
              </a:r>
              <a:r>
                <a:rPr lang="en-US" altLang="ko-KR" dirty="0"/>
                <a:t>%</a:t>
              </a:r>
              <a:endParaRPr lang="ko-KR" altLang="en-US" dirty="0"/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CD879387-AEA5-46C1-8CC2-AA4F4C3E5EF2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646331"/>
              <a:chOff x="882649" y="1449388"/>
              <a:chExt cx="8258272" cy="646331"/>
            </a:xfrm>
          </p:grpSpPr>
          <p:sp>
            <p:nvSpPr>
              <p:cNvPr id="25" name="내용 개체 틀 3">
                <a:extLst>
                  <a:ext uri="{FF2B5EF4-FFF2-40B4-BE49-F238E27FC236}">
                    <a16:creationId xmlns:a16="http://schemas.microsoft.com/office/drawing/2014/main" xmlns="" id="{C4E83C7F-69C4-416B-B1B3-CAD14673EF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6" name="내용 개체 틀 3">
                <a:extLst>
                  <a:ext uri="{FF2B5EF4-FFF2-40B4-BE49-F238E27FC236}">
                    <a16:creationId xmlns:a16="http://schemas.microsoft.com/office/drawing/2014/main" xmlns="" id="{984A93C2-2600-4F6E-8BB9-F4A152BF41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행복 놀이동산의 입장료는 </a:t>
                </a:r>
                <a:r>
                  <a:rPr lang="en-US" altLang="ko-KR" dirty="0"/>
                  <a:t>16000</a:t>
                </a:r>
                <a:r>
                  <a:rPr lang="ko-KR" altLang="en-US" dirty="0"/>
                  <a:t>원입니다</a:t>
                </a:r>
                <a:r>
                  <a:rPr lang="en-US" altLang="ko-KR" dirty="0"/>
                  <a:t>. 4000</a:t>
                </a:r>
                <a:r>
                  <a:rPr lang="ko-KR" altLang="en-US" dirty="0"/>
                  <a:t>원을 </a:t>
                </a:r>
                <a:r>
                  <a:rPr lang="ko-KR" altLang="en-US" dirty="0" err="1" smtClean="0"/>
                  <a:t>할인받았다면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입장료를 몇 </a:t>
                </a:r>
                <a:r>
                  <a:rPr lang="en-US" altLang="ko-KR" dirty="0"/>
                  <a:t>% </a:t>
                </a:r>
                <a:r>
                  <a:rPr lang="ko-KR" altLang="en-US" dirty="0" err="1" smtClean="0"/>
                  <a:t>할인받았는지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>
            <a:extLst>
              <a:ext uri="{FF2B5EF4-FFF2-40B4-BE49-F238E27FC236}">
                <a16:creationId xmlns:a16="http://schemas.microsoft.com/office/drawing/2014/main" xmlns="" id="{96A7064F-2EBD-47CB-B2D2-0FC5B381BAB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3B7EFA-2342-4046-ABDD-0E2C1F99A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내용 개체 틀 2">
            <a:extLst>
              <a:ext uri="{FF2B5EF4-FFF2-40B4-BE49-F238E27FC236}">
                <a16:creationId xmlns:a16="http://schemas.microsoft.com/office/drawing/2014/main" xmlns="" id="{4D068313-96F3-4911-ACC7-5A6AA8685D64}"/>
              </a:ext>
            </a:extLst>
          </p:cNvPr>
          <p:cNvSpPr txBox="1">
            <a:spLocks/>
          </p:cNvSpPr>
          <p:nvPr/>
        </p:nvSpPr>
        <p:spPr>
          <a:xfrm>
            <a:off x="3332820" y="3731056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25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EFACB-0C34-470E-9E1A-7F38A1D25656}"/>
              </a:ext>
            </a:extLst>
          </p:cNvPr>
          <p:cNvSpPr txBox="1"/>
          <p:nvPr/>
        </p:nvSpPr>
        <p:spPr>
          <a:xfrm>
            <a:off x="3656112" y="3731056"/>
            <a:ext cx="3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%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xmlns="" id="{9F23171B-88BC-4ACF-8B26-AD9E2AE87C04}"/>
              </a:ext>
            </a:extLst>
          </p:cNvPr>
          <p:cNvSpPr txBox="1">
            <a:spLocks/>
          </p:cNvSpPr>
          <p:nvPr/>
        </p:nvSpPr>
        <p:spPr>
          <a:xfrm>
            <a:off x="1995424" y="3737844"/>
            <a:ext cx="419762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×</a:t>
            </a:r>
            <a:endParaRPr lang="ko-KR" altLang="en-US" dirty="0"/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xmlns="" id="{0436919A-6F0E-4F87-8C5E-5EF7B7E3C974}"/>
              </a:ext>
            </a:extLst>
          </p:cNvPr>
          <p:cNvSpPr txBox="1">
            <a:spLocks/>
          </p:cNvSpPr>
          <p:nvPr/>
        </p:nvSpPr>
        <p:spPr>
          <a:xfrm>
            <a:off x="2163158" y="375214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xmlns="" id="{21E1100D-F647-442A-8E9A-5EC1CA5267D7}"/>
              </a:ext>
            </a:extLst>
          </p:cNvPr>
          <p:cNvSpPr txBox="1">
            <a:spLocks/>
          </p:cNvSpPr>
          <p:nvPr/>
        </p:nvSpPr>
        <p:spPr>
          <a:xfrm>
            <a:off x="2664756" y="373784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7" name="내용 개체 틀 2">
            <a:extLst>
              <a:ext uri="{FF2B5EF4-FFF2-40B4-BE49-F238E27FC236}">
                <a16:creationId xmlns:a16="http://schemas.microsoft.com/office/drawing/2014/main" xmlns="" id="{2CA4C6AA-5487-435C-955C-E9F35119FD06}"/>
              </a:ext>
            </a:extLst>
          </p:cNvPr>
          <p:cNvSpPr txBox="1">
            <a:spLocks/>
          </p:cNvSpPr>
          <p:nvPr/>
        </p:nvSpPr>
        <p:spPr>
          <a:xfrm>
            <a:off x="2863394" y="3737844"/>
            <a:ext cx="50543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25</a:t>
            </a:r>
            <a:endParaRPr lang="ko-KR" altLang="en-US" dirty="0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xmlns="" id="{2D323650-A138-4AFA-B925-6AA79B608C24}"/>
              </a:ext>
            </a:extLst>
          </p:cNvPr>
          <p:cNvSpPr txBox="1">
            <a:spLocks/>
          </p:cNvSpPr>
          <p:nvPr/>
        </p:nvSpPr>
        <p:spPr>
          <a:xfrm>
            <a:off x="3188804" y="373784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xmlns="" id="{EB08B1D3-9D6D-4FC9-A6AC-B4024C4775A1}"/>
              </a:ext>
            </a:extLst>
          </p:cNvPr>
          <p:cNvSpPr txBox="1">
            <a:spLocks/>
          </p:cNvSpPr>
          <p:nvPr/>
        </p:nvSpPr>
        <p:spPr>
          <a:xfrm>
            <a:off x="7399898" y="294801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25</a:t>
            </a:r>
            <a:endParaRPr lang="ko-KR" altLang="en-US" dirty="0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xmlns="" id="{81BAEF4F-B90B-44D6-B0F5-53EA2D201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80039"/>
              </p:ext>
            </p:extLst>
          </p:nvPr>
        </p:nvGraphicFramePr>
        <p:xfrm>
          <a:off x="1273581" y="3645096"/>
          <a:ext cx="756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16000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5F683167-EAA9-4731-932B-0B22BD2A4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9284" y="29644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2"/>
          <p:cNvSpPr>
            <a:spLocks noGrp="1"/>
          </p:cNvSpPr>
          <p:nvPr>
            <p:ph idx="1"/>
          </p:nvPr>
        </p:nvSpPr>
        <p:spPr>
          <a:xfrm>
            <a:off x="951915" y="3768587"/>
            <a:ext cx="4469137" cy="41746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2" name="직사각형 31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5F683167-EAA9-4731-932B-0B22BD2A4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438" y="37603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 bwMode="auto">
          <a:xfrm>
            <a:off x="905635" y="3537012"/>
            <a:ext cx="8093521" cy="7006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CD879387-AEA5-46C1-8CC2-AA4F4C3E5EF2}"/>
              </a:ext>
            </a:extLst>
          </p:cNvPr>
          <p:cNvGrpSpPr/>
          <p:nvPr/>
        </p:nvGrpSpPr>
        <p:grpSpPr>
          <a:xfrm>
            <a:off x="812540" y="1412776"/>
            <a:ext cx="8258272" cy="978729"/>
            <a:chOff x="882649" y="1449388"/>
            <a:chExt cx="8258272" cy="978729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C4E83C7F-69C4-416B-B1B3-CAD14673EFA2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984A93C2-2600-4F6E-8BB9-F4A152BF4153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9787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/>
              <a:r>
                <a:rPr lang="ko-KR" altLang="en-US" dirty="0"/>
                <a:t>대한초등학교에서 </a:t>
              </a:r>
              <a:r>
                <a:rPr lang="en-US" altLang="ko-KR" dirty="0"/>
                <a:t>6</a:t>
              </a:r>
              <a:r>
                <a:rPr lang="ko-KR" altLang="en-US" dirty="0"/>
                <a:t>학년 학생 중 희망자를 대상으로 진로 체험 활동을 실시했습니다</a:t>
              </a:r>
              <a:r>
                <a:rPr lang="en-US" altLang="ko-KR" dirty="0"/>
                <a:t>. 6</a:t>
              </a:r>
              <a:r>
                <a:rPr lang="ko-KR" altLang="en-US" dirty="0"/>
                <a:t>학년 전체 </a:t>
              </a:r>
              <a:r>
                <a:rPr lang="en-US" altLang="ko-KR" dirty="0"/>
                <a:t>300</a:t>
              </a:r>
              <a:r>
                <a:rPr lang="ko-KR" altLang="en-US" dirty="0"/>
                <a:t>명 중 </a:t>
              </a:r>
              <a:r>
                <a:rPr lang="en-US" altLang="ko-KR" dirty="0"/>
                <a:t>240</a:t>
              </a:r>
              <a:r>
                <a:rPr lang="ko-KR" altLang="en-US" dirty="0"/>
                <a:t>명이 진로 체험 활동에 참여했다면 </a:t>
              </a:r>
              <a:endParaRPr lang="en-US" altLang="ko-KR" dirty="0" smtClean="0"/>
            </a:p>
            <a:p>
              <a:pPr algn="just" fontAlgn="base"/>
              <a:r>
                <a:rPr lang="en-US" altLang="ko-KR" dirty="0" smtClean="0"/>
                <a:t>6</a:t>
              </a:r>
              <a:r>
                <a:rPr lang="ko-KR" altLang="en-US" dirty="0"/>
                <a:t>학년의 몇 </a:t>
              </a:r>
              <a:r>
                <a:rPr lang="en-US" altLang="ko-KR" dirty="0"/>
                <a:t>%</a:t>
              </a:r>
              <a:r>
                <a:rPr lang="ko-KR" altLang="en-US" dirty="0"/>
                <a:t>가 참여한 것인지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46" name="내용 개체 틀 2"/>
          <p:cNvSpPr>
            <a:spLocks noGrp="1"/>
          </p:cNvSpPr>
          <p:nvPr>
            <p:ph idx="1"/>
          </p:nvPr>
        </p:nvSpPr>
        <p:spPr>
          <a:xfrm>
            <a:off x="929620" y="3692748"/>
            <a:ext cx="4469137" cy="41746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>
            <a:extLst>
              <a:ext uri="{FF2B5EF4-FFF2-40B4-BE49-F238E27FC236}">
                <a16:creationId xmlns:a16="http://schemas.microsoft.com/office/drawing/2014/main" xmlns="" id="{96A7064F-2EBD-47CB-B2D2-0FC5B381BAB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3B7EFA-2342-4046-ABDD-0E2C1F99A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내용 개체 틀 2">
            <a:extLst>
              <a:ext uri="{FF2B5EF4-FFF2-40B4-BE49-F238E27FC236}">
                <a16:creationId xmlns:a16="http://schemas.microsoft.com/office/drawing/2014/main" xmlns="" id="{4D068313-96F3-4911-ACC7-5A6AA8685D64}"/>
              </a:ext>
            </a:extLst>
          </p:cNvPr>
          <p:cNvSpPr txBox="1">
            <a:spLocks/>
          </p:cNvSpPr>
          <p:nvPr/>
        </p:nvSpPr>
        <p:spPr>
          <a:xfrm>
            <a:off x="3347834" y="3680136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EFACB-0C34-470E-9E1A-7F38A1D25656}"/>
              </a:ext>
            </a:extLst>
          </p:cNvPr>
          <p:cNvSpPr txBox="1"/>
          <p:nvPr/>
        </p:nvSpPr>
        <p:spPr>
          <a:xfrm>
            <a:off x="3706964" y="3680136"/>
            <a:ext cx="3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%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xmlns="" id="{9F23171B-88BC-4ACF-8B26-AD9E2AE87C04}"/>
              </a:ext>
            </a:extLst>
          </p:cNvPr>
          <p:cNvSpPr txBox="1">
            <a:spLocks/>
          </p:cNvSpPr>
          <p:nvPr/>
        </p:nvSpPr>
        <p:spPr>
          <a:xfrm>
            <a:off x="1740483" y="3686924"/>
            <a:ext cx="419762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×</a:t>
            </a:r>
            <a:endParaRPr lang="ko-KR" altLang="en-US" dirty="0"/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xmlns="" id="{0436919A-6F0E-4F87-8C5E-5EF7B7E3C974}"/>
              </a:ext>
            </a:extLst>
          </p:cNvPr>
          <p:cNvSpPr txBox="1">
            <a:spLocks/>
          </p:cNvSpPr>
          <p:nvPr/>
        </p:nvSpPr>
        <p:spPr>
          <a:xfrm>
            <a:off x="1927865" y="370122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xmlns="" id="{21E1100D-F647-442A-8E9A-5EC1CA5267D7}"/>
              </a:ext>
            </a:extLst>
          </p:cNvPr>
          <p:cNvSpPr txBox="1">
            <a:spLocks/>
          </p:cNvSpPr>
          <p:nvPr/>
        </p:nvSpPr>
        <p:spPr>
          <a:xfrm>
            <a:off x="2457994" y="368692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7" name="내용 개체 틀 2">
            <a:extLst>
              <a:ext uri="{FF2B5EF4-FFF2-40B4-BE49-F238E27FC236}">
                <a16:creationId xmlns:a16="http://schemas.microsoft.com/office/drawing/2014/main" xmlns="" id="{2CA4C6AA-5487-435C-955C-E9F35119FD06}"/>
              </a:ext>
            </a:extLst>
          </p:cNvPr>
          <p:cNvSpPr txBox="1">
            <a:spLocks/>
          </p:cNvSpPr>
          <p:nvPr/>
        </p:nvSpPr>
        <p:spPr>
          <a:xfrm>
            <a:off x="2710022" y="368692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</a:t>
            </a:r>
            <a:endParaRPr lang="ko-KR" altLang="en-US" dirty="0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xmlns="" id="{2D323650-A138-4AFA-B925-6AA79B608C24}"/>
              </a:ext>
            </a:extLst>
          </p:cNvPr>
          <p:cNvSpPr txBox="1">
            <a:spLocks/>
          </p:cNvSpPr>
          <p:nvPr/>
        </p:nvSpPr>
        <p:spPr>
          <a:xfrm>
            <a:off x="3076221" y="368692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,</a:t>
            </a:r>
            <a:endParaRPr lang="ko-KR" altLang="en-US" dirty="0"/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xmlns="" id="{8F1E9426-69BA-4621-83A0-05968BEAD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38598"/>
              </p:ext>
            </p:extLst>
          </p:nvPr>
        </p:nvGraphicFramePr>
        <p:xfrm>
          <a:off x="1222940" y="357308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FAE2920-F398-4A3E-A1B6-59F9C6AF70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276" y="37094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3">
            <a:extLst>
              <a:ext uri="{FF2B5EF4-FFF2-40B4-BE49-F238E27FC236}">
                <a16:creationId xmlns:a16="http://schemas.microsoft.com/office/drawing/2014/main" xmlns="" id="{B17C287F-482E-4526-913F-811AD932DC3E}"/>
              </a:ext>
            </a:extLst>
          </p:cNvPr>
          <p:cNvSpPr txBox="1">
            <a:spLocks/>
          </p:cNvSpPr>
          <p:nvPr/>
        </p:nvSpPr>
        <p:spPr>
          <a:xfrm>
            <a:off x="6458387" y="2980300"/>
            <a:ext cx="28175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(                               )</a:t>
            </a:r>
            <a:r>
              <a:rPr lang="en-US" altLang="ko-KR" dirty="0">
                <a:solidFill>
                  <a:srgbClr val="228A38"/>
                </a:solidFill>
              </a:rPr>
              <a:t> </a:t>
            </a:r>
            <a:r>
              <a:rPr lang="en-US" altLang="ko-KR" dirty="0"/>
              <a:t>%</a:t>
            </a:r>
            <a:endParaRPr lang="ko-KR" altLang="en-US" dirty="0"/>
          </a:p>
        </p:txBody>
      </p:sp>
      <p:sp>
        <p:nvSpPr>
          <p:cNvPr id="45" name="내용 개체 틀 2">
            <a:extLst>
              <a:ext uri="{FF2B5EF4-FFF2-40B4-BE49-F238E27FC236}">
                <a16:creationId xmlns:a16="http://schemas.microsoft.com/office/drawing/2014/main" xmlns="" id="{EB08B1D3-9D6D-4FC9-A6AC-B4024C4775A1}"/>
              </a:ext>
            </a:extLst>
          </p:cNvPr>
          <p:cNvSpPr txBox="1">
            <a:spLocks/>
          </p:cNvSpPr>
          <p:nvPr/>
        </p:nvSpPr>
        <p:spPr>
          <a:xfrm>
            <a:off x="7399898" y="294801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80</a:t>
            </a:r>
            <a:endParaRPr lang="ko-KR" altLang="en-US" dirty="0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5F683167-EAA9-4731-932B-0B22BD2A4E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132" y="29987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6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6" grpId="0"/>
      <p:bldP spid="23" grpId="0"/>
      <p:bldP spid="28" grpId="0"/>
      <p:bldP spid="34" grpId="0"/>
      <p:bldP spid="35" grpId="0"/>
      <p:bldP spid="36" grpId="0"/>
      <p:bldP spid="37" grpId="0"/>
      <p:bldP spid="38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 bwMode="auto">
          <a:xfrm>
            <a:off x="927930" y="3286575"/>
            <a:ext cx="8093521" cy="7006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내용 개체 틀 2"/>
          <p:cNvSpPr>
            <a:spLocks noGrp="1"/>
          </p:cNvSpPr>
          <p:nvPr>
            <p:ph idx="1"/>
          </p:nvPr>
        </p:nvSpPr>
        <p:spPr>
          <a:xfrm>
            <a:off x="951915" y="3425294"/>
            <a:ext cx="4469137" cy="41746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>
            <a:extLst>
              <a:ext uri="{FF2B5EF4-FFF2-40B4-BE49-F238E27FC236}">
                <a16:creationId xmlns:a16="http://schemas.microsoft.com/office/drawing/2014/main" xmlns="" id="{96A7064F-2EBD-47CB-B2D2-0FC5B381BAB6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41" name="내용 개체 틀 3">
            <a:extLst>
              <a:ext uri="{FF2B5EF4-FFF2-40B4-BE49-F238E27FC236}">
                <a16:creationId xmlns:a16="http://schemas.microsoft.com/office/drawing/2014/main" xmlns="" id="{B17C287F-482E-4526-913F-811AD932DC3E}"/>
              </a:ext>
            </a:extLst>
          </p:cNvPr>
          <p:cNvSpPr txBox="1">
            <a:spLocks/>
          </p:cNvSpPr>
          <p:nvPr/>
        </p:nvSpPr>
        <p:spPr>
          <a:xfrm>
            <a:off x="6707854" y="2611899"/>
            <a:ext cx="231359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(                               )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CD879387-AEA5-46C1-8CC2-AA4F4C3E5EF2}"/>
              </a:ext>
            </a:extLst>
          </p:cNvPr>
          <p:cNvGrpSpPr/>
          <p:nvPr/>
        </p:nvGrpSpPr>
        <p:grpSpPr>
          <a:xfrm>
            <a:off x="812540" y="1412776"/>
            <a:ext cx="8258272" cy="923330"/>
            <a:chOff x="882649" y="1449388"/>
            <a:chExt cx="8258272" cy="923330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C4E83C7F-69C4-416B-B1B3-CAD14673EFA2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xmlns="" id="{984A93C2-2600-4F6E-8BB9-F4A152BF4153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연수는 수학 시험에서 전체 </a:t>
              </a:r>
              <a:r>
                <a:rPr lang="en-US" altLang="ko-KR" dirty="0"/>
                <a:t>25</a:t>
              </a:r>
              <a:r>
                <a:rPr lang="ko-KR" altLang="en-US" dirty="0"/>
                <a:t>문항 중 </a:t>
              </a:r>
              <a:r>
                <a:rPr lang="en-US" altLang="ko-KR" dirty="0"/>
                <a:t>21</a:t>
              </a:r>
              <a:r>
                <a:rPr lang="ko-KR" altLang="en-US" dirty="0"/>
                <a:t>문항을 맞혔고</a:t>
              </a:r>
              <a:r>
                <a:rPr lang="en-US" altLang="ko-KR" dirty="0"/>
                <a:t>, </a:t>
              </a:r>
              <a:r>
                <a:rPr lang="ko-KR" altLang="en-US" dirty="0"/>
                <a:t>과학 시험에서는 전체 </a:t>
              </a:r>
              <a:r>
                <a:rPr lang="en-US" altLang="ko-KR" dirty="0"/>
                <a:t>15</a:t>
              </a:r>
              <a:r>
                <a:rPr lang="ko-KR" altLang="en-US" dirty="0"/>
                <a:t>문항 중 </a:t>
              </a:r>
              <a:r>
                <a:rPr lang="en-US" altLang="ko-KR" dirty="0"/>
                <a:t>12</a:t>
              </a:r>
              <a:r>
                <a:rPr lang="ko-KR" altLang="en-US" dirty="0"/>
                <a:t>문항을 맞혔습니다</a:t>
              </a:r>
              <a:r>
                <a:rPr lang="en-US" altLang="ko-KR" dirty="0"/>
                <a:t>. </a:t>
              </a:r>
              <a:r>
                <a:rPr lang="ko-KR" altLang="en-US" dirty="0"/>
                <a:t>수학과 과학 중 어느 과목의 성적이 더 </a:t>
              </a:r>
              <a:r>
                <a:rPr lang="ko-KR" altLang="en-US" dirty="0" err="1"/>
                <a:t>높은지</a:t>
              </a:r>
              <a:r>
                <a:rPr lang="ko-KR" altLang="en-US" dirty="0"/>
                <a:t>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93B7EFA-2342-4046-ABDD-0E2C1F99A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4" name="내용 개체 틀 2">
            <a:extLst>
              <a:ext uri="{FF2B5EF4-FFF2-40B4-BE49-F238E27FC236}">
                <a16:creationId xmlns:a16="http://schemas.microsoft.com/office/drawing/2014/main" xmlns="" id="{9F23171B-88BC-4ACF-8B26-AD9E2AE87C04}"/>
              </a:ext>
            </a:extLst>
          </p:cNvPr>
          <p:cNvSpPr txBox="1">
            <a:spLocks/>
          </p:cNvSpPr>
          <p:nvPr/>
        </p:nvSpPr>
        <p:spPr>
          <a:xfrm>
            <a:off x="2330519" y="3451614"/>
            <a:ext cx="419762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×</a:t>
            </a:r>
            <a:endParaRPr lang="ko-KR" altLang="en-US" dirty="0"/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xmlns="" id="{0436919A-6F0E-4F87-8C5E-5EF7B7E3C974}"/>
              </a:ext>
            </a:extLst>
          </p:cNvPr>
          <p:cNvSpPr txBox="1">
            <a:spLocks/>
          </p:cNvSpPr>
          <p:nvPr/>
        </p:nvSpPr>
        <p:spPr>
          <a:xfrm>
            <a:off x="2516842" y="346591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xmlns="" id="{21E1100D-F647-442A-8E9A-5EC1CA5267D7}"/>
              </a:ext>
            </a:extLst>
          </p:cNvPr>
          <p:cNvSpPr txBox="1">
            <a:spLocks/>
          </p:cNvSpPr>
          <p:nvPr/>
        </p:nvSpPr>
        <p:spPr>
          <a:xfrm>
            <a:off x="3008836" y="345161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7" name="내용 개체 틀 2">
            <a:extLst>
              <a:ext uri="{FF2B5EF4-FFF2-40B4-BE49-F238E27FC236}">
                <a16:creationId xmlns:a16="http://schemas.microsoft.com/office/drawing/2014/main" xmlns="" id="{2CA4C6AA-5487-435C-955C-E9F35119FD06}"/>
              </a:ext>
            </a:extLst>
          </p:cNvPr>
          <p:cNvSpPr txBox="1">
            <a:spLocks/>
          </p:cNvSpPr>
          <p:nvPr/>
        </p:nvSpPr>
        <p:spPr>
          <a:xfrm>
            <a:off x="3224808" y="3451613"/>
            <a:ext cx="983989" cy="56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84(%)</a:t>
            </a:r>
            <a:endParaRPr lang="ko-KR" altLang="en-US" dirty="0"/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xmlns="" id="{EB08B1D3-9D6D-4FC9-A6AC-B4024C4775A1}"/>
              </a:ext>
            </a:extLst>
          </p:cNvPr>
          <p:cNvSpPr txBox="1">
            <a:spLocks/>
          </p:cNvSpPr>
          <p:nvPr/>
        </p:nvSpPr>
        <p:spPr>
          <a:xfrm>
            <a:off x="7614548" y="259997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수학</a:t>
            </a:r>
          </a:p>
        </p:txBody>
      </p:sp>
      <p:sp>
        <p:nvSpPr>
          <p:cNvPr id="29" name="내용 개체 틀 2">
            <a:extLst>
              <a:ext uri="{FF2B5EF4-FFF2-40B4-BE49-F238E27FC236}">
                <a16:creationId xmlns:a16="http://schemas.microsoft.com/office/drawing/2014/main" xmlns="" id="{8256AEF9-A8C2-4BE0-89F2-9B47F6C4DE2C}"/>
              </a:ext>
            </a:extLst>
          </p:cNvPr>
          <p:cNvSpPr txBox="1">
            <a:spLocks/>
          </p:cNvSpPr>
          <p:nvPr/>
        </p:nvSpPr>
        <p:spPr>
          <a:xfrm>
            <a:off x="1193285" y="3444826"/>
            <a:ext cx="782570" cy="4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수학 </a:t>
            </a:r>
            <a:r>
              <a:rPr lang="en-US" altLang="ko-KR" dirty="0"/>
              <a:t>:</a:t>
            </a:r>
            <a:endParaRPr lang="ko-KR" altLang="en-US" dirty="0"/>
          </a:p>
        </p:txBody>
      </p:sp>
      <p:sp>
        <p:nvSpPr>
          <p:cNvPr id="31" name="내용 개체 틀 2">
            <a:extLst>
              <a:ext uri="{FF2B5EF4-FFF2-40B4-BE49-F238E27FC236}">
                <a16:creationId xmlns:a16="http://schemas.microsoft.com/office/drawing/2014/main" xmlns="" id="{1082D97D-D6EC-431D-AC1A-6A6954112BF2}"/>
              </a:ext>
            </a:extLst>
          </p:cNvPr>
          <p:cNvSpPr txBox="1">
            <a:spLocks/>
          </p:cNvSpPr>
          <p:nvPr/>
        </p:nvSpPr>
        <p:spPr>
          <a:xfrm>
            <a:off x="5380569" y="3451614"/>
            <a:ext cx="419762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×</a:t>
            </a:r>
            <a:endParaRPr lang="ko-KR" altLang="en-US" dirty="0"/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xmlns="" id="{F1D1D70D-CF58-405A-8595-BE5AD0A89CAE}"/>
              </a:ext>
            </a:extLst>
          </p:cNvPr>
          <p:cNvSpPr txBox="1">
            <a:spLocks/>
          </p:cNvSpPr>
          <p:nvPr/>
        </p:nvSpPr>
        <p:spPr>
          <a:xfrm>
            <a:off x="5540305" y="3465914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40" name="내용 개체 틀 2">
            <a:extLst>
              <a:ext uri="{FF2B5EF4-FFF2-40B4-BE49-F238E27FC236}">
                <a16:creationId xmlns:a16="http://schemas.microsoft.com/office/drawing/2014/main" xmlns="" id="{754B51D6-588A-4328-A28C-7F88EA1EB991}"/>
              </a:ext>
            </a:extLst>
          </p:cNvPr>
          <p:cNvSpPr txBox="1">
            <a:spLocks/>
          </p:cNvSpPr>
          <p:nvPr/>
        </p:nvSpPr>
        <p:spPr>
          <a:xfrm>
            <a:off x="6044361" y="345161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2" name="내용 개체 틀 2">
            <a:extLst>
              <a:ext uri="{FF2B5EF4-FFF2-40B4-BE49-F238E27FC236}">
                <a16:creationId xmlns:a16="http://schemas.microsoft.com/office/drawing/2014/main" xmlns="" id="{E3EDB2B7-C444-4B20-A9E5-8CD7E4A6B033}"/>
              </a:ext>
            </a:extLst>
          </p:cNvPr>
          <p:cNvSpPr txBox="1">
            <a:spLocks/>
          </p:cNvSpPr>
          <p:nvPr/>
        </p:nvSpPr>
        <p:spPr>
          <a:xfrm>
            <a:off x="6247318" y="3451613"/>
            <a:ext cx="983989" cy="56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80(%)</a:t>
            </a:r>
            <a:endParaRPr lang="ko-KR" altLang="en-US" dirty="0"/>
          </a:p>
        </p:txBody>
      </p:sp>
      <p:sp>
        <p:nvSpPr>
          <p:cNvPr id="43" name="내용 개체 틀 2">
            <a:extLst>
              <a:ext uri="{FF2B5EF4-FFF2-40B4-BE49-F238E27FC236}">
                <a16:creationId xmlns:a16="http://schemas.microsoft.com/office/drawing/2014/main" xmlns="" id="{A712A970-A788-4710-8334-F46A08B54FF9}"/>
              </a:ext>
            </a:extLst>
          </p:cNvPr>
          <p:cNvSpPr txBox="1">
            <a:spLocks/>
          </p:cNvSpPr>
          <p:nvPr/>
        </p:nvSpPr>
        <p:spPr>
          <a:xfrm>
            <a:off x="4232920" y="3444826"/>
            <a:ext cx="782570" cy="4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과학 </a:t>
            </a:r>
            <a:r>
              <a:rPr lang="en-US" altLang="ko-KR" dirty="0"/>
              <a:t>: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xmlns="" id="{1AC1D039-23EE-4E14-B46A-877D9D8E8781}"/>
              </a:ext>
            </a:extLst>
          </p:cNvPr>
          <p:cNvSpPr txBox="1">
            <a:spLocks/>
          </p:cNvSpPr>
          <p:nvPr/>
        </p:nvSpPr>
        <p:spPr>
          <a:xfrm>
            <a:off x="3980944" y="3451614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,</a:t>
            </a:r>
            <a:endParaRPr lang="ko-KR" altLang="en-US" dirty="0"/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xmlns="" id="{3CDC6A7E-61C3-4EA3-97D7-CD83C60B5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29590"/>
              </p:ext>
            </p:extLst>
          </p:nvPr>
        </p:nvGraphicFramePr>
        <p:xfrm>
          <a:off x="1976782" y="332634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xmlns="" id="{E2C31862-D846-4711-B3D5-9674B9E18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57258"/>
              </p:ext>
            </p:extLst>
          </p:nvPr>
        </p:nvGraphicFramePr>
        <p:xfrm>
          <a:off x="5020569" y="3326345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517274C4-5562-4DCE-B6E4-A1B2AF3177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9111" y="26009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517274C4-5562-4DCE-B6E4-A1B2AF3177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62" y="34691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7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41" grpId="0"/>
      <p:bldP spid="34" grpId="0"/>
      <p:bldP spid="35" grpId="0"/>
      <p:bldP spid="36" grpId="0"/>
      <p:bldP spid="37" grpId="0"/>
      <p:bldP spid="39" grpId="0"/>
      <p:bldP spid="29" grpId="0"/>
      <p:bldP spid="31" grpId="0"/>
      <p:bldP spid="32" grpId="0"/>
      <p:bldP spid="40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6D95E-447F-404A-8980-45AFFE0D8E97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CEDE92-0142-40BD-A7D2-33CC20B0D2A2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백분율이 사용되는 경우를  알아볼까요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C8549F-FF60-4A2F-AFF6-19D37A8D4798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981604B7-31E5-4788-873B-198B28C237CD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0E7F4DF-6F61-4204-9CDA-F86BB68C46E4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6582FD-6BD4-4FA2-90BD-109935FEB04E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E5B7AB-C0F0-4580-B571-D7C03DBC3276}"/>
              </a:ext>
            </a:extLst>
          </p:cNvPr>
          <p:cNvSpPr txBox="1"/>
          <p:nvPr/>
        </p:nvSpPr>
        <p:spPr>
          <a:xfrm>
            <a:off x="4024301" y="3039738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8A01D4-9125-4B82-A6BD-BF0B113EB634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65C5B56-E7F2-417E-A63F-C3C74780946D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백분율이 사용되는 경우를  알아볼까요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14656A-5C93-42BC-9F17-3AF2C3FFC545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679923-0434-49C9-8820-5B4098916FE5}"/>
              </a:ext>
            </a:extLst>
          </p:cNvPr>
          <p:cNvSpPr txBox="1"/>
          <p:nvPr/>
        </p:nvSpPr>
        <p:spPr>
          <a:xfrm>
            <a:off x="3692860" y="2528900"/>
            <a:ext cx="539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실생활에서 백분율이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사용되는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여러 가지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경우를 알아보아요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A92161A6-851D-4E9E-8DDB-B22DFC94488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9259" r="15245" b="37408"/>
          <a:stretch/>
        </p:blipFill>
        <p:spPr>
          <a:xfrm>
            <a:off x="488504" y="1556792"/>
            <a:ext cx="9001000" cy="36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89BE57F-1B45-4EB1-AE58-E57ECFA5E4FD}"/>
              </a:ext>
            </a:extLst>
          </p:cNvPr>
          <p:cNvGrpSpPr/>
          <p:nvPr/>
        </p:nvGrpSpPr>
        <p:grpSpPr>
          <a:xfrm>
            <a:off x="920552" y="4374034"/>
            <a:ext cx="8116721" cy="1477996"/>
            <a:chOff x="920552" y="4374034"/>
            <a:chExt cx="8116721" cy="1477996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920552" y="5058111"/>
              <a:ext cx="8116721" cy="79391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941928" y="4374034"/>
              <a:ext cx="8095344" cy="754253"/>
              <a:chOff x="941928" y="1484783"/>
              <a:chExt cx="8095344" cy="754253"/>
            </a:xfrm>
          </p:grpSpPr>
          <p:sp>
            <p:nvSpPr>
              <p:cNvPr id="7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3"/>
                <a:ext cx="7909187" cy="7542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모자와 양말 중에서 </a:t>
                </a:r>
                <a:r>
                  <a:rPr lang="ko-KR" altLang="en-US" dirty="0" smtClean="0"/>
                  <a:t>어느 </a:t>
                </a:r>
                <a:r>
                  <a:rPr lang="ko-KR" altLang="en-US" dirty="0"/>
                  <a:t>것이 더 많이 할인되었다고 생각하나요</a:t>
                </a:r>
                <a:r>
                  <a:rPr lang="en-US" altLang="ko-KR" dirty="0"/>
                  <a:t>? </a:t>
                </a:r>
                <a:r>
                  <a:rPr lang="ko-KR" altLang="en-US" dirty="0"/>
                  <a:t>그 </a:t>
                </a:r>
                <a:r>
                  <a:rPr lang="ko-KR" altLang="en-US" dirty="0" smtClean="0"/>
                  <a:t>이유를 </a:t>
                </a:r>
                <a:r>
                  <a:rPr lang="ko-KR" altLang="en-US" dirty="0"/>
                  <a:t>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F39F920-D629-4BDA-85B7-08CA3149FA20}"/>
              </a:ext>
            </a:extLst>
          </p:cNvPr>
          <p:cNvGrpSpPr/>
          <p:nvPr/>
        </p:nvGrpSpPr>
        <p:grpSpPr>
          <a:xfrm>
            <a:off x="920552" y="3484901"/>
            <a:ext cx="8116721" cy="816987"/>
            <a:chOff x="920552" y="3484901"/>
            <a:chExt cx="8116721" cy="816987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920552" y="3844942"/>
              <a:ext cx="8116721" cy="4569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41928" y="3484901"/>
              <a:ext cx="8095344" cy="360040"/>
              <a:chOff x="941928" y="1484784"/>
              <a:chExt cx="8095344" cy="360040"/>
            </a:xfrm>
          </p:grpSpPr>
          <p:sp>
            <p:nvSpPr>
              <p:cNvPr id="64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3600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모자와 양말의 할인 금액은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5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6" name="내용 개체 틀 2"/>
          <p:cNvSpPr txBox="1">
            <a:spLocks/>
          </p:cNvSpPr>
          <p:nvPr/>
        </p:nvSpPr>
        <p:spPr>
          <a:xfrm>
            <a:off x="933884" y="3882396"/>
            <a:ext cx="6359376" cy="5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모자는 </a:t>
            </a:r>
            <a:r>
              <a:rPr lang="en-US" altLang="ko-KR" dirty="0"/>
              <a:t>500</a:t>
            </a:r>
            <a:r>
              <a:rPr lang="ko-KR" altLang="en-US" dirty="0" smtClean="0"/>
              <a:t>원을 </a:t>
            </a:r>
            <a:r>
              <a:rPr lang="ko-KR" altLang="en-US" dirty="0"/>
              <a:t>할인하였고</a:t>
            </a:r>
            <a:r>
              <a:rPr lang="en-US" altLang="ko-KR" dirty="0"/>
              <a:t>, </a:t>
            </a:r>
            <a:r>
              <a:rPr lang="ko-KR" altLang="en-US" dirty="0" smtClean="0"/>
              <a:t>양말은 </a:t>
            </a:r>
            <a:r>
              <a:rPr lang="en-US" altLang="ko-KR" dirty="0"/>
              <a:t>300</a:t>
            </a:r>
            <a:r>
              <a:rPr lang="ko-KR" altLang="en-US" dirty="0" smtClean="0"/>
              <a:t>원을 할인했습니다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A92161A6-851D-4E9E-8DDB-B22DFC944885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933884" y="5095567"/>
            <a:ext cx="7838100" cy="90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모자입니다</a:t>
            </a:r>
            <a:r>
              <a:rPr lang="en-US" altLang="ko-KR" dirty="0"/>
              <a:t>. </a:t>
            </a:r>
            <a:r>
              <a:rPr lang="en-US" altLang="ko-KR" dirty="0" smtClean="0"/>
              <a:t>500</a:t>
            </a:r>
            <a:r>
              <a:rPr lang="ko-KR" altLang="en-US" dirty="0"/>
              <a:t>원이 </a:t>
            </a:r>
            <a:r>
              <a:rPr lang="en-US" altLang="ko-KR" dirty="0"/>
              <a:t>300</a:t>
            </a:r>
            <a:r>
              <a:rPr lang="ko-KR" altLang="en-US" dirty="0"/>
              <a:t>원보다 크기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양말입니다</a:t>
            </a:r>
            <a:r>
              <a:rPr lang="en-US" altLang="ko-KR" dirty="0"/>
              <a:t>. </a:t>
            </a:r>
            <a:r>
              <a:rPr lang="ko-KR" altLang="en-US" dirty="0"/>
              <a:t>양말의 </a:t>
            </a:r>
            <a:r>
              <a:rPr lang="ko-KR" altLang="en-US" dirty="0" smtClean="0"/>
              <a:t>가격이 </a:t>
            </a:r>
            <a:r>
              <a:rPr lang="ko-KR" altLang="en-US" dirty="0"/>
              <a:t>더 저렴하기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5" name="그림 24">
            <a:hlinkClick r:id="" action="ppaction://customshow?id=0&amp;return=true"/>
            <a:extLst>
              <a:ext uri="{FF2B5EF4-FFF2-40B4-BE49-F238E27FC236}">
                <a16:creationId xmlns:a16="http://schemas.microsoft.com/office/drawing/2014/main" xmlns="" id="{12E779A1-5A1D-41AF-BEE4-E5D2A6004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07" y="2247906"/>
            <a:ext cx="276515" cy="2739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AA61BDE4-E06D-4376-A950-52A4F94DBA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9611" y="3904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E497F14A-68B0-4D6B-975D-1FB5B8DF6F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9611" y="53370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알뜰 </a:t>
              </a:r>
              <a:r>
                <a:rPr lang="ko-KR" altLang="en-US" dirty="0" smtClean="0"/>
                <a:t>시장이 끝나가서 남은 </a:t>
              </a:r>
              <a:r>
                <a:rPr lang="ko-KR" altLang="en-US" dirty="0"/>
                <a:t>물건을 할인하여 </a:t>
              </a:r>
              <a:r>
                <a:rPr lang="ko-KR" altLang="en-US" dirty="0" smtClean="0"/>
                <a:t>팔기로 했습니다</a:t>
              </a:r>
              <a:r>
                <a:rPr lang="en-US" altLang="ko-KR" dirty="0" smtClean="0"/>
                <a:t>.</a:t>
              </a:r>
              <a:endParaRPr lang="en-US" altLang="ko-KR" dirty="0"/>
            </a:p>
            <a:p>
              <a:r>
                <a:rPr lang="ko-KR" altLang="en-US" dirty="0"/>
                <a:t>모자와 양말의 할인율을 비교해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9259" r="15245" b="37408"/>
          <a:stretch/>
        </p:blipFill>
        <p:spPr>
          <a:xfrm>
            <a:off x="2723565" y="1916445"/>
            <a:ext cx="3816424" cy="1551192"/>
          </a:xfrm>
          <a:prstGeom prst="rect">
            <a:avLst/>
          </a:prstGeom>
        </p:spPr>
      </p:pic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8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xmlns="" id="{CC39F1FE-860E-4875-BBB0-9E8F74313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51772" r="16678" b="35983"/>
          <a:stretch/>
        </p:blipFill>
        <p:spPr>
          <a:xfrm>
            <a:off x="1470767" y="1958428"/>
            <a:ext cx="6290545" cy="1572214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8D281A2E-243E-450C-AEB4-6A1A6368C09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2705716" y="2084721"/>
            <a:ext cx="62577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500</a:t>
            </a:r>
            <a:endParaRPr lang="ko-KR" altLang="en-US" dirty="0"/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2784031" y="3006327"/>
            <a:ext cx="46914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25</a:t>
            </a:r>
            <a:endParaRPr lang="ko-KR" altLang="en-US" dirty="0"/>
          </a:p>
        </p:txBody>
      </p:sp>
      <p:grpSp>
        <p:nvGrpSpPr>
          <p:cNvPr id="65" name="그룹 64"/>
          <p:cNvGrpSpPr/>
          <p:nvPr/>
        </p:nvGrpSpPr>
        <p:grpSpPr>
          <a:xfrm>
            <a:off x="941928" y="1448779"/>
            <a:ext cx="5019184" cy="394675"/>
            <a:chOff x="941928" y="1484784"/>
            <a:chExt cx="5019184" cy="394675"/>
          </a:xfrm>
        </p:grpSpPr>
        <p:sp>
          <p:nvSpPr>
            <p:cNvPr id="66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4833027" cy="3946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모자의 할인 금액은 원래 가격의 몇 </a:t>
              </a:r>
              <a:r>
                <a:rPr lang="en-US" altLang="ko-KR" dirty="0"/>
                <a:t>%</a:t>
              </a:r>
              <a:r>
                <a:rPr lang="ko-KR" altLang="en-US" dirty="0"/>
                <a:t>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67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모서리가 둥근 직사각형 70"/>
          <p:cNvSpPr/>
          <p:nvPr/>
        </p:nvSpPr>
        <p:spPr bwMode="auto">
          <a:xfrm>
            <a:off x="923227" y="3609124"/>
            <a:ext cx="8026217" cy="1584072"/>
          </a:xfrm>
          <a:prstGeom prst="roundRect">
            <a:avLst>
              <a:gd name="adj" fmla="val 1200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900554" y="3660817"/>
            <a:ext cx="8120898" cy="153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원래 가격이 </a:t>
            </a:r>
            <a:r>
              <a:rPr lang="en-US" altLang="ko-KR" dirty="0"/>
              <a:t>2000</a:t>
            </a:r>
            <a:r>
              <a:rPr lang="ko-KR" altLang="en-US" dirty="0"/>
              <a:t>원이고 할인 금액이 </a:t>
            </a:r>
            <a:r>
              <a:rPr lang="en-US" altLang="ko-KR" dirty="0"/>
              <a:t>500</a:t>
            </a:r>
            <a:r>
              <a:rPr lang="ko-KR" altLang="en-US" dirty="0" smtClean="0"/>
              <a:t>원이므로</a:t>
            </a:r>
            <a:endParaRPr lang="en-US" altLang="ko-KR" dirty="0" smtClean="0"/>
          </a:p>
          <a:p>
            <a:pPr indent="0">
              <a:lnSpc>
                <a:spcPct val="190000"/>
              </a:lnSpc>
              <a:buNone/>
            </a:pPr>
            <a:r>
              <a:rPr lang="ko-KR" altLang="en-US" spc="-150" dirty="0" smtClean="0"/>
              <a:t>        </a:t>
            </a:r>
            <a:r>
              <a:rPr lang="en-US" altLang="ko-KR" spc="-150" dirty="0" smtClean="0"/>
              <a:t>             =               = </a:t>
            </a:r>
            <a:r>
              <a:rPr lang="en-US" altLang="ko-KR" spc="-150" dirty="0"/>
              <a:t>25%</a:t>
            </a:r>
            <a:r>
              <a:rPr lang="ko-KR" altLang="en-US" spc="-150" dirty="0" smtClean="0"/>
              <a:t>입니다</a:t>
            </a:r>
            <a:r>
              <a:rPr lang="en-US" altLang="ko-KR" spc="-150" dirty="0"/>
              <a:t>.</a:t>
            </a:r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03668"/>
              </p:ext>
            </p:extLst>
          </p:nvPr>
        </p:nvGraphicFramePr>
        <p:xfrm>
          <a:off x="1244588" y="4293119"/>
          <a:ext cx="612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24695"/>
              </p:ext>
            </p:extLst>
          </p:nvPr>
        </p:nvGraphicFramePr>
        <p:xfrm>
          <a:off x="2144688" y="429316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B08024E4-B376-4BDD-B068-842AB954B3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4988" y="4192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B08024E4-B376-4BDD-B068-842AB954B3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328" y="2084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B08024E4-B376-4BDD-B068-842AB954B3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328" y="30116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3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6025DEBD-B164-4449-B5A4-3EEA0D2F1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70898" r="16678" b="16857"/>
          <a:stretch/>
        </p:blipFill>
        <p:spPr>
          <a:xfrm>
            <a:off x="1470767" y="2000802"/>
            <a:ext cx="6290545" cy="1572214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8D281A2E-243E-450C-AEB4-6A1A6368C09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735648" y="2086307"/>
            <a:ext cx="62577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300</a:t>
            </a:r>
            <a:endParaRPr lang="ko-KR" altLang="en-US" dirty="0"/>
          </a:p>
        </p:txBody>
      </p:sp>
      <p:sp>
        <p:nvSpPr>
          <p:cNvPr id="61" name="내용 개체 틀 2"/>
          <p:cNvSpPr txBox="1">
            <a:spLocks/>
          </p:cNvSpPr>
          <p:nvPr/>
        </p:nvSpPr>
        <p:spPr>
          <a:xfrm>
            <a:off x="4792100" y="3023444"/>
            <a:ext cx="62577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60</a:t>
            </a:r>
            <a:endParaRPr lang="ko-KR" altLang="en-US" dirty="0"/>
          </a:p>
        </p:txBody>
      </p:sp>
      <p:grpSp>
        <p:nvGrpSpPr>
          <p:cNvPr id="68" name="그룹 67"/>
          <p:cNvGrpSpPr/>
          <p:nvPr/>
        </p:nvGrpSpPr>
        <p:grpSpPr>
          <a:xfrm>
            <a:off x="941928" y="1463608"/>
            <a:ext cx="5019184" cy="348963"/>
            <a:chOff x="941928" y="1484784"/>
            <a:chExt cx="5019184" cy="394675"/>
          </a:xfrm>
        </p:grpSpPr>
        <p:sp>
          <p:nvSpPr>
            <p:cNvPr id="69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4833027" cy="3946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양말의 할인 금액은 원래 가격의 몇 </a:t>
              </a:r>
              <a:r>
                <a:rPr lang="en-US" altLang="ko-KR" dirty="0"/>
                <a:t>%</a:t>
              </a:r>
              <a:r>
                <a:rPr lang="ko-KR" altLang="en-US" dirty="0"/>
                <a:t>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70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6" name="모서리가 둥근 직사각형 75"/>
          <p:cNvSpPr/>
          <p:nvPr/>
        </p:nvSpPr>
        <p:spPr bwMode="auto">
          <a:xfrm>
            <a:off x="927050" y="3665513"/>
            <a:ext cx="8038568" cy="1383667"/>
          </a:xfrm>
          <a:prstGeom prst="roundRect">
            <a:avLst>
              <a:gd name="adj" fmla="val 997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7" name="내용 개체 틀 2"/>
          <p:cNvSpPr txBox="1">
            <a:spLocks/>
          </p:cNvSpPr>
          <p:nvPr/>
        </p:nvSpPr>
        <p:spPr>
          <a:xfrm>
            <a:off x="884548" y="3625018"/>
            <a:ext cx="8676964" cy="142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원래 가격이 </a:t>
            </a:r>
            <a:r>
              <a:rPr lang="en-US" altLang="ko-KR" dirty="0"/>
              <a:t>500</a:t>
            </a:r>
            <a:r>
              <a:rPr lang="ko-KR" altLang="en-US" dirty="0"/>
              <a:t>원이고 할인 금액이 </a:t>
            </a:r>
            <a:r>
              <a:rPr lang="en-US" altLang="ko-KR" dirty="0"/>
              <a:t>300</a:t>
            </a:r>
            <a:r>
              <a:rPr lang="ko-KR" altLang="en-US" dirty="0"/>
              <a:t>원이므로 </a:t>
            </a:r>
            <a:endParaRPr lang="en-US" altLang="ko-KR" dirty="0" smtClean="0"/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         </a:t>
            </a:r>
            <a:r>
              <a:rPr lang="en-US" altLang="ko-KR" dirty="0"/>
              <a:t>=         </a:t>
            </a:r>
            <a:r>
              <a:rPr lang="en-US" altLang="ko-KR" dirty="0" smtClean="0"/>
              <a:t>= </a:t>
            </a:r>
            <a:r>
              <a:rPr lang="en-US" altLang="ko-KR" dirty="0"/>
              <a:t>60</a:t>
            </a:r>
            <a:r>
              <a:rPr lang="en-US" altLang="ko-KR" spc="-150" dirty="0"/>
              <a:t>%</a:t>
            </a:r>
            <a:r>
              <a:rPr lang="ko-KR" altLang="en-US" spc="-150" dirty="0"/>
              <a:t>입니다</a:t>
            </a:r>
            <a:r>
              <a:rPr lang="en-US" altLang="ko-KR" spc="-150" dirty="0"/>
              <a:t>.</a:t>
            </a:r>
          </a:p>
        </p:txBody>
      </p:sp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56100"/>
              </p:ext>
            </p:extLst>
          </p:nvPr>
        </p:nvGraphicFramePr>
        <p:xfrm>
          <a:off x="1144683" y="4273438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16731"/>
              </p:ext>
            </p:extLst>
          </p:nvPr>
        </p:nvGraphicFramePr>
        <p:xfrm>
          <a:off x="1952890" y="4257092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9DF36270-7B84-4C68-8941-518D127EA9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215" y="41485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DF36270-7B84-4C68-8941-518D127EA9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6781" y="20863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9DF36270-7B84-4C68-8941-518D127EA9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664" y="30234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97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6" grpId="0" animBg="1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8D281A2E-243E-450C-AEB4-6A1A6368C098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EC812EC-22A5-4FC7-9431-CF8D3ABA293C}"/>
              </a:ext>
            </a:extLst>
          </p:cNvPr>
          <p:cNvGrpSpPr/>
          <p:nvPr/>
        </p:nvGrpSpPr>
        <p:grpSpPr>
          <a:xfrm>
            <a:off x="925903" y="1369850"/>
            <a:ext cx="8081735" cy="2131158"/>
            <a:chOff x="925903" y="1369850"/>
            <a:chExt cx="8081735" cy="2131158"/>
          </a:xfrm>
        </p:grpSpPr>
        <p:grpSp>
          <p:nvGrpSpPr>
            <p:cNvPr id="86" name="그룹 85"/>
            <p:cNvGrpSpPr/>
            <p:nvPr/>
          </p:nvGrpSpPr>
          <p:grpSpPr>
            <a:xfrm>
              <a:off x="941928" y="1369850"/>
              <a:ext cx="8065710" cy="692554"/>
              <a:chOff x="941928" y="1484784"/>
              <a:chExt cx="8065710" cy="692554"/>
            </a:xfrm>
          </p:grpSpPr>
          <p:sp>
            <p:nvSpPr>
              <p:cNvPr id="87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879553" cy="692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모자는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할인하여 판매하는 것인가요</a:t>
                </a:r>
                <a:r>
                  <a:rPr lang="en-US" altLang="ko-KR" dirty="0"/>
                  <a:t>? </a:t>
                </a:r>
                <a:r>
                  <a:rPr lang="ko-KR" altLang="en-US" dirty="0"/>
                  <a:t>할인율을 구하는 다른 방법을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88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9" name="모서리가 둥근 직사각형 88"/>
            <p:cNvSpPr/>
            <p:nvPr/>
          </p:nvSpPr>
          <p:spPr bwMode="auto">
            <a:xfrm>
              <a:off x="925903" y="2022070"/>
              <a:ext cx="8081735" cy="1478938"/>
            </a:xfrm>
            <a:prstGeom prst="roundRect">
              <a:avLst>
                <a:gd name="adj" fmla="val 997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0" name="내용 개체 틀 2"/>
          <p:cNvSpPr txBox="1">
            <a:spLocks/>
          </p:cNvSpPr>
          <p:nvPr/>
        </p:nvSpPr>
        <p:spPr>
          <a:xfrm>
            <a:off x="1009169" y="1916832"/>
            <a:ext cx="8408327" cy="189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ko-KR" altLang="en-US" dirty="0"/>
              <a:t>원래 </a:t>
            </a:r>
            <a:r>
              <a:rPr lang="ko-KR" altLang="en-US" dirty="0" smtClean="0"/>
              <a:t>가격은 </a:t>
            </a:r>
            <a:r>
              <a:rPr lang="en-US" altLang="ko-KR" dirty="0"/>
              <a:t>2000</a:t>
            </a:r>
            <a:r>
              <a:rPr lang="ko-KR" altLang="en-US" dirty="0"/>
              <a:t>원이고</a:t>
            </a:r>
            <a:r>
              <a:rPr lang="en-US" altLang="ko-KR" dirty="0"/>
              <a:t>, </a:t>
            </a:r>
            <a:r>
              <a:rPr lang="ko-KR" altLang="en-US" dirty="0"/>
              <a:t>할인된 판매 가격은 </a:t>
            </a:r>
            <a:r>
              <a:rPr lang="en-US" altLang="ko-KR" dirty="0"/>
              <a:t>1500</a:t>
            </a:r>
            <a:r>
              <a:rPr lang="ko-KR" altLang="en-US" dirty="0" smtClean="0"/>
              <a:t>원이므로</a:t>
            </a:r>
            <a:endParaRPr lang="en-US" altLang="ko-KR" dirty="0" smtClean="0"/>
          </a:p>
          <a:p>
            <a:pPr indent="0">
              <a:lnSpc>
                <a:spcPct val="17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           </a:t>
            </a:r>
            <a:r>
              <a:rPr lang="en-US" altLang="ko-KR" dirty="0"/>
              <a:t>=          = 75%, </a:t>
            </a:r>
            <a:r>
              <a:rPr lang="ko-KR" altLang="en-US" dirty="0"/>
              <a:t>할인된 판매 </a:t>
            </a:r>
            <a:r>
              <a:rPr lang="ko-KR" altLang="en-US" dirty="0" smtClean="0"/>
              <a:t>가격은 </a:t>
            </a:r>
            <a:r>
              <a:rPr lang="ko-KR" altLang="en-US" dirty="0"/>
              <a:t>원래 </a:t>
            </a:r>
            <a:r>
              <a:rPr lang="ko-KR" altLang="en-US" dirty="0" smtClean="0"/>
              <a:t>가격의 </a:t>
            </a:r>
            <a:r>
              <a:rPr lang="en-US" altLang="ko-KR" dirty="0"/>
              <a:t>75%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pPr indent="0">
              <a:lnSpc>
                <a:spcPct val="17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전체 </a:t>
            </a:r>
            <a:r>
              <a:rPr lang="en-US" altLang="ko-KR" dirty="0"/>
              <a:t>100</a:t>
            </a:r>
            <a:r>
              <a:rPr lang="ko-KR" altLang="en-US" dirty="0"/>
              <a:t>에서 </a:t>
            </a:r>
            <a:r>
              <a:rPr lang="en-US" altLang="ko-KR" dirty="0"/>
              <a:t>75</a:t>
            </a:r>
            <a:r>
              <a:rPr lang="ko-KR" altLang="en-US" dirty="0"/>
              <a:t>를 빼면 </a:t>
            </a:r>
            <a:r>
              <a:rPr lang="en-US" altLang="ko-KR" dirty="0"/>
              <a:t>25</a:t>
            </a:r>
            <a:r>
              <a:rPr lang="ko-KR" altLang="en-US" dirty="0"/>
              <a:t>이므로 </a:t>
            </a:r>
            <a:r>
              <a:rPr lang="en-US" altLang="ko-KR" dirty="0"/>
              <a:t>25</a:t>
            </a:r>
            <a:r>
              <a:rPr lang="en-US" altLang="ko-KR" dirty="0" smtClean="0"/>
              <a:t>%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할인하여 판매하는 </a:t>
            </a:r>
            <a:r>
              <a:rPr lang="ko-KR" altLang="en-US" dirty="0"/>
              <a:t>것입니다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53461"/>
              </p:ext>
            </p:extLst>
          </p:nvPr>
        </p:nvGraphicFramePr>
        <p:xfrm>
          <a:off x="1316596" y="2454889"/>
          <a:ext cx="612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51108"/>
              </p:ext>
            </p:extLst>
          </p:nvPr>
        </p:nvGraphicFramePr>
        <p:xfrm>
          <a:off x="2216696" y="2462580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B78C4F3A-69A2-4196-BC0C-A9340D99881A}"/>
              </a:ext>
            </a:extLst>
          </p:cNvPr>
          <p:cNvGrpSpPr/>
          <p:nvPr/>
        </p:nvGrpSpPr>
        <p:grpSpPr>
          <a:xfrm>
            <a:off x="925903" y="3672550"/>
            <a:ext cx="8081735" cy="2132714"/>
            <a:chOff x="925903" y="3672550"/>
            <a:chExt cx="8081735" cy="2132714"/>
          </a:xfrm>
        </p:grpSpPr>
        <p:grpSp>
          <p:nvGrpSpPr>
            <p:cNvPr id="94" name="그룹 93"/>
            <p:cNvGrpSpPr/>
            <p:nvPr/>
          </p:nvGrpSpPr>
          <p:grpSpPr>
            <a:xfrm>
              <a:off x="941928" y="3672550"/>
              <a:ext cx="8065710" cy="692554"/>
              <a:chOff x="941928" y="1484784"/>
              <a:chExt cx="8065710" cy="692554"/>
            </a:xfrm>
          </p:grpSpPr>
          <p:sp>
            <p:nvSpPr>
              <p:cNvPr id="95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879553" cy="692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양말은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할인하여 판매하는 것인가요</a:t>
                </a:r>
                <a:r>
                  <a:rPr lang="en-US" altLang="ko-KR" dirty="0"/>
                  <a:t>? </a:t>
                </a:r>
                <a:r>
                  <a:rPr lang="ko-KR" altLang="en-US" dirty="0"/>
                  <a:t>할인율을 구하는 다른 방법을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96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7" name="모서리가 둥근 직사각형 96"/>
            <p:cNvSpPr/>
            <p:nvPr/>
          </p:nvSpPr>
          <p:spPr bwMode="auto">
            <a:xfrm>
              <a:off x="925903" y="4286380"/>
              <a:ext cx="8081735" cy="1518884"/>
            </a:xfrm>
            <a:prstGeom prst="roundRect">
              <a:avLst>
                <a:gd name="adj" fmla="val 997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8" name="내용 개체 틀 2"/>
          <p:cNvSpPr txBox="1">
            <a:spLocks/>
          </p:cNvSpPr>
          <p:nvPr/>
        </p:nvSpPr>
        <p:spPr>
          <a:xfrm>
            <a:off x="1009169" y="4165078"/>
            <a:ext cx="8408327" cy="189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ko-KR" altLang="en-US" dirty="0"/>
              <a:t>원래 </a:t>
            </a:r>
            <a:r>
              <a:rPr lang="ko-KR" altLang="en-US" dirty="0" smtClean="0"/>
              <a:t>가격은 </a:t>
            </a:r>
            <a:r>
              <a:rPr lang="en-US" altLang="ko-KR" dirty="0"/>
              <a:t>500</a:t>
            </a:r>
            <a:r>
              <a:rPr lang="ko-KR" altLang="en-US" dirty="0"/>
              <a:t>원이고</a:t>
            </a:r>
            <a:r>
              <a:rPr lang="en-US" altLang="ko-KR" dirty="0"/>
              <a:t>, </a:t>
            </a:r>
            <a:r>
              <a:rPr lang="ko-KR" altLang="en-US" dirty="0"/>
              <a:t>할인된 판매 가격은 </a:t>
            </a:r>
            <a:r>
              <a:rPr lang="en-US" altLang="ko-KR" dirty="0"/>
              <a:t>200</a:t>
            </a:r>
            <a:r>
              <a:rPr lang="ko-KR" altLang="en-US" dirty="0"/>
              <a:t>원이므로</a:t>
            </a:r>
          </a:p>
          <a:p>
            <a:pPr indent="0">
              <a:lnSpc>
                <a:spcPct val="170000"/>
              </a:lnSpc>
              <a:buNone/>
            </a:pPr>
            <a:r>
              <a:rPr lang="ko-KR" altLang="en-US" dirty="0" smtClean="0"/>
              <a:t>            </a:t>
            </a:r>
            <a:r>
              <a:rPr lang="en-US" altLang="ko-KR" dirty="0"/>
              <a:t>=           = 40%, </a:t>
            </a:r>
            <a:r>
              <a:rPr lang="ko-KR" altLang="en-US" dirty="0"/>
              <a:t>할인된 판매 </a:t>
            </a:r>
            <a:r>
              <a:rPr lang="ko-KR" altLang="en-US" dirty="0" smtClean="0"/>
              <a:t>가격은 </a:t>
            </a:r>
            <a:r>
              <a:rPr lang="ko-KR" altLang="en-US" dirty="0"/>
              <a:t>원래 가격의 </a:t>
            </a:r>
            <a:r>
              <a:rPr lang="en-US" altLang="ko-KR" dirty="0"/>
              <a:t>40%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pPr indent="0">
              <a:lnSpc>
                <a:spcPct val="17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전체 </a:t>
            </a:r>
            <a:r>
              <a:rPr lang="en-US" altLang="ko-KR" dirty="0"/>
              <a:t>100</a:t>
            </a:r>
            <a:r>
              <a:rPr lang="ko-KR" altLang="en-US" dirty="0"/>
              <a:t>에서 </a:t>
            </a:r>
            <a:r>
              <a:rPr lang="en-US" altLang="ko-KR" dirty="0"/>
              <a:t>40</a:t>
            </a:r>
            <a:r>
              <a:rPr lang="ko-KR" altLang="en-US" dirty="0"/>
              <a:t>을 빼면 </a:t>
            </a:r>
            <a:r>
              <a:rPr lang="en-US" altLang="ko-KR" dirty="0"/>
              <a:t>60</a:t>
            </a:r>
            <a:r>
              <a:rPr lang="ko-KR" altLang="en-US" dirty="0"/>
              <a:t>이므로 </a:t>
            </a:r>
            <a:r>
              <a:rPr lang="en-US" altLang="ko-KR" dirty="0"/>
              <a:t>60</a:t>
            </a:r>
            <a:r>
              <a:rPr lang="en-US" altLang="ko-KR" dirty="0" smtClean="0"/>
              <a:t>%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할인하여 판매하는 </a:t>
            </a:r>
            <a:r>
              <a:rPr lang="ko-KR" altLang="en-US" dirty="0"/>
              <a:t>것입니다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03604"/>
              </p:ext>
            </p:extLst>
          </p:nvPr>
        </p:nvGraphicFramePr>
        <p:xfrm>
          <a:off x="1280592" y="4689140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00271"/>
              </p:ext>
            </p:extLst>
          </p:nvPr>
        </p:nvGraphicFramePr>
        <p:xfrm>
          <a:off x="2144744" y="4689140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2678C31B-BD64-4988-A81A-48C8FE0BAB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27251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51270569-84B2-4427-AE3C-11FCCCB201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81" y="49844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83632783-9915-4CE6-B813-610F470265BD}"/>
              </a:ext>
            </a:extLst>
          </p:cNvPr>
          <p:cNvGrpSpPr/>
          <p:nvPr/>
        </p:nvGrpSpPr>
        <p:grpSpPr>
          <a:xfrm>
            <a:off x="929288" y="1376772"/>
            <a:ext cx="8078350" cy="1260140"/>
            <a:chOff x="929288" y="4041068"/>
            <a:chExt cx="8078350" cy="1260140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929288" y="4445298"/>
              <a:ext cx="8078349" cy="855910"/>
            </a:xfrm>
            <a:prstGeom prst="roundRect">
              <a:avLst>
                <a:gd name="adj" fmla="val 1047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41928" y="4041068"/>
              <a:ext cx="8065710" cy="692554"/>
              <a:chOff x="941928" y="1484784"/>
              <a:chExt cx="8065710" cy="692554"/>
            </a:xfrm>
          </p:grpSpPr>
          <p:sp>
            <p:nvSpPr>
              <p:cNvPr id="53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879553" cy="692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할인율이 더 높은 것은 어느 것인가요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4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B887ADE7-3D18-4420-B311-E31E17FD16FF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물건의 할인율 비교하기</a:t>
            </a:r>
          </a:p>
        </p:txBody>
      </p:sp>
      <p:sp>
        <p:nvSpPr>
          <p:cNvPr id="39" name="내용 개체 틀 2"/>
          <p:cNvSpPr>
            <a:spLocks noGrp="1"/>
          </p:cNvSpPr>
          <p:nvPr>
            <p:ph idx="1"/>
          </p:nvPr>
        </p:nvSpPr>
        <p:spPr>
          <a:xfrm>
            <a:off x="929289" y="1831541"/>
            <a:ext cx="8078348" cy="913384"/>
          </a:xfrm>
        </p:spPr>
        <p:txBody>
          <a:bodyPr>
            <a:normAutofit/>
          </a:bodyPr>
          <a:lstStyle/>
          <a:p>
            <a:pPr marL="179388" indent="-179388"/>
            <a:r>
              <a:rPr lang="ko-KR" altLang="en-US" dirty="0" smtClean="0"/>
              <a:t>모자의 할인율은 </a:t>
            </a:r>
            <a:r>
              <a:rPr lang="en-US" altLang="ko-KR" dirty="0" smtClean="0"/>
              <a:t>25%, </a:t>
            </a:r>
            <a:r>
              <a:rPr lang="ko-KR" altLang="en-US" dirty="0" smtClean="0"/>
              <a:t>양</a:t>
            </a:r>
            <a:r>
              <a:rPr lang="ko-KR" altLang="en-US" dirty="0"/>
              <a:t>말</a:t>
            </a:r>
            <a:r>
              <a:rPr lang="ko-KR" altLang="en-US" dirty="0" smtClean="0"/>
              <a:t>의 할인율은 </a:t>
            </a:r>
            <a:r>
              <a:rPr lang="en-US" altLang="ko-KR" dirty="0" smtClean="0"/>
              <a:t>60%</a:t>
            </a:r>
            <a:r>
              <a:rPr lang="ko-KR" altLang="en-US" dirty="0" smtClean="0"/>
              <a:t>이므로 할인율이 더 높은 것은 양말입니다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AF8C308C-7A27-42A2-BC3E-4AC40B0AE0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25" y="20230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5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5DF982B6-C854-4DBA-B3C0-BDEC023397A6}"/>
              </a:ext>
            </a:extLst>
          </p:cNvPr>
          <p:cNvGrpSpPr/>
          <p:nvPr/>
        </p:nvGrpSpPr>
        <p:grpSpPr>
          <a:xfrm>
            <a:off x="929289" y="4369588"/>
            <a:ext cx="8051335" cy="1516304"/>
            <a:chOff x="929289" y="4370389"/>
            <a:chExt cx="8051335" cy="1516304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929289" y="4751767"/>
              <a:ext cx="8051335" cy="113492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41928" y="4370389"/>
              <a:ext cx="4233434" cy="462340"/>
              <a:chOff x="941928" y="1484784"/>
              <a:chExt cx="4233434" cy="462340"/>
            </a:xfrm>
          </p:grpSpPr>
          <p:sp>
            <p:nvSpPr>
              <p:cNvPr id="34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4047277" cy="46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무효표는</a:t>
                </a:r>
                <a:r>
                  <a:rPr lang="ko-KR" altLang="en-US" dirty="0" smtClean="0"/>
                  <a:t> 전체의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  <p:sp>
            <p:nvSpPr>
              <p:cNvPr id="35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213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64301" r="51147" b="24903"/>
          <a:stretch/>
        </p:blipFill>
        <p:spPr>
          <a:xfrm>
            <a:off x="1041490" y="1846947"/>
            <a:ext cx="3843354" cy="151215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D9FE644-DCFB-4890-97B6-440272F146FB}"/>
              </a:ext>
            </a:extLst>
          </p:cNvPr>
          <p:cNvGrpSpPr/>
          <p:nvPr/>
        </p:nvGrpSpPr>
        <p:grpSpPr>
          <a:xfrm>
            <a:off x="941928" y="3289678"/>
            <a:ext cx="4233434" cy="1034867"/>
            <a:chOff x="941928" y="4408954"/>
            <a:chExt cx="4233434" cy="1034867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941928" y="4831821"/>
              <a:ext cx="3942916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41928" y="4408954"/>
              <a:ext cx="4233434" cy="427501"/>
              <a:chOff x="941928" y="1484784"/>
              <a:chExt cx="4233434" cy="427501"/>
            </a:xfrm>
          </p:grpSpPr>
          <p:sp>
            <p:nvSpPr>
              <p:cNvPr id="59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4047277" cy="4275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가 후보의 득표율은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0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213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0" name="내용 개체 틀 2"/>
          <p:cNvSpPr>
            <a:spLocks noGrp="1"/>
          </p:cNvSpPr>
          <p:nvPr>
            <p:ph idx="1"/>
          </p:nvPr>
        </p:nvSpPr>
        <p:spPr>
          <a:xfrm>
            <a:off x="929289" y="3839351"/>
            <a:ext cx="3955555" cy="359560"/>
          </a:xfrm>
        </p:spPr>
        <p:txBody>
          <a:bodyPr>
            <a:normAutofit lnSpcReduction="10000"/>
          </a:bodyPr>
          <a:lstStyle/>
          <a:p>
            <a:r>
              <a:rPr lang="en-US" altLang="ko-KR" spc="-150" dirty="0" smtClean="0"/>
              <a:t>             =               = 53 %</a:t>
            </a:r>
            <a:r>
              <a:rPr lang="ko-KR" altLang="en-US" spc="-150" dirty="0" smtClean="0"/>
              <a:t>입니다</a:t>
            </a:r>
            <a:r>
              <a:rPr lang="en-US" altLang="ko-KR" spc="-150" dirty="0" smtClean="0"/>
              <a:t>.</a:t>
            </a:r>
            <a:endParaRPr lang="ko-KR" altLang="en-US" spc="-150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964BC62C-9B82-49FB-93BD-C01D01294BAB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득표율 비교하</a:t>
            </a:r>
            <a:r>
              <a:rPr lang="ko-KR" altLang="en-US" sz="2200" dirty="0">
                <a:solidFill>
                  <a:srgbClr val="695A35"/>
                </a:solidFill>
              </a:rPr>
              <a:t>기</a:t>
            </a: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2372"/>
              </p:ext>
            </p:extLst>
          </p:nvPr>
        </p:nvGraphicFramePr>
        <p:xfrm>
          <a:off x="1208584" y="371261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A358D440-B2FE-4915-99D7-6C3C4B906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2571"/>
          <a:stretch/>
        </p:blipFill>
        <p:spPr>
          <a:xfrm>
            <a:off x="5818827" y="1257947"/>
            <a:ext cx="2950597" cy="207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22B305C4-FA49-4327-AB44-5C8D71E85B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4748" y="38043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902750" y="1412776"/>
            <a:ext cx="4282154" cy="679380"/>
            <a:chOff x="902750" y="1412776"/>
            <a:chExt cx="4282154" cy="679380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78192" y="1412776"/>
              <a:ext cx="4006712" cy="6793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150" dirty="0"/>
                <a:t>전교 </a:t>
              </a:r>
              <a:r>
                <a:rPr lang="ko-KR" altLang="en-US" spc="-150" dirty="0" smtClean="0"/>
                <a:t>학</a:t>
              </a:r>
              <a:r>
                <a:rPr lang="ko-KR" altLang="en-US" spc="-150" dirty="0"/>
                <a:t>생</a:t>
              </a:r>
              <a:r>
                <a:rPr lang="ko-KR" altLang="en-US" spc="-150" dirty="0" smtClean="0"/>
                <a:t> </a:t>
              </a:r>
              <a:r>
                <a:rPr lang="ko-KR" altLang="en-US" spc="-150" dirty="0"/>
                <a:t>회장 </a:t>
              </a:r>
              <a:r>
                <a:rPr lang="ko-KR" altLang="en-US" spc="-150" dirty="0" smtClean="0"/>
                <a:t>선거 투표에 </a:t>
              </a:r>
              <a:r>
                <a:rPr lang="en-US" altLang="ko-KR" spc="-150" dirty="0"/>
                <a:t>500</a:t>
              </a:r>
              <a:r>
                <a:rPr lang="ko-KR" altLang="en-US" spc="-150" dirty="0"/>
                <a:t>명이 </a:t>
              </a:r>
              <a:r>
                <a:rPr lang="ko-KR" altLang="en-US" spc="-150" dirty="0" smtClean="0"/>
                <a:t>참여했습니다</a:t>
              </a:r>
              <a:r>
                <a:rPr lang="en-US" altLang="ko-KR" spc="-150" dirty="0"/>
                <a:t>. </a:t>
              </a:r>
              <a:r>
                <a:rPr lang="ko-KR" altLang="en-US" spc="-150" dirty="0"/>
                <a:t>각 </a:t>
              </a:r>
              <a:r>
                <a:rPr lang="ko-KR" altLang="en-US" dirty="0"/>
                <a:t>후보의 득표율을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7" name="내용 개체 틀 2"/>
          <p:cNvSpPr txBox="1">
            <a:spLocks/>
          </p:cNvSpPr>
          <p:nvPr/>
        </p:nvSpPr>
        <p:spPr>
          <a:xfrm>
            <a:off x="946848" y="4725144"/>
            <a:ext cx="7282516" cy="134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         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/>
              <a:t>백분율로 나타내면 </a:t>
            </a:r>
            <a:r>
              <a:rPr lang="en-US" altLang="ko-KR" dirty="0"/>
              <a:t>1%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 smtClean="0"/>
              <a:t>전</a:t>
            </a:r>
            <a:r>
              <a:rPr lang="ko-KR" altLang="en-US" dirty="0"/>
              <a:t>체</a:t>
            </a:r>
            <a:r>
              <a:rPr lang="ko-KR" altLang="en-US" dirty="0" smtClean="0"/>
              <a:t>는 </a:t>
            </a:r>
            <a:r>
              <a:rPr lang="en-US" altLang="ko-KR" dirty="0"/>
              <a:t>100%</a:t>
            </a:r>
            <a:r>
              <a:rPr lang="ko-KR" altLang="en-US" dirty="0" smtClean="0"/>
              <a:t>이므로 </a:t>
            </a:r>
            <a:r>
              <a:rPr lang="en-US" altLang="ko-KR" dirty="0" smtClean="0"/>
              <a:t>100</a:t>
            </a:r>
            <a:r>
              <a:rPr lang="en-US" altLang="ko-KR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- </a:t>
            </a:r>
            <a:r>
              <a:rPr lang="en-US" altLang="ko-KR" dirty="0" smtClean="0"/>
              <a:t>(</a:t>
            </a:r>
            <a:r>
              <a:rPr lang="en-US" altLang="ko-KR" dirty="0"/>
              <a:t>53+46)=</a:t>
            </a:r>
            <a:r>
              <a:rPr lang="en-US" altLang="ko-KR" dirty="0" smtClean="0"/>
              <a:t>1,</a:t>
            </a:r>
            <a:r>
              <a:rPr lang="ko-KR" altLang="en-US" dirty="0" smtClean="0"/>
              <a:t> </a:t>
            </a:r>
            <a:r>
              <a:rPr lang="en-US" altLang="ko-KR" dirty="0"/>
              <a:t>1%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xmlns="" id="{894ACC5E-962D-402B-AD18-D80B8AB09CB3}"/>
              </a:ext>
            </a:extLst>
          </p:cNvPr>
          <p:cNvGrpSpPr/>
          <p:nvPr/>
        </p:nvGrpSpPr>
        <p:grpSpPr>
          <a:xfrm>
            <a:off x="4998747" y="3310957"/>
            <a:ext cx="4233434" cy="1054147"/>
            <a:chOff x="941928" y="3385538"/>
            <a:chExt cx="4233434" cy="1054147"/>
          </a:xfrm>
        </p:grpSpPr>
        <p:grpSp>
          <p:nvGrpSpPr>
            <p:cNvPr id="39" name="그룹 38"/>
            <p:cNvGrpSpPr/>
            <p:nvPr/>
          </p:nvGrpSpPr>
          <p:grpSpPr>
            <a:xfrm>
              <a:off x="941928" y="3385538"/>
              <a:ext cx="4233434" cy="462340"/>
              <a:chOff x="941928" y="1484784"/>
              <a:chExt cx="4233434" cy="462340"/>
            </a:xfrm>
          </p:grpSpPr>
          <p:sp>
            <p:nvSpPr>
              <p:cNvPr id="4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4047277" cy="46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나 후보의 득표율은 몇 </a:t>
                </a:r>
                <a:r>
                  <a:rPr lang="en-US" altLang="ko-KR" dirty="0"/>
                  <a:t>%</a:t>
                </a:r>
                <a:r>
                  <a:rPr lang="ko-KR" altLang="en-US" dirty="0"/>
                  <a:t>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  <p:sp>
            <p:nvSpPr>
              <p:cNvPr id="4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2139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 bwMode="auto">
            <a:xfrm>
              <a:off x="941928" y="3789841"/>
              <a:ext cx="3992865" cy="6498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내용 개체 틀 2"/>
          <p:cNvSpPr>
            <a:spLocks noGrp="1"/>
          </p:cNvSpPr>
          <p:nvPr>
            <p:ph idx="1"/>
          </p:nvPr>
        </p:nvSpPr>
        <p:spPr>
          <a:xfrm>
            <a:off x="4953000" y="3759339"/>
            <a:ext cx="4038612" cy="641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          </a:t>
            </a:r>
            <a:r>
              <a:rPr lang="en-US" altLang="ko-KR" dirty="0" smtClean="0"/>
              <a:t>=          =</a:t>
            </a:r>
            <a:r>
              <a:rPr lang="en-US" altLang="ko-KR" spc="-150" dirty="0" smtClean="0"/>
              <a:t>46 %</a:t>
            </a:r>
            <a:r>
              <a:rPr lang="ko-KR" altLang="en-US" spc="-150" dirty="0"/>
              <a:t>입니다</a:t>
            </a:r>
            <a:r>
              <a:rPr lang="en-US" altLang="ko-KR" spc="-150" dirty="0"/>
              <a:t>.</a:t>
            </a:r>
            <a:endParaRPr lang="ko-KR" altLang="en-US" spc="-150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800549"/>
              </p:ext>
            </p:extLst>
          </p:nvPr>
        </p:nvGraphicFramePr>
        <p:xfrm>
          <a:off x="5313096" y="3736919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19047"/>
              </p:ext>
            </p:extLst>
          </p:nvPr>
        </p:nvGraphicFramePr>
        <p:xfrm>
          <a:off x="1280592" y="4786986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B317311D-7C70-4062-94DF-5C3F131E11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8542" y="38970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87AA20E4-B4C7-4AFB-AB61-A18109EB71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325" y="52188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99585"/>
              </p:ext>
            </p:extLst>
          </p:nvPr>
        </p:nvGraphicFramePr>
        <p:xfrm>
          <a:off x="2036676" y="3712617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58683"/>
              </p:ext>
            </p:extLst>
          </p:nvPr>
        </p:nvGraphicFramePr>
        <p:xfrm>
          <a:off x="6105128" y="3736919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" name="그림 5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2" name="직사각형 51">
            <a:hlinkClick r:id="rId7" action="ppaction://hlinksldjump"/>
          </p:cNvPr>
          <p:cNvSpPr/>
          <p:nvPr/>
        </p:nvSpPr>
        <p:spPr>
          <a:xfrm>
            <a:off x="772530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8" action="ppaction://hlinksldjump"/>
          </p:cNvPr>
          <p:cNvSpPr/>
          <p:nvPr/>
        </p:nvSpPr>
        <p:spPr>
          <a:xfrm>
            <a:off x="812135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9" action="ppaction://hlinksldjump"/>
          </p:cNvPr>
          <p:cNvSpPr/>
          <p:nvPr/>
        </p:nvSpPr>
        <p:spPr>
          <a:xfrm>
            <a:off x="850699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0" action="ppaction://hlinksldjump"/>
          </p:cNvPr>
          <p:cNvSpPr/>
          <p:nvPr/>
        </p:nvSpPr>
        <p:spPr>
          <a:xfrm>
            <a:off x="8877436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</p:cNvPr>
          <p:cNvSpPr/>
          <p:nvPr/>
        </p:nvSpPr>
        <p:spPr>
          <a:xfrm>
            <a:off x="9263075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2" action="ppaction://hlinksldjump"/>
          </p:cNvPr>
          <p:cNvSpPr/>
          <p:nvPr/>
        </p:nvSpPr>
        <p:spPr>
          <a:xfrm>
            <a:off x="7337215" y="45657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1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37" grpId="0"/>
      <p:bldP spid="44" grpId="0" build="p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706</Words>
  <Application>Microsoft Office PowerPoint</Application>
  <PresentationFormat>A4 용지(210x297mm)</PresentationFormat>
  <Paragraphs>159</Paragraphs>
  <Slides>15</Slides>
  <Notes>3</Notes>
  <HiddenSlides>1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23" baseType="lpstr">
      <vt:lpstr>나눔고딕</vt:lpstr>
      <vt:lpstr>나눔고딕 ExtraBold</vt:lpstr>
      <vt:lpstr>나눔바른고딕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Registered User</cp:lastModifiedBy>
  <cp:revision>239</cp:revision>
  <cp:lastPrinted>2017-09-25T02:44:09Z</cp:lastPrinted>
  <dcterms:created xsi:type="dcterms:W3CDTF">2017-09-24T23:31:15Z</dcterms:created>
  <dcterms:modified xsi:type="dcterms:W3CDTF">2019-11-27T07:41:24Z</dcterms:modified>
</cp:coreProperties>
</file>