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60" r:id="rId4"/>
    <p:sldId id="261" r:id="rId5"/>
    <p:sldId id="280" r:id="rId6"/>
    <p:sldId id="277" r:id="rId7"/>
    <p:sldId id="278" r:id="rId8"/>
    <p:sldId id="267" r:id="rId9"/>
    <p:sldId id="263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695A35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 varScale="1">
        <p:scale>
          <a:sx n="93" d="100"/>
          <a:sy n="93" d="100"/>
        </p:scale>
        <p:origin x="918" y="132"/>
      </p:cViewPr>
      <p:guideLst>
        <p:guide orient="horz" pos="537"/>
        <p:guide orient="horz" pos="3861"/>
        <p:guide orient="horz" pos="91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8850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24" name="직사각형 23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1.emf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552" y="440668"/>
            <a:ext cx="310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소수의 나눗셈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70~71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792831"/>
            <a:ext cx="566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평균을 구해 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316596" y="2636912"/>
            <a:ext cx="2250252" cy="1323439"/>
            <a:chOff x="1316596" y="2636912"/>
            <a:chExt cx="225025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16596" y="2636912"/>
              <a:ext cx="16561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5"/>
          <a:stretch/>
        </p:blipFill>
        <p:spPr>
          <a:xfrm>
            <a:off x="8092340" y="8620"/>
            <a:ext cx="1813660" cy="92340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8621185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900320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938884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9323" y="2792831"/>
            <a:ext cx="5651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3600" spc="180" dirty="0">
                <a:latin typeface="나눔고딕 ExtraBold" pitchFamily="50" charset="-127"/>
                <a:ea typeface="나눔고딕 ExtraBold" pitchFamily="50" charset="-127"/>
              </a:rPr>
              <a:t>기록을 재어 평균을 구해 보아요</a:t>
            </a:r>
            <a:r>
              <a:rPr lang="en-US" altLang="ko-KR" sz="3600" spc="18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59" y="440668"/>
            <a:ext cx="92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그림 1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4" action="ppaction://hlinksldjump"/>
          </p:cNvPr>
          <p:cNvSpPr/>
          <p:nvPr/>
        </p:nvSpPr>
        <p:spPr>
          <a:xfrm>
            <a:off x="900320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938884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235546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8" name="내용 개체 틀 5"/>
          <p:cNvSpPr txBox="1">
            <a:spLocks/>
          </p:cNvSpPr>
          <p:nvPr/>
        </p:nvSpPr>
        <p:spPr>
          <a:xfrm>
            <a:off x="914178" y="412069"/>
            <a:ext cx="42548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5</a:t>
            </a:r>
            <a:r>
              <a:rPr lang="en-US" altLang="ko-KR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 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 </a:t>
            </a: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달리기 기록의 평균 구하기</a:t>
            </a:r>
          </a:p>
        </p:txBody>
      </p:sp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368172"/>
            <a:ext cx="7829069" cy="417992"/>
            <a:chOff x="909401" y="1368172"/>
            <a:chExt cx="7829069" cy="417992"/>
          </a:xfrm>
        </p:grpSpPr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1170443" y="1368172"/>
              <a:ext cx="756802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50</a:t>
              </a:r>
              <a:r>
                <a:rPr lang="en-US" altLang="ko-KR" spc="-150" dirty="0"/>
                <a:t> </a:t>
              </a:r>
              <a:r>
                <a:rPr lang="en-US" altLang="ko-KR" dirty="0"/>
                <a:t>m </a:t>
              </a:r>
              <a:r>
                <a:rPr lang="ko-KR" altLang="en-US" dirty="0"/>
                <a:t>달리기 기록의 평균을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8" name="모서리가 둥근 직사각형 47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70258" y="3726909"/>
            <a:ext cx="7720143" cy="417992"/>
            <a:chOff x="970258" y="3726909"/>
            <a:chExt cx="7720143" cy="417992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122374" y="3726909"/>
              <a:ext cx="756802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모둠</a:t>
              </a:r>
              <a:r>
                <a:rPr lang="ko-KR" altLang="en-US" dirty="0"/>
                <a:t> 친구들의 </a:t>
              </a:r>
              <a:r>
                <a:rPr lang="en-US" altLang="ko-KR" dirty="0"/>
                <a:t>50</a:t>
              </a:r>
              <a:r>
                <a:rPr lang="en-US" altLang="ko-KR" sz="800" dirty="0"/>
                <a:t> </a:t>
              </a:r>
              <a:r>
                <a:rPr lang="en-US" altLang="ko-KR" dirty="0"/>
                <a:t>m </a:t>
              </a:r>
              <a:r>
                <a:rPr lang="ko-KR" altLang="en-US" dirty="0"/>
                <a:t>달리기 기록을 재어 표로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970258" y="384447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44311" r="11999" b="37641"/>
          <a:stretch/>
        </p:blipFill>
        <p:spPr>
          <a:xfrm>
            <a:off x="2053256" y="4053460"/>
            <a:ext cx="6240460" cy="1967490"/>
          </a:xfrm>
          <a:prstGeom prst="rect">
            <a:avLst/>
          </a:prstGeom>
        </p:spPr>
      </p:pic>
      <p:sp>
        <p:nvSpPr>
          <p:cNvPr id="18" name="내용 개체 틀 2"/>
          <p:cNvSpPr txBox="1">
            <a:spLocks/>
          </p:cNvSpPr>
          <p:nvPr/>
        </p:nvSpPr>
        <p:spPr>
          <a:xfrm>
            <a:off x="2748838" y="4495743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준기</a:t>
            </a:r>
            <a:endParaRPr lang="en-US" altLang="ko-KR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748838" y="4832231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지혜</a:t>
            </a:r>
            <a:endParaRPr lang="en-US" altLang="ko-KR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2748838" y="5171744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연수</a:t>
            </a:r>
            <a:endParaRPr lang="en-US" altLang="ko-KR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2748838" y="5508232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슬기</a:t>
            </a:r>
            <a:endParaRPr lang="en-US" altLang="ko-KR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5640810" y="4495743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10.24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5640810" y="4832231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8.36</a:t>
            </a: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5640810" y="5171744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9.24</a:t>
            </a: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5640810" y="5508232"/>
            <a:ext cx="979394" cy="39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8.6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701694" y="4122833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815" y="37273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8621185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938884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235546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187412" y="1069779"/>
            <a:ext cx="5761633" cy="2595529"/>
            <a:chOff x="2187412" y="1069779"/>
            <a:chExt cx="5761633" cy="259552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3"/>
            <a:stretch/>
          </p:blipFill>
          <p:spPr>
            <a:xfrm>
              <a:off x="2187412" y="1995055"/>
              <a:ext cx="5084403" cy="1670253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10"/>
            <a:srcRect t="78" r="2026" b="1977"/>
            <a:stretch/>
          </p:blipFill>
          <p:spPr>
            <a:xfrm>
              <a:off x="6396223" y="1069779"/>
              <a:ext cx="1552822" cy="120225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7512" y="1403875"/>
            <a:ext cx="8071888" cy="864149"/>
            <a:chOff x="927512" y="1403875"/>
            <a:chExt cx="8071888" cy="864149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927512" y="1800024"/>
              <a:ext cx="807188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03875"/>
              <a:ext cx="7821700" cy="417992"/>
              <a:chOff x="970258" y="1403875"/>
              <a:chExt cx="7821700" cy="417992"/>
            </a:xfrm>
          </p:grpSpPr>
          <p:sp>
            <p:nvSpPr>
              <p:cNvPr id="31" name="내용 개체 틀 3"/>
              <p:cNvSpPr txBox="1">
                <a:spLocks/>
              </p:cNvSpPr>
              <p:nvPr/>
            </p:nvSpPr>
            <p:spPr>
              <a:xfrm>
                <a:off x="1139316" y="1403875"/>
                <a:ext cx="765264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어느 </a:t>
                </a:r>
                <a:r>
                  <a:rPr lang="ko-KR" altLang="en-US" dirty="0" err="1"/>
                  <a:t>모둠이</a:t>
                </a:r>
                <a:r>
                  <a:rPr lang="ko-KR" altLang="en-US" dirty="0"/>
                  <a:t> 더 빠른지 알려면 어떻게 비교해야 할까요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970258" y="151015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14178" y="2357854"/>
            <a:ext cx="8085222" cy="886727"/>
            <a:chOff x="914178" y="2357854"/>
            <a:chExt cx="8085222" cy="886727"/>
          </a:xfrm>
        </p:grpSpPr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1111106" y="2357854"/>
              <a:ext cx="765264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평균을 구할 때 고려해야 할 사항은 무엇이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914178" y="2776581"/>
              <a:ext cx="808522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970258" y="249665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14178" y="3358830"/>
            <a:ext cx="8099765" cy="1206671"/>
            <a:chOff x="914178" y="3358830"/>
            <a:chExt cx="8099765" cy="1206671"/>
          </a:xfrm>
        </p:grpSpPr>
        <p:sp>
          <p:nvSpPr>
            <p:cNvPr id="58" name="내용 개체 틀 3"/>
            <p:cNvSpPr txBox="1">
              <a:spLocks/>
            </p:cNvSpPr>
            <p:nvPr/>
          </p:nvSpPr>
          <p:spPr>
            <a:xfrm>
              <a:off x="1112191" y="3358830"/>
              <a:ext cx="790175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모둠의</a:t>
              </a:r>
              <a:r>
                <a:rPr lang="ko-KR" altLang="en-US" dirty="0"/>
                <a:t> </a:t>
              </a:r>
              <a:r>
                <a:rPr lang="en-US" altLang="ko-KR" dirty="0"/>
                <a:t>50 m </a:t>
              </a:r>
              <a:r>
                <a:rPr lang="ko-KR" altLang="en-US" dirty="0"/>
                <a:t>달리기 기록을 측정한 후 평균을 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9" name="모서리가 둥근 직사각형 58"/>
            <p:cNvSpPr/>
            <p:nvPr/>
          </p:nvSpPr>
          <p:spPr bwMode="auto">
            <a:xfrm>
              <a:off x="914178" y="3777694"/>
              <a:ext cx="8085222" cy="7878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970258" y="348634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910069" y="4707395"/>
            <a:ext cx="8089331" cy="1169301"/>
            <a:chOff x="910069" y="4707395"/>
            <a:chExt cx="8089331" cy="1169301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910069" y="5114236"/>
              <a:ext cx="8089331" cy="7624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707395"/>
              <a:ext cx="7942244" cy="417992"/>
              <a:chOff x="970258" y="4707395"/>
              <a:chExt cx="7942244" cy="417992"/>
            </a:xfrm>
          </p:grpSpPr>
          <p:sp>
            <p:nvSpPr>
              <p:cNvPr id="62" name="내용 개체 틀 3"/>
              <p:cNvSpPr txBox="1">
                <a:spLocks/>
              </p:cNvSpPr>
              <p:nvPr/>
            </p:nvSpPr>
            <p:spPr>
              <a:xfrm>
                <a:off x="1116738" y="4707395"/>
                <a:ext cx="7795764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우리 반의 평균은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970258" y="482086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914178" y="412069"/>
            <a:ext cx="42548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5</a:t>
            </a:r>
            <a:r>
              <a:rPr lang="en-US" altLang="ko-KR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 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 </a:t>
            </a: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달리기 기록의 평균 구하기</a:t>
            </a: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34" name="내용 개체 틀 2"/>
          <p:cNvSpPr txBox="1">
            <a:spLocks/>
          </p:cNvSpPr>
          <p:nvPr/>
        </p:nvSpPr>
        <p:spPr>
          <a:xfrm>
            <a:off x="934706" y="1850563"/>
            <a:ext cx="7421465" cy="41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평균을 구해야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939811" y="2827120"/>
            <a:ext cx="7421465" cy="417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모둠원의</a:t>
            </a:r>
            <a:r>
              <a:rPr lang="ko-KR" altLang="en-US" dirty="0"/>
              <a:t> 수입니다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916573" y="5148973"/>
            <a:ext cx="8082827" cy="77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측정된 기록을 모두 더하니 </a:t>
            </a:r>
            <a:r>
              <a:rPr lang="en-US" altLang="ko-KR" dirty="0"/>
              <a:t>225.84</a:t>
            </a:r>
            <a:r>
              <a:rPr lang="ko-KR" altLang="en-US" dirty="0"/>
              <a:t>초입니다</a:t>
            </a:r>
            <a:r>
              <a:rPr lang="en-US" altLang="ko-KR" dirty="0"/>
              <a:t>. </a:t>
            </a:r>
            <a:r>
              <a:rPr lang="ko-KR" altLang="en-US" dirty="0"/>
              <a:t>우리 반은 모두 </a:t>
            </a:r>
            <a:r>
              <a:rPr lang="en-US" altLang="ko-KR" dirty="0"/>
              <a:t>24</a:t>
            </a:r>
            <a:r>
              <a:rPr lang="ko-KR" altLang="en-US" dirty="0"/>
              <a:t>명이라서 그 </a:t>
            </a:r>
            <a:endParaRPr lang="en-US" altLang="ko-KR" dirty="0"/>
          </a:p>
          <a:p>
            <a:pPr indent="0" algn="just">
              <a:buNone/>
            </a:pPr>
            <a:r>
              <a:rPr lang="en-US" altLang="ko-KR" dirty="0"/>
              <a:t>       </a:t>
            </a:r>
            <a:r>
              <a:rPr lang="en-US" altLang="ko-KR" spc="-150" dirty="0"/>
              <a:t>  </a:t>
            </a:r>
            <a:r>
              <a:rPr lang="ko-KR" altLang="en-US" dirty="0"/>
              <a:t>수를 </a:t>
            </a:r>
            <a:r>
              <a:rPr lang="en-US" altLang="ko-KR" dirty="0"/>
              <a:t>24</a:t>
            </a:r>
            <a:r>
              <a:rPr lang="ko-KR" altLang="en-US" dirty="0"/>
              <a:t>로 나누니 </a:t>
            </a:r>
            <a:r>
              <a:rPr lang="en-US" altLang="ko-KR" dirty="0"/>
              <a:t>9.41</a:t>
            </a:r>
            <a:r>
              <a:rPr lang="ko-KR" altLang="en-US" dirty="0"/>
              <a:t>초가 나왔습니다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916573" y="3821427"/>
            <a:ext cx="7996867" cy="74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우리 </a:t>
            </a:r>
            <a:r>
              <a:rPr lang="ko-KR" altLang="en-US" dirty="0" err="1"/>
              <a:t>모둠에서</a:t>
            </a:r>
            <a:r>
              <a:rPr lang="ko-KR" altLang="en-US" dirty="0"/>
              <a:t> 측정된 기록을 모두 더하니 </a:t>
            </a:r>
            <a:r>
              <a:rPr lang="en-US" altLang="ko-KR" dirty="0"/>
              <a:t>36.44</a:t>
            </a:r>
            <a:r>
              <a:rPr lang="ko-KR" altLang="en-US" dirty="0"/>
              <a:t>초입니다</a:t>
            </a:r>
            <a:r>
              <a:rPr lang="en-US" altLang="ko-KR" dirty="0"/>
              <a:t>. </a:t>
            </a:r>
            <a:r>
              <a:rPr lang="ko-KR" altLang="en-US" dirty="0"/>
              <a:t>우리 </a:t>
            </a:r>
            <a:r>
              <a:rPr lang="ko-KR" altLang="en-US" dirty="0" err="1"/>
              <a:t>모둠은</a:t>
            </a:r>
            <a:r>
              <a:rPr lang="ko-KR" altLang="en-US" dirty="0"/>
              <a:t> </a:t>
            </a:r>
            <a:r>
              <a:rPr lang="en-US" altLang="ko-KR" dirty="0"/>
              <a:t>4</a:t>
            </a:r>
            <a:r>
              <a:rPr lang="ko-KR" altLang="en-US" dirty="0"/>
              <a:t>명</a:t>
            </a:r>
            <a:endParaRPr lang="en-US" altLang="ko-KR" dirty="0"/>
          </a:p>
          <a:p>
            <a:pPr indent="0">
              <a:buNone/>
            </a:pPr>
            <a:r>
              <a:rPr lang="en-US" altLang="ko-KR" dirty="0"/>
              <a:t>        </a:t>
            </a:r>
            <a:r>
              <a:rPr lang="ko-KR" altLang="en-US" dirty="0"/>
              <a:t>이라서 그 수를 </a:t>
            </a:r>
            <a:r>
              <a:rPr lang="en-US" altLang="ko-KR" dirty="0"/>
              <a:t>4</a:t>
            </a:r>
            <a:r>
              <a:rPr lang="ko-KR" altLang="en-US" dirty="0"/>
              <a:t>로 나누어 </a:t>
            </a:r>
            <a:r>
              <a:rPr lang="en-US" altLang="ko-KR" dirty="0"/>
              <a:t>9.11</a:t>
            </a:r>
            <a:r>
              <a:rPr lang="ko-KR" altLang="en-US" dirty="0"/>
              <a:t>초가 나왔습니다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18169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28018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39628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52867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>
            <a:hlinkClick r:id="rId5" action="ppaction://hlinksldjump"/>
          </p:cNvPr>
          <p:cNvSpPr/>
          <p:nvPr/>
        </p:nvSpPr>
        <p:spPr>
          <a:xfrm>
            <a:off x="8621185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6" action="ppaction://hlinksldjump"/>
          </p:cNvPr>
          <p:cNvSpPr/>
          <p:nvPr/>
        </p:nvSpPr>
        <p:spPr>
          <a:xfrm>
            <a:off x="938884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7" action="ppaction://hlinksldjump"/>
          </p:cNvPr>
          <p:cNvSpPr/>
          <p:nvPr/>
        </p:nvSpPr>
        <p:spPr>
          <a:xfrm>
            <a:off x="8235546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/>
      <p:bldP spid="6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914178" y="412069"/>
            <a:ext cx="42548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5</a:t>
            </a:r>
            <a:r>
              <a:rPr lang="en-US" altLang="ko-KR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 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 </a:t>
            </a: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달리기 기록의 평균 구하기</a:t>
            </a: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6790" y="1449388"/>
            <a:ext cx="8072610" cy="1147056"/>
            <a:chOff x="926790" y="1449388"/>
            <a:chExt cx="8072610" cy="1147056"/>
          </a:xfrm>
        </p:grpSpPr>
        <p:sp>
          <p:nvSpPr>
            <p:cNvPr id="68" name="모서리가 둥근 직사각형 67"/>
            <p:cNvSpPr/>
            <p:nvPr/>
          </p:nvSpPr>
          <p:spPr bwMode="auto">
            <a:xfrm>
              <a:off x="926790" y="1856826"/>
              <a:ext cx="8072610" cy="7396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49388"/>
              <a:ext cx="7943182" cy="417992"/>
              <a:chOff x="970258" y="1449388"/>
              <a:chExt cx="7943182" cy="417992"/>
            </a:xfrm>
          </p:grpSpPr>
          <p:sp>
            <p:nvSpPr>
              <p:cNvPr id="67" name="내용 개체 틀 3"/>
              <p:cNvSpPr txBox="1">
                <a:spLocks/>
              </p:cNvSpPr>
              <p:nvPr/>
            </p:nvSpPr>
            <p:spPr>
              <a:xfrm>
                <a:off x="1098222" y="1449388"/>
                <a:ext cx="7815218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우리 모둠의 평균과 반의 평균을 비교해 </a:t>
                </a:r>
                <a:r>
                  <a:rPr lang="ko-KR" altLang="en-US" dirty="0" smtClean="0"/>
                  <a:t>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970258" y="157689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3" name="직사각형 42"/>
          <p:cNvSpPr>
            <a:spLocks noChangeArrowheads="1"/>
          </p:cNvSpPr>
          <p:nvPr/>
        </p:nvSpPr>
        <p:spPr bwMode="auto">
          <a:xfrm>
            <a:off x="939099" y="1901982"/>
            <a:ext cx="7974341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모둠의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평균은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9.11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초이고 우리 반의 평균은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9.41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초이므로 우리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모둠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en-US" altLang="ko-KR" b="1" spc="30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평균은 반의 평균보다 기록이 좋습니다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20163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8621185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938884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235546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0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668222" y="2596233"/>
            <a:ext cx="6642505" cy="2681266"/>
            <a:chOff x="1668222" y="2596233"/>
            <a:chExt cx="6642505" cy="2681266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2" t="49193" r="12825" b="33262"/>
            <a:stretch/>
          </p:blipFill>
          <p:spPr>
            <a:xfrm>
              <a:off x="1668222" y="3129589"/>
              <a:ext cx="6642505" cy="2147910"/>
            </a:xfrm>
            <a:prstGeom prst="rect">
              <a:avLst/>
            </a:prstGeom>
          </p:spPr>
        </p:pic>
        <p:sp>
          <p:nvSpPr>
            <p:cNvPr id="23" name="모서리가 둥근 직사각형 22"/>
            <p:cNvSpPr/>
            <p:nvPr/>
          </p:nvSpPr>
          <p:spPr>
            <a:xfrm>
              <a:off x="2978648" y="2596233"/>
              <a:ext cx="3762506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914178" y="412069"/>
            <a:ext cx="42548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길이를 재어 평균 구하기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70258" y="1919434"/>
            <a:ext cx="7574841" cy="440873"/>
            <a:chOff x="970258" y="1919434"/>
            <a:chExt cx="7574841" cy="440873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130099" y="1919434"/>
              <a:ext cx="7415000" cy="440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구하고 싶은 것을 정하고</a:t>
              </a:r>
              <a:r>
                <a:rPr lang="en-US" altLang="ko-KR" dirty="0"/>
                <a:t>, </a:t>
              </a:r>
              <a:r>
                <a:rPr lang="ko-KR" altLang="en-US" dirty="0"/>
                <a:t>기록을 재어 표로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970258" y="202205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401348"/>
            <a:ext cx="7669565" cy="440873"/>
            <a:chOff x="909401" y="1401348"/>
            <a:chExt cx="7669565" cy="440873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63966" y="1401348"/>
              <a:ext cx="7415000" cy="440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길이를 재어 평균을 구해서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09401" y="1476046"/>
              <a:ext cx="217025" cy="217025"/>
              <a:chOff x="4520952" y="3717032"/>
              <a:chExt cx="217025" cy="217025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4" name="모서리가 둥근 직사각형 6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3" name="모서리가 둥근 직사각형 62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272580" y="3155908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5225966" y="3211346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한 뼘의 길이</a:t>
            </a:r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3891297" y="2605616"/>
            <a:ext cx="1859779" cy="423893"/>
            <a:chOff x="3891297" y="2605616"/>
            <a:chExt cx="1859779" cy="423893"/>
          </a:xfrm>
        </p:grpSpPr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3891297" y="2607596"/>
              <a:ext cx="6066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예</a:t>
              </a:r>
              <a:r>
                <a:rPr lang="en-US" altLang="ko-KR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)</a:t>
              </a:r>
              <a:endParaRPr lang="ko-KR" altLang="en-US" b="1" dirty="0">
                <a:solidFill>
                  <a:srgbClr val="228A38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25" name="내용 개체 틀 2"/>
            <p:cNvSpPr txBox="1">
              <a:spLocks/>
            </p:cNvSpPr>
            <p:nvPr/>
          </p:nvSpPr>
          <p:spPr>
            <a:xfrm>
              <a:off x="4211040" y="2605616"/>
              <a:ext cx="1540036" cy="4238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/>
                <a:t>한 뼘의 길이</a:t>
              </a:r>
              <a:endParaRPr lang="en-US" altLang="ko-KR" dirty="0"/>
            </a:p>
          </p:txBody>
        </p:sp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5465996" y="3612658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13.6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5465996" y="3992155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16.5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5465996" y="4374733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14.8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5465996" y="4754230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/>
              <a:t>14.3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2237240" y="3612658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준기</a:t>
            </a:r>
            <a:endParaRPr lang="en-US" altLang="ko-KR" dirty="0"/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2237240" y="3992155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지혜</a:t>
            </a:r>
            <a:endParaRPr lang="en-US" altLang="ko-KR" dirty="0"/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2237240" y="4374733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연수</a:t>
            </a:r>
            <a:endParaRPr lang="en-US" altLang="ko-KR" dirty="0"/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2237240" y="4754230"/>
            <a:ext cx="1540036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슬기</a:t>
            </a:r>
            <a:endParaRPr lang="en-US" altLang="ko-KR" dirty="0"/>
          </a:p>
        </p:txBody>
      </p: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347" y="26017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6" action="ppaction://hlinksldjump"/>
          </p:cNvPr>
          <p:cNvSpPr/>
          <p:nvPr/>
        </p:nvSpPr>
        <p:spPr>
          <a:xfrm>
            <a:off x="8621185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7" action="ppaction://hlinksldjump"/>
          </p:cNvPr>
          <p:cNvSpPr/>
          <p:nvPr/>
        </p:nvSpPr>
        <p:spPr>
          <a:xfrm>
            <a:off x="900320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235546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2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32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4178" y="1449388"/>
            <a:ext cx="8085222" cy="824935"/>
            <a:chOff x="914178" y="1449388"/>
            <a:chExt cx="8085222" cy="824935"/>
          </a:xfrm>
        </p:grpSpPr>
        <p:sp>
          <p:nvSpPr>
            <p:cNvPr id="34" name="모서리가 둥근 직사각형 33"/>
            <p:cNvSpPr/>
            <p:nvPr/>
          </p:nvSpPr>
          <p:spPr bwMode="auto">
            <a:xfrm>
              <a:off x="914178" y="1849750"/>
              <a:ext cx="8085222" cy="4245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49388"/>
              <a:ext cx="2992428" cy="440873"/>
              <a:chOff x="970258" y="1449388"/>
              <a:chExt cx="2992428" cy="440873"/>
            </a:xfrm>
          </p:grpSpPr>
          <p:sp>
            <p:nvSpPr>
              <p:cNvPr id="30" name="내용 개체 틀 3"/>
              <p:cNvSpPr txBox="1">
                <a:spLocks/>
              </p:cNvSpPr>
              <p:nvPr/>
            </p:nvSpPr>
            <p:spPr>
              <a:xfrm>
                <a:off x="1113299" y="1449388"/>
                <a:ext cx="2849387" cy="4408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모둠의</a:t>
                </a:r>
                <a:r>
                  <a:rPr lang="ko-KR" altLang="en-US" dirty="0"/>
                  <a:t> 평균을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970258" y="155200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14178" y="2474049"/>
            <a:ext cx="8085222" cy="829191"/>
            <a:chOff x="914178" y="2474049"/>
            <a:chExt cx="8085222" cy="829191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914178" y="2878667"/>
              <a:ext cx="8085222" cy="4245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2474049"/>
              <a:ext cx="2996776" cy="440873"/>
              <a:chOff x="970258" y="2474049"/>
              <a:chExt cx="2996776" cy="440873"/>
            </a:xfrm>
          </p:grpSpPr>
          <p:sp>
            <p:nvSpPr>
              <p:cNvPr id="38" name="내용 개체 틀 3"/>
              <p:cNvSpPr txBox="1">
                <a:spLocks/>
              </p:cNvSpPr>
              <p:nvPr/>
            </p:nvSpPr>
            <p:spPr>
              <a:xfrm>
                <a:off x="1117647" y="2474049"/>
                <a:ext cx="2849387" cy="4408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반의 평균을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970258" y="258566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14178" y="3526812"/>
            <a:ext cx="8085222" cy="1421706"/>
            <a:chOff x="914178" y="3526812"/>
            <a:chExt cx="8085222" cy="1421706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914178" y="3934308"/>
              <a:ext cx="8085222" cy="1014210"/>
            </a:xfrm>
            <a:prstGeom prst="roundRect">
              <a:avLst>
                <a:gd name="adj" fmla="val 1126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3526812"/>
              <a:ext cx="7961408" cy="417992"/>
              <a:chOff x="970258" y="3526812"/>
              <a:chExt cx="7961408" cy="417992"/>
            </a:xfrm>
          </p:grpSpPr>
          <p:sp>
            <p:nvSpPr>
              <p:cNvPr id="49" name="내용 개체 틀 3"/>
              <p:cNvSpPr txBox="1">
                <a:spLocks/>
              </p:cNvSpPr>
              <p:nvPr/>
            </p:nvSpPr>
            <p:spPr>
              <a:xfrm>
                <a:off x="1119744" y="3526812"/>
                <a:ext cx="781192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모둠의</a:t>
                </a:r>
                <a:r>
                  <a:rPr lang="ko-KR" altLang="en-US" dirty="0"/>
                  <a:t> 평균과 반의 평균을 비교해 </a:t>
                </a:r>
                <a:r>
                  <a:rPr lang="ko-KR" altLang="en-US" dirty="0" smtClean="0"/>
                  <a:t>보고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그 이유를 생각해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970258" y="365432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914178" y="412069"/>
            <a:ext cx="425484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길이를 재어 평균 구하기</a:t>
            </a:r>
          </a:p>
        </p:txBody>
      </p:sp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72" name="내용 개체 틀 2"/>
          <p:cNvSpPr txBox="1">
            <a:spLocks/>
          </p:cNvSpPr>
          <p:nvPr/>
        </p:nvSpPr>
        <p:spPr>
          <a:xfrm>
            <a:off x="925102" y="1898966"/>
            <a:ext cx="2887737" cy="38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예</a:t>
            </a:r>
            <a:r>
              <a:rPr lang="en-US" altLang="ko-KR" dirty="0"/>
              <a:t>) 14.8</a:t>
            </a:r>
            <a:r>
              <a:rPr lang="en-US" altLang="ko-KR" spc="-150" dirty="0"/>
              <a:t> </a:t>
            </a:r>
            <a:r>
              <a:rPr lang="en-US" altLang="ko-KR" dirty="0"/>
              <a:t>cm</a:t>
            </a:r>
            <a:endParaRPr lang="ko-KR" altLang="en-US" dirty="0"/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919299" y="2897336"/>
            <a:ext cx="2887737" cy="38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예</a:t>
            </a:r>
            <a:r>
              <a:rPr lang="en-US" altLang="ko-KR" dirty="0"/>
              <a:t>) 15.2</a:t>
            </a:r>
            <a:r>
              <a:rPr lang="en-US" altLang="ko-KR" spc="-150" dirty="0"/>
              <a:t> </a:t>
            </a:r>
            <a:r>
              <a:rPr lang="en-US" altLang="ko-KR" dirty="0"/>
              <a:t>cm</a:t>
            </a:r>
            <a:endParaRPr lang="ko-KR" altLang="en-US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1847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28857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505" y="42326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5" action="ppaction://hlinksldjump"/>
          </p:cNvPr>
          <p:cNvSpPr/>
          <p:nvPr/>
        </p:nvSpPr>
        <p:spPr>
          <a:xfrm>
            <a:off x="8621185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900320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235546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914179" y="3991030"/>
            <a:ext cx="8085221" cy="760582"/>
            <a:chOff x="914179" y="3991030"/>
            <a:chExt cx="8085221" cy="760582"/>
          </a:xfrm>
        </p:grpSpPr>
        <p:sp>
          <p:nvSpPr>
            <p:cNvPr id="51" name="내용 개체 틀 2"/>
            <p:cNvSpPr txBox="1">
              <a:spLocks/>
            </p:cNvSpPr>
            <p:nvPr/>
          </p:nvSpPr>
          <p:spPr>
            <a:xfrm>
              <a:off x="914179" y="3991030"/>
              <a:ext cx="8085221" cy="7605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4988" indent="-534988"/>
              <a:r>
                <a:rPr lang="ko-KR" altLang="en-US" dirty="0" smtClean="0"/>
                <a:t>우리 </a:t>
              </a:r>
              <a:r>
                <a:rPr lang="ko-KR" altLang="en-US" dirty="0" err="1" smtClean="0"/>
                <a:t>모둠은</a:t>
              </a:r>
              <a:r>
                <a:rPr lang="ko-KR" altLang="en-US" dirty="0" smtClean="0"/>
                <a:t> 평균 </a:t>
              </a:r>
              <a:r>
                <a:rPr lang="en-US" altLang="ko-KR" dirty="0"/>
                <a:t>14.8</a:t>
              </a:r>
              <a:r>
                <a:rPr lang="en-US" altLang="ko-KR" spc="-150" dirty="0"/>
                <a:t> </a:t>
              </a:r>
              <a:r>
                <a:rPr lang="en-US" altLang="ko-KR" dirty="0" smtClean="0"/>
                <a:t>cm</a:t>
              </a:r>
              <a:r>
                <a:rPr lang="ko-KR" altLang="en-US" dirty="0" smtClean="0"/>
                <a:t>가 나왔습니다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반의 평균이 </a:t>
              </a:r>
              <a:r>
                <a:rPr lang="en-US" altLang="ko-KR" dirty="0" smtClean="0"/>
                <a:t>15.2 cm</a:t>
              </a:r>
              <a:r>
                <a:rPr lang="ko-KR" altLang="en-US" dirty="0" smtClean="0"/>
                <a:t>이므로 우리 </a:t>
              </a:r>
              <a:r>
                <a:rPr lang="ko-KR" altLang="en-US" dirty="0" err="1" smtClean="0"/>
                <a:t>모둠은</a:t>
              </a:r>
              <a:r>
                <a:rPr lang="ko-KR" altLang="en-US" dirty="0" smtClean="0"/>
                <a:t> 반의 평균보다 한 뼘의 길이가 짧습니다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우리 반 친구들 중 우리 </a:t>
              </a:r>
              <a:r>
                <a:rPr lang="ko-KR" altLang="en-US" dirty="0" err="1" smtClean="0"/>
                <a:t>모둠</a:t>
              </a:r>
              <a:r>
                <a:rPr lang="ko-KR" altLang="en-US" dirty="0" smtClean="0"/>
                <a:t> 친구들의 키가 작아서 한 뼘의 길이도 짧게 나타난 것 같습니다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36" name="내용 개체 틀 2"/>
            <p:cNvSpPr txBox="1">
              <a:spLocks/>
            </p:cNvSpPr>
            <p:nvPr/>
          </p:nvSpPr>
          <p:spPr>
            <a:xfrm>
              <a:off x="1088073" y="3991030"/>
              <a:ext cx="439513" cy="3810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ko-KR" altLang="en-US" dirty="0" smtClean="0"/>
                <a:t>예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59" y="440668"/>
            <a:ext cx="92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329</Words>
  <Application>Microsoft Office PowerPoint</Application>
  <PresentationFormat>A4 용지(210x297mm)</PresentationFormat>
  <Paragraphs>69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나눔고딕</vt:lpstr>
      <vt:lpstr>나눔고딕 ExtraBold</vt:lpstr>
      <vt:lpstr>맑은 고딕</vt:lpstr>
      <vt:lpstr>Arial</vt:lpstr>
      <vt:lpstr>Wingdings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209</cp:revision>
  <cp:lastPrinted>2017-09-25T02:44:09Z</cp:lastPrinted>
  <dcterms:created xsi:type="dcterms:W3CDTF">2017-09-24T23:31:15Z</dcterms:created>
  <dcterms:modified xsi:type="dcterms:W3CDTF">2019-11-26T23:41:52Z</dcterms:modified>
</cp:coreProperties>
</file>