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1"/>
  </p:notesMasterIdLst>
  <p:sldIdLst>
    <p:sldId id="258" r:id="rId3"/>
    <p:sldId id="261" r:id="rId4"/>
    <p:sldId id="267" r:id="rId5"/>
    <p:sldId id="269" r:id="rId6"/>
    <p:sldId id="274" r:id="rId7"/>
    <p:sldId id="275" r:id="rId8"/>
    <p:sldId id="276" r:id="rId9"/>
    <p:sldId id="263" r:id="rId10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35" userDrawn="1">
          <p15:clr>
            <a:srgbClr val="A4A3A4"/>
          </p15:clr>
        </p15:guide>
        <p15:guide id="4" pos="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A38"/>
    <a:srgbClr val="695A35"/>
    <a:srgbClr val="4F81BD"/>
    <a:srgbClr val="F08300"/>
    <a:srgbClr val="3C4BA0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89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1020" y="-426"/>
      </p:cViewPr>
      <p:guideLst>
        <p:guide orient="horz" pos="537"/>
        <p:guide orient="horz" pos="3861"/>
        <p:guide orient="horz" pos="935"/>
        <p:guide pos="4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6485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885028" y="413354"/>
            <a:ext cx="432000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-15553" y="715042"/>
            <a:ext cx="9005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48542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388602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  <a:r>
              <a:rPr lang="en-US" altLang="ko-KR" sz="1400" b="1" baseline="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-87560" y="-27384"/>
            <a:ext cx="9476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3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11</a:t>
            </a:r>
            <a:endParaRPr lang="ko-KR" altLang="en-US" sz="5400" spc="-3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6485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image" Target="../media/image8.png"/><Relationship Id="rId5" Type="http://schemas.openxmlformats.org/officeDocument/2006/relationships/slide" Target="slide1.xml"/><Relationship Id="rId10" Type="http://schemas.openxmlformats.org/officeDocument/2006/relationships/slide" Target="slide6.xml"/><Relationship Id="rId4" Type="http://schemas.openxmlformats.org/officeDocument/2006/relationships/image" Target="../media/image7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6.xml"/><Relationship Id="rId5" Type="http://schemas.openxmlformats.org/officeDocument/2006/relationships/image" Target="../media/image12.png"/><Relationship Id="rId10" Type="http://schemas.openxmlformats.org/officeDocument/2006/relationships/slide" Target="slide5.xml"/><Relationship Id="rId4" Type="http://schemas.openxmlformats.org/officeDocument/2006/relationships/image" Target="../media/image11.pn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6.xml"/><Relationship Id="rId5" Type="http://schemas.openxmlformats.org/officeDocument/2006/relationships/image" Target="../media/image13.png"/><Relationship Id="rId10" Type="http://schemas.openxmlformats.org/officeDocument/2006/relationships/slide" Target="slide5.xml"/><Relationship Id="rId4" Type="http://schemas.openxmlformats.org/officeDocument/2006/relationships/image" Target="../media/image120.png"/><Relationship Id="rId9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12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6.xml"/><Relationship Id="rId5" Type="http://schemas.openxmlformats.org/officeDocument/2006/relationships/image" Target="../media/image16.png"/><Relationship Id="rId10" Type="http://schemas.openxmlformats.org/officeDocument/2006/relationships/slide" Target="slide5.xml"/><Relationship Id="rId4" Type="http://schemas.openxmlformats.org/officeDocument/2006/relationships/image" Target="../media/image15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12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6.xml"/><Relationship Id="rId5" Type="http://schemas.openxmlformats.org/officeDocument/2006/relationships/image" Target="../media/image18.png"/><Relationship Id="rId10" Type="http://schemas.openxmlformats.org/officeDocument/2006/relationships/slide" Target="slide5.xml"/><Relationship Id="rId4" Type="http://schemas.openxmlformats.org/officeDocument/2006/relationships/image" Target="../media/image170.png"/><Relationship Id="rId9" Type="http://schemas.openxmlformats.org/officeDocument/2006/relationships/slide" Target="slide4.xml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12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image" Target="../media/image20.png"/><Relationship Id="rId5" Type="http://schemas.openxmlformats.org/officeDocument/2006/relationships/slide" Target="slide1.xml"/><Relationship Id="rId10" Type="http://schemas.openxmlformats.org/officeDocument/2006/relationships/slide" Target="slide6.xml"/><Relationship Id="rId4" Type="http://schemas.openxmlformats.org/officeDocument/2006/relationships/image" Target="../media/image19.png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4301" y="3043118"/>
            <a:ext cx="492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352600" y="2636912"/>
            <a:ext cx="2214248" cy="1323439"/>
            <a:chOff x="1352600" y="2636912"/>
            <a:chExt cx="2214248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52600" y="2636912"/>
              <a:ext cx="16201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11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00572" y="404664"/>
            <a:ext cx="35643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>
                <a:latin typeface="나눔고딕 ExtraBold" pitchFamily="50" charset="-127"/>
                <a:ea typeface="나눔고딕 ExtraBold" pitchFamily="50" charset="-127"/>
              </a:rPr>
              <a:t>소수의 나눗셈</a:t>
            </a:r>
            <a:endParaRPr lang="en-US" altLang="ko-KR" sz="2200" dirty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68~69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46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endParaRPr lang="en-US" altLang="ko-KR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3" name="그림 22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71" y="1957"/>
            <a:ext cx="4061460" cy="923407"/>
          </a:xfrm>
          <a:prstGeom prst="rect">
            <a:avLst/>
          </a:prstGeom>
        </p:spPr>
      </p:pic>
      <p:sp>
        <p:nvSpPr>
          <p:cNvPr id="11" name="직사각형 10">
            <a:hlinkClick r:id="rId5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6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7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8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9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10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내용 개체 틀 5"/>
              <p:cNvSpPr txBox="1">
                <a:spLocks/>
              </p:cNvSpPr>
              <p:nvPr/>
            </p:nvSpPr>
            <p:spPr>
              <a:xfrm>
                <a:off x="920552" y="420917"/>
                <a:ext cx="4225449" cy="5686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300" kern="1200">
                    <a:solidFill>
                      <a:srgbClr val="3C4BA0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200" dirty="0">
                    <a:solidFill>
                      <a:srgbClr val="695A35"/>
                    </a:solidFill>
                  </a:rPr>
                  <a:t>(</a:t>
                </a:r>
                <a:r>
                  <a:rPr lang="ko-KR" altLang="en-US" sz="2200" dirty="0">
                    <a:solidFill>
                      <a:srgbClr val="695A35"/>
                    </a:solidFill>
                  </a:rPr>
                  <a:t>소수</a:t>
                </a:r>
                <a:r>
                  <a:rPr lang="en-US" altLang="ko-KR" sz="2200" dirty="0">
                    <a:solidFill>
                      <a:srgbClr val="695A35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ko-KR" sz="2200" i="1">
                        <a:solidFill>
                          <a:srgbClr val="695A35"/>
                        </a:solidFill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altLang="ko-KR" sz="2200" dirty="0">
                    <a:solidFill>
                      <a:srgbClr val="695A35"/>
                    </a:solidFill>
                  </a:rPr>
                  <a:t>(</a:t>
                </a:r>
                <a:r>
                  <a:rPr lang="ko-KR" altLang="en-US" sz="2200" dirty="0">
                    <a:solidFill>
                      <a:srgbClr val="695A35"/>
                    </a:solidFill>
                  </a:rPr>
                  <a:t>자연수</a:t>
                </a:r>
                <a:r>
                  <a:rPr lang="en-US" altLang="ko-KR" sz="2200" dirty="0">
                    <a:solidFill>
                      <a:srgbClr val="695A35"/>
                    </a:solidFill>
                  </a:rPr>
                  <a:t>) </a:t>
                </a:r>
                <a:r>
                  <a:rPr lang="ko-KR" altLang="en-US" sz="2200" dirty="0">
                    <a:solidFill>
                      <a:srgbClr val="695A35"/>
                    </a:solidFill>
                  </a:rPr>
                  <a:t>계산하기</a:t>
                </a:r>
              </a:p>
            </p:txBody>
          </p:sp>
        </mc:Choice>
        <mc:Fallback xmlns="">
          <p:sp>
            <p:nvSpPr>
              <p:cNvPr id="50" name="내용 개체 틀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2" y="420917"/>
                <a:ext cx="4225449" cy="568659"/>
              </a:xfrm>
              <a:prstGeom prst="rect">
                <a:avLst/>
              </a:prstGeom>
              <a:blipFill rotWithShape="1">
                <a:blip r:embed="rId3"/>
                <a:stretch>
                  <a:fillRect t="-64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그림 56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00" y="3600"/>
            <a:ext cx="4061460" cy="923407"/>
          </a:xfrm>
          <a:prstGeom prst="rect">
            <a:avLst/>
          </a:prstGeom>
        </p:spPr>
      </p:pic>
      <p:sp>
        <p:nvSpPr>
          <p:cNvPr id="58" name="직사각형 57">
            <a:hlinkClick r:id="rId5" action="ppaction://hlinksldjump"/>
          </p:cNvPr>
          <p:cNvSpPr/>
          <p:nvPr/>
        </p:nvSpPr>
        <p:spPr>
          <a:xfrm>
            <a:off x="7134431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" name="직사각형 58">
            <a:hlinkClick r:id="rId6" action="ppaction://hlinksldjump"/>
          </p:cNvPr>
          <p:cNvSpPr/>
          <p:nvPr/>
        </p:nvSpPr>
        <p:spPr>
          <a:xfrm>
            <a:off x="7507675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직사각형 59">
            <a:hlinkClick r:id="rId7" action="ppaction://hlinksldjump"/>
          </p:cNvPr>
          <p:cNvSpPr/>
          <p:nvPr/>
        </p:nvSpPr>
        <p:spPr>
          <a:xfrm>
            <a:off x="7895277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1" name="직사각형 60">
            <a:hlinkClick r:id="rId8" action="ppaction://hlinksldjump"/>
          </p:cNvPr>
          <p:cNvSpPr/>
          <p:nvPr/>
        </p:nvSpPr>
        <p:spPr>
          <a:xfrm>
            <a:off x="8273879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2" name="직사각형 61">
            <a:hlinkClick r:id="rId9" action="ppaction://hlinksldjump"/>
          </p:cNvPr>
          <p:cNvSpPr/>
          <p:nvPr/>
        </p:nvSpPr>
        <p:spPr>
          <a:xfrm>
            <a:off x="8656431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직사각형 62">
            <a:hlinkClick r:id="rId9" action="ppaction://hlinksldjump"/>
          </p:cNvPr>
          <p:cNvSpPr/>
          <p:nvPr/>
        </p:nvSpPr>
        <p:spPr>
          <a:xfrm>
            <a:off x="9034725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4" name="직사각형 63">
            <a:hlinkClick r:id="rId10" action="ppaction://hlinksldjump"/>
          </p:cNvPr>
          <p:cNvSpPr/>
          <p:nvPr/>
        </p:nvSpPr>
        <p:spPr>
          <a:xfrm>
            <a:off x="9419150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09401" y="1403484"/>
            <a:ext cx="2675488" cy="369332"/>
            <a:chOff x="909401" y="1403484"/>
            <a:chExt cx="2675488" cy="369332"/>
          </a:xfrm>
        </p:grpSpPr>
        <p:sp>
          <p:nvSpPr>
            <p:cNvPr id="69" name="내용 개체 틀 3"/>
            <p:cNvSpPr txBox="1">
              <a:spLocks/>
            </p:cNvSpPr>
            <p:nvPr/>
          </p:nvSpPr>
          <p:spPr>
            <a:xfrm>
              <a:off x="1144229" y="1403484"/>
              <a:ext cx="244066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계산해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71" name="그룹 70"/>
            <p:cNvGrpSpPr/>
            <p:nvPr/>
          </p:nvGrpSpPr>
          <p:grpSpPr>
            <a:xfrm>
              <a:off x="909401" y="1487335"/>
              <a:ext cx="217025" cy="217025"/>
              <a:chOff x="4520952" y="3717032"/>
              <a:chExt cx="217025" cy="217025"/>
            </a:xfrm>
          </p:grpSpPr>
          <p:grpSp>
            <p:nvGrpSpPr>
              <p:cNvPr id="72" name="그룹 71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74" name="모서리가 둥근 직사각형 7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3" name="모서리가 둥근 직사각형 72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2921947" y="2218214"/>
            <a:ext cx="1002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=1.24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13311" y="3303787"/>
            <a:ext cx="10486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1. 3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27210" y="3372042"/>
            <a:ext cx="1024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1. 3 7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50627" y="2213658"/>
            <a:ext cx="1024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=3.6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962754" y="3602025"/>
            <a:ext cx="1482755" cy="510007"/>
            <a:chOff x="1962754" y="3602025"/>
            <a:chExt cx="1482755" cy="510007"/>
          </a:xfrm>
        </p:grpSpPr>
        <p:sp>
          <p:nvSpPr>
            <p:cNvPr id="76" name="모서리가 둥근 직사각형 75"/>
            <p:cNvSpPr/>
            <p:nvPr/>
          </p:nvSpPr>
          <p:spPr>
            <a:xfrm>
              <a:off x="1962754" y="3751587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2049470" y="3602025"/>
              <a:ext cx="1396039" cy="510007"/>
              <a:chOff x="1896730" y="4728588"/>
              <a:chExt cx="1396039" cy="510007"/>
            </a:xfrm>
          </p:grpSpPr>
          <p:pic>
            <p:nvPicPr>
              <p:cNvPr id="41" name="그림 40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82" t="68241" r="75145" b="28664"/>
              <a:stretch/>
            </p:blipFill>
            <p:spPr>
              <a:xfrm>
                <a:off x="2122779" y="4728588"/>
                <a:ext cx="804277" cy="510007"/>
              </a:xfrm>
              <a:prstGeom prst="rect">
                <a:avLst/>
              </a:prstGeom>
            </p:spPr>
          </p:pic>
          <p:sp>
            <p:nvSpPr>
              <p:cNvPr id="42" name="내용 개체 틀 3"/>
              <p:cNvSpPr txBox="1">
                <a:spLocks/>
              </p:cNvSpPr>
              <p:nvPr/>
            </p:nvSpPr>
            <p:spPr>
              <a:xfrm>
                <a:off x="2262803" y="4783412"/>
                <a:ext cx="1029966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en-US" altLang="ko-KR" dirty="0"/>
                  <a:t>3. 9  </a:t>
                </a:r>
                <a:endParaRPr lang="ko-KR" altLang="en-US" dirty="0"/>
              </a:p>
            </p:txBody>
          </p:sp>
          <p:sp>
            <p:nvSpPr>
              <p:cNvPr id="43" name="내용 개체 틀 3"/>
              <p:cNvSpPr txBox="1">
                <a:spLocks/>
              </p:cNvSpPr>
              <p:nvPr/>
            </p:nvSpPr>
            <p:spPr>
              <a:xfrm>
                <a:off x="1896730" y="4770777"/>
                <a:ext cx="40470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base"/>
                <a:r>
                  <a:rPr lang="en-US" altLang="ko-KR" dirty="0"/>
                  <a:t>3</a:t>
                </a:r>
                <a:endParaRPr lang="ko-KR" altLang="en-US" dirty="0"/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5437860" y="3660612"/>
            <a:ext cx="1499331" cy="510007"/>
            <a:chOff x="5437860" y="3660612"/>
            <a:chExt cx="1499331" cy="510007"/>
          </a:xfrm>
        </p:grpSpPr>
        <p:sp>
          <p:nvSpPr>
            <p:cNvPr id="78" name="모서리가 둥근 직사각형 77"/>
            <p:cNvSpPr/>
            <p:nvPr/>
          </p:nvSpPr>
          <p:spPr>
            <a:xfrm>
              <a:off x="5438090" y="3814576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5437860" y="3660612"/>
              <a:ext cx="1499331" cy="510007"/>
              <a:chOff x="1793438" y="4728588"/>
              <a:chExt cx="1499331" cy="510007"/>
            </a:xfrm>
          </p:grpSpPr>
          <p:pic>
            <p:nvPicPr>
              <p:cNvPr id="45" name="그림 44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82" t="68241" r="74015" b="28664"/>
              <a:stretch/>
            </p:blipFill>
            <p:spPr>
              <a:xfrm>
                <a:off x="2122779" y="4728588"/>
                <a:ext cx="951425" cy="510007"/>
              </a:xfrm>
              <a:prstGeom prst="rect">
                <a:avLst/>
              </a:prstGeom>
            </p:spPr>
          </p:pic>
          <p:sp>
            <p:nvSpPr>
              <p:cNvPr id="46" name="내용 개체 틀 3"/>
              <p:cNvSpPr txBox="1">
                <a:spLocks/>
              </p:cNvSpPr>
              <p:nvPr/>
            </p:nvSpPr>
            <p:spPr>
              <a:xfrm>
                <a:off x="2262803" y="4783412"/>
                <a:ext cx="1029966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en-US" altLang="ko-KR" dirty="0"/>
                  <a:t>5. 4 8</a:t>
                </a:r>
                <a:endParaRPr lang="ko-KR" altLang="en-US" dirty="0"/>
              </a:p>
            </p:txBody>
          </p:sp>
          <p:sp>
            <p:nvSpPr>
              <p:cNvPr id="47" name="내용 개체 틀 3"/>
              <p:cNvSpPr txBox="1">
                <a:spLocks/>
              </p:cNvSpPr>
              <p:nvPr/>
            </p:nvSpPr>
            <p:spPr>
              <a:xfrm>
                <a:off x="1793438" y="4781928"/>
                <a:ext cx="507996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base"/>
                <a:r>
                  <a:rPr lang="en-US" altLang="ko-KR" dirty="0"/>
                  <a:t>4</a:t>
                </a:r>
                <a:endParaRPr lang="ko-KR" altLang="en-US" dirty="0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1962754" y="2218114"/>
            <a:ext cx="1117042" cy="369332"/>
            <a:chOff x="1962754" y="2218114"/>
            <a:chExt cx="1117042" cy="369332"/>
          </a:xfrm>
        </p:grpSpPr>
        <p:sp>
          <p:nvSpPr>
            <p:cNvPr id="70" name="모서리가 둥근 직사각형 69"/>
            <p:cNvSpPr/>
            <p:nvPr/>
          </p:nvSpPr>
          <p:spPr>
            <a:xfrm>
              <a:off x="1962754" y="234397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내용 개체 틀 3"/>
            <p:cNvSpPr txBox="1">
              <a:spLocks/>
            </p:cNvSpPr>
            <p:nvPr/>
          </p:nvSpPr>
          <p:spPr>
            <a:xfrm>
              <a:off x="2118801" y="2218114"/>
              <a:ext cx="960995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n-US" altLang="ko-KR" dirty="0"/>
                <a:t>2.48÷2 </a:t>
              </a:r>
              <a:endParaRPr lang="ko-KR" altLang="en-US" dirty="0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5438090" y="2203830"/>
            <a:ext cx="1005541" cy="369332"/>
            <a:chOff x="5438090" y="2203830"/>
            <a:chExt cx="1005541" cy="369332"/>
          </a:xfrm>
        </p:grpSpPr>
        <p:sp>
          <p:nvSpPr>
            <p:cNvPr id="77" name="모서리가 둥근 직사각형 76"/>
            <p:cNvSpPr/>
            <p:nvPr/>
          </p:nvSpPr>
          <p:spPr>
            <a:xfrm>
              <a:off x="5438090" y="234397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9" name="내용 개체 틀 3"/>
            <p:cNvSpPr txBox="1">
              <a:spLocks/>
            </p:cNvSpPr>
            <p:nvPr/>
          </p:nvSpPr>
          <p:spPr>
            <a:xfrm>
              <a:off x="5586850" y="2203830"/>
              <a:ext cx="856781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n-US" altLang="ko-KR" dirty="0"/>
                <a:t>7.2÷2 </a:t>
              </a:r>
              <a:endParaRPr lang="ko-KR" altLang="en-US" dirty="0"/>
            </a:p>
          </p:txBody>
        </p:sp>
      </p:grpSp>
      <p:pic>
        <p:nvPicPr>
          <p:cNvPr id="52" name="그림 51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77657" y="137939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직사각형 55">
            <a:hlinkClick r:id="rId7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hlinkClick r:id="rId8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>
            <a:hlinkClick r:id="rId9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>
            <a:hlinkClick r:id="rId10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>
            <a:hlinkClick r:id="rId5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>
            <a:hlinkClick r:id="rId13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1" t="43618" r="29522" b="33377"/>
          <a:stretch/>
        </p:blipFill>
        <p:spPr>
          <a:xfrm>
            <a:off x="2486724" y="1975666"/>
            <a:ext cx="4855916" cy="3770455"/>
          </a:xfrm>
          <a:prstGeom prst="rect">
            <a:avLst/>
          </a:prstGeom>
        </p:spPr>
      </p:pic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내용 개체 틀 5"/>
              <p:cNvSpPr txBox="1">
                <a:spLocks/>
              </p:cNvSpPr>
              <p:nvPr/>
            </p:nvSpPr>
            <p:spPr>
              <a:xfrm>
                <a:off x="887099" y="476672"/>
                <a:ext cx="4309370" cy="5686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300" kern="1200">
                    <a:solidFill>
                      <a:srgbClr val="3C4BA0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ko-KR" altLang="en-US" sz="2200" b="1" dirty="0">
                    <a:solidFill>
                      <a:srgbClr val="695A35"/>
                    </a:solidFill>
                  </a:rPr>
                  <a:t>각 자리에서 </a:t>
                </a:r>
                <a:r>
                  <a:rPr lang="ko-KR" altLang="en-US" sz="2200" b="1" dirty="0" err="1">
                    <a:solidFill>
                      <a:srgbClr val="695A35"/>
                    </a:solidFill>
                  </a:rPr>
                  <a:t>나누어떨어지지</a:t>
                </a:r>
                <a:r>
                  <a:rPr lang="ko-KR" altLang="en-US" sz="2200" b="1" dirty="0">
                    <a:solidFill>
                      <a:srgbClr val="695A35"/>
                    </a:solidFill>
                  </a:rPr>
                  <a:t> 않는 </a:t>
                </a:r>
                <a:endParaRPr lang="en-US" altLang="ko-KR" sz="2200" b="1" dirty="0">
                  <a:solidFill>
                    <a:srgbClr val="695A35"/>
                  </a:solidFill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ko-KR" sz="2200" b="1" dirty="0">
                    <a:solidFill>
                      <a:srgbClr val="695A35"/>
                    </a:solidFill>
                  </a:rPr>
                  <a:t>(</a:t>
                </a:r>
                <a:r>
                  <a:rPr lang="ko-KR" altLang="en-US" sz="2200" b="1" dirty="0">
                    <a:solidFill>
                      <a:srgbClr val="695A35"/>
                    </a:solidFill>
                  </a:rPr>
                  <a:t>소수</a:t>
                </a:r>
                <a:r>
                  <a:rPr lang="en-US" altLang="ko-KR" sz="2200" b="1" dirty="0">
                    <a:solidFill>
                      <a:srgbClr val="695A35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ko-KR" sz="2200" b="1" i="1">
                        <a:solidFill>
                          <a:srgbClr val="695A35"/>
                        </a:solidFill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altLang="ko-KR" sz="2200" b="1" dirty="0">
                    <a:solidFill>
                      <a:srgbClr val="695A35"/>
                    </a:solidFill>
                  </a:rPr>
                  <a:t>(</a:t>
                </a:r>
                <a:r>
                  <a:rPr lang="ko-KR" altLang="en-US" sz="2200" b="1" dirty="0">
                    <a:solidFill>
                      <a:srgbClr val="695A35"/>
                    </a:solidFill>
                  </a:rPr>
                  <a:t>자연수</a:t>
                </a:r>
                <a:r>
                  <a:rPr lang="en-US" altLang="ko-KR" sz="2200" b="1" dirty="0">
                    <a:solidFill>
                      <a:srgbClr val="695A35"/>
                    </a:solidFill>
                  </a:rPr>
                  <a:t>)</a:t>
                </a:r>
                <a:r>
                  <a:rPr lang="ko-KR" altLang="en-US" sz="2200" b="1" dirty="0">
                    <a:solidFill>
                      <a:srgbClr val="695A35"/>
                    </a:solidFill>
                  </a:rPr>
                  <a:t> 계산하기</a:t>
                </a:r>
              </a:p>
            </p:txBody>
          </p:sp>
        </mc:Choice>
        <mc:Fallback xmlns="">
          <p:sp>
            <p:nvSpPr>
              <p:cNvPr id="48" name="내용 개체 틀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99" y="476672"/>
                <a:ext cx="4309370" cy="568659"/>
              </a:xfrm>
              <a:prstGeom prst="rect">
                <a:avLst/>
              </a:prstGeom>
              <a:blipFill>
                <a:blip r:embed="rId4"/>
                <a:stretch>
                  <a:fillRect t="-19355" b="-451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그림 41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00" y="3600"/>
            <a:ext cx="4061460" cy="923407"/>
          </a:xfrm>
          <a:prstGeom prst="rect">
            <a:avLst/>
          </a:prstGeom>
        </p:spPr>
      </p:pic>
      <p:sp>
        <p:nvSpPr>
          <p:cNvPr id="49" name="직사각형 48">
            <a:hlinkClick r:id="rId6" action="ppaction://hlinksldjump"/>
          </p:cNvPr>
          <p:cNvSpPr/>
          <p:nvPr/>
        </p:nvSpPr>
        <p:spPr>
          <a:xfrm>
            <a:off x="7134431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직사각형 49">
            <a:hlinkClick r:id="rId7" action="ppaction://hlinksldjump"/>
          </p:cNvPr>
          <p:cNvSpPr/>
          <p:nvPr/>
        </p:nvSpPr>
        <p:spPr>
          <a:xfrm>
            <a:off x="7507675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직사각형 50">
            <a:hlinkClick r:id="rId8" action="ppaction://hlinksldjump"/>
          </p:cNvPr>
          <p:cNvSpPr/>
          <p:nvPr/>
        </p:nvSpPr>
        <p:spPr>
          <a:xfrm>
            <a:off x="7895277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직사각형 51">
            <a:hlinkClick r:id="rId9" action="ppaction://hlinksldjump"/>
          </p:cNvPr>
          <p:cNvSpPr/>
          <p:nvPr/>
        </p:nvSpPr>
        <p:spPr>
          <a:xfrm>
            <a:off x="8273879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직사각형 52">
            <a:hlinkClick r:id="rId10" action="ppaction://hlinksldjump"/>
          </p:cNvPr>
          <p:cNvSpPr/>
          <p:nvPr/>
        </p:nvSpPr>
        <p:spPr>
          <a:xfrm>
            <a:off x="8656431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직사각형 53">
            <a:hlinkClick r:id="rId10" action="ppaction://hlinksldjump"/>
          </p:cNvPr>
          <p:cNvSpPr/>
          <p:nvPr/>
        </p:nvSpPr>
        <p:spPr>
          <a:xfrm>
            <a:off x="9034725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직사각형 54">
            <a:hlinkClick r:id="rId11" action="ppaction://hlinksldjump"/>
          </p:cNvPr>
          <p:cNvSpPr/>
          <p:nvPr/>
        </p:nvSpPr>
        <p:spPr>
          <a:xfrm>
            <a:off x="9419150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09401" y="1404899"/>
            <a:ext cx="7261080" cy="433607"/>
            <a:chOff x="909401" y="1404899"/>
            <a:chExt cx="7261080" cy="433607"/>
          </a:xfrm>
        </p:grpSpPr>
        <p:sp>
          <p:nvSpPr>
            <p:cNvPr id="34" name="내용 개체 틀 3"/>
            <p:cNvSpPr txBox="1">
              <a:spLocks/>
            </p:cNvSpPr>
            <p:nvPr/>
          </p:nvSpPr>
          <p:spPr>
            <a:xfrm>
              <a:off x="1151825" y="1404899"/>
              <a:ext cx="7018656" cy="43360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빈칸에 알맞은 수를 써넣으세요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69" name="그룹 68"/>
            <p:cNvGrpSpPr/>
            <p:nvPr/>
          </p:nvGrpSpPr>
          <p:grpSpPr>
            <a:xfrm>
              <a:off x="909401" y="1487335"/>
              <a:ext cx="217025" cy="217025"/>
              <a:chOff x="4520952" y="3717032"/>
              <a:chExt cx="217025" cy="217025"/>
            </a:xfrm>
          </p:grpSpPr>
          <p:grpSp>
            <p:nvGrpSpPr>
              <p:cNvPr id="70" name="그룹 69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72" name="모서리가 둥근 직사각형 7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1" name="모서리가 둥근 직사각형 70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4435966" y="2892635"/>
            <a:ext cx="1024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3.72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65731" y="2891246"/>
            <a:ext cx="1024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1.24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51493" y="5081274"/>
            <a:ext cx="1024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3.12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11451" y="5077861"/>
            <a:ext cx="1024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1.56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6805" y="14048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직사각형 35">
            <a:hlinkClick r:id="rId7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9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0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1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6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3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88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4" t="81360" r="13059" b="10674"/>
          <a:stretch/>
        </p:blipFill>
        <p:spPr>
          <a:xfrm>
            <a:off x="4766897" y="2633369"/>
            <a:ext cx="4044372" cy="1087351"/>
          </a:xfrm>
          <a:prstGeom prst="rect">
            <a:avLst/>
          </a:prstGeom>
        </p:spPr>
      </p:pic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내용 개체 틀 5"/>
              <p:cNvSpPr txBox="1">
                <a:spLocks/>
              </p:cNvSpPr>
              <p:nvPr/>
            </p:nvSpPr>
            <p:spPr>
              <a:xfrm>
                <a:off x="1032063" y="420917"/>
                <a:ext cx="4032448" cy="5686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300" kern="1200">
                    <a:solidFill>
                      <a:srgbClr val="3C4BA0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2200" b="1" dirty="0">
                    <a:solidFill>
                      <a:srgbClr val="695A35"/>
                    </a:solidFill>
                  </a:rPr>
                  <a:t>소수점 아래 </a:t>
                </a:r>
                <a:r>
                  <a:rPr lang="en-US" altLang="ko-KR" sz="2200" b="1" dirty="0">
                    <a:solidFill>
                      <a:srgbClr val="695A35"/>
                    </a:solidFill>
                  </a:rPr>
                  <a:t>0</a:t>
                </a:r>
                <a:r>
                  <a:rPr lang="ko-KR" altLang="en-US" sz="2200" b="1" dirty="0">
                    <a:solidFill>
                      <a:srgbClr val="695A35"/>
                    </a:solidFill>
                  </a:rPr>
                  <a:t>을 내려 계산해야 하는 </a:t>
                </a:r>
                <a:r>
                  <a:rPr lang="en-US" altLang="ko-KR" sz="2200" b="1" dirty="0">
                    <a:solidFill>
                      <a:srgbClr val="695A35"/>
                    </a:solidFill>
                  </a:rPr>
                  <a:t>(</a:t>
                </a:r>
                <a:r>
                  <a:rPr lang="ko-KR" altLang="en-US" sz="2200" b="1" dirty="0">
                    <a:solidFill>
                      <a:srgbClr val="695A35"/>
                    </a:solidFill>
                  </a:rPr>
                  <a:t>소수</a:t>
                </a:r>
                <a:r>
                  <a:rPr lang="en-US" altLang="ko-KR" sz="2200" b="1" dirty="0">
                    <a:solidFill>
                      <a:srgbClr val="695A35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ko-KR" sz="2200" b="1" i="1">
                        <a:solidFill>
                          <a:srgbClr val="695A35"/>
                        </a:solidFill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altLang="ko-KR" sz="2200" b="1" dirty="0">
                    <a:solidFill>
                      <a:srgbClr val="695A35"/>
                    </a:solidFill>
                  </a:rPr>
                  <a:t>(</a:t>
                </a:r>
                <a:r>
                  <a:rPr lang="ko-KR" altLang="en-US" sz="2200" b="1" dirty="0">
                    <a:solidFill>
                      <a:srgbClr val="695A35"/>
                    </a:solidFill>
                  </a:rPr>
                  <a:t>자연수</a:t>
                </a:r>
                <a:r>
                  <a:rPr lang="en-US" altLang="ko-KR" sz="2200" b="1" dirty="0">
                    <a:solidFill>
                      <a:srgbClr val="695A35"/>
                    </a:solidFill>
                  </a:rPr>
                  <a:t>)</a:t>
                </a:r>
                <a:r>
                  <a:rPr lang="ko-KR" altLang="en-US" sz="2200" b="1" dirty="0">
                    <a:solidFill>
                      <a:srgbClr val="695A35"/>
                    </a:solidFill>
                  </a:rPr>
                  <a:t> 계산하기</a:t>
                </a:r>
              </a:p>
            </p:txBody>
          </p:sp>
        </mc:Choice>
        <mc:Fallback xmlns="">
          <p:sp>
            <p:nvSpPr>
              <p:cNvPr id="35" name="내용 개체 틀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63" y="420917"/>
                <a:ext cx="4032448" cy="568659"/>
              </a:xfrm>
              <a:prstGeom prst="rect">
                <a:avLst/>
              </a:prstGeom>
              <a:blipFill rotWithShape="1">
                <a:blip r:embed="rId4"/>
                <a:stretch>
                  <a:fillRect t="-6452" b="-559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그림 28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00" y="3600"/>
            <a:ext cx="4061460" cy="923407"/>
          </a:xfrm>
          <a:prstGeom prst="rect">
            <a:avLst/>
          </a:prstGeom>
        </p:spPr>
      </p:pic>
      <p:sp>
        <p:nvSpPr>
          <p:cNvPr id="36" name="직사각형 35">
            <a:hlinkClick r:id="rId6" action="ppaction://hlinksldjump"/>
          </p:cNvPr>
          <p:cNvSpPr/>
          <p:nvPr/>
        </p:nvSpPr>
        <p:spPr>
          <a:xfrm>
            <a:off x="7134431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직사각형 37">
            <a:hlinkClick r:id="rId7" action="ppaction://hlinksldjump"/>
          </p:cNvPr>
          <p:cNvSpPr/>
          <p:nvPr/>
        </p:nvSpPr>
        <p:spPr>
          <a:xfrm>
            <a:off x="7507675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직사각형 41">
            <a:hlinkClick r:id="rId8" action="ppaction://hlinksldjump"/>
          </p:cNvPr>
          <p:cNvSpPr/>
          <p:nvPr/>
        </p:nvSpPr>
        <p:spPr>
          <a:xfrm>
            <a:off x="7895277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직사각형 42">
            <a:hlinkClick r:id="rId9" action="ppaction://hlinksldjump"/>
          </p:cNvPr>
          <p:cNvSpPr/>
          <p:nvPr/>
        </p:nvSpPr>
        <p:spPr>
          <a:xfrm>
            <a:off x="8273879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직사각형 43">
            <a:hlinkClick r:id="rId10" action="ppaction://hlinksldjump"/>
          </p:cNvPr>
          <p:cNvSpPr/>
          <p:nvPr/>
        </p:nvSpPr>
        <p:spPr>
          <a:xfrm>
            <a:off x="8656431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직사각형 44">
            <a:hlinkClick r:id="rId10" action="ppaction://hlinksldjump"/>
          </p:cNvPr>
          <p:cNvSpPr/>
          <p:nvPr/>
        </p:nvSpPr>
        <p:spPr>
          <a:xfrm>
            <a:off x="9034725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직사각형 45">
            <a:hlinkClick r:id="rId11" action="ppaction://hlinksldjump"/>
          </p:cNvPr>
          <p:cNvSpPr/>
          <p:nvPr/>
        </p:nvSpPr>
        <p:spPr>
          <a:xfrm>
            <a:off x="9419150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41637" y="2622218"/>
            <a:ext cx="2191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1.8</a:t>
            </a:r>
            <a:r>
              <a:rPr lang="en-US" altLang="ko-KR" dirty="0">
                <a:solidFill>
                  <a:srgbClr val="228A38"/>
                </a:solidFill>
              </a:rPr>
              <a:t>÷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5=0.36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86047" y="3252653"/>
            <a:ext cx="1024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0.36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09401" y="1407588"/>
            <a:ext cx="8182455" cy="755901"/>
            <a:chOff x="909401" y="1407588"/>
            <a:chExt cx="8182455" cy="755901"/>
          </a:xfrm>
        </p:grpSpPr>
        <p:sp>
          <p:nvSpPr>
            <p:cNvPr id="25" name="내용 개체 틀 3"/>
            <p:cNvSpPr txBox="1">
              <a:spLocks/>
            </p:cNvSpPr>
            <p:nvPr/>
          </p:nvSpPr>
          <p:spPr>
            <a:xfrm>
              <a:off x="1184885" y="1407588"/>
              <a:ext cx="7906971" cy="7559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39788" eaLnBrk="0" latinLnBrk="0" hangingPunct="0"/>
              <a:r>
                <a:rPr lang="ko-KR" altLang="en-US" dirty="0"/>
                <a:t>음료수 </a:t>
              </a:r>
              <a:r>
                <a:rPr lang="en-US" altLang="ko-KR" dirty="0"/>
                <a:t>1.8</a:t>
              </a:r>
              <a:r>
                <a:rPr lang="en-US" altLang="ko-KR" sz="800" dirty="0"/>
                <a:t> </a:t>
              </a:r>
              <a:r>
                <a:rPr lang="en-US" altLang="ko-KR" dirty="0"/>
                <a:t>L</a:t>
              </a:r>
              <a:r>
                <a:rPr lang="ko-KR" altLang="en-US" dirty="0"/>
                <a:t>를 컵 </a:t>
              </a:r>
              <a:r>
                <a:rPr lang="en-US" altLang="ko-KR" dirty="0"/>
                <a:t>5</a:t>
              </a:r>
              <a:r>
                <a:rPr lang="ko-KR" altLang="en-US" dirty="0"/>
                <a:t>개에 똑같이 나누어 담으려고 합니다</a:t>
              </a:r>
              <a:r>
                <a:rPr lang="en-US" altLang="ko-KR" dirty="0"/>
                <a:t>. </a:t>
              </a:r>
              <a:r>
                <a:rPr lang="ko-KR" altLang="en-US" dirty="0"/>
                <a:t>컵 한 개에 담을 수 있는 음료수는 </a:t>
              </a:r>
              <a:r>
                <a:rPr lang="ko-KR" altLang="en-US" dirty="0" smtClean="0"/>
                <a:t>몇 </a:t>
              </a:r>
              <a:r>
                <a:rPr lang="en-US" altLang="ko-KR" dirty="0"/>
                <a:t>L</a:t>
              </a:r>
              <a:r>
                <a:rPr lang="ko-KR" altLang="en-US" dirty="0"/>
                <a:t>인지 구해 보세요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55" name="그룹 54"/>
            <p:cNvGrpSpPr/>
            <p:nvPr/>
          </p:nvGrpSpPr>
          <p:grpSpPr>
            <a:xfrm>
              <a:off x="909401" y="1487335"/>
              <a:ext cx="217025" cy="217025"/>
              <a:chOff x="4520952" y="3717032"/>
              <a:chExt cx="217025" cy="217025"/>
            </a:xfrm>
          </p:grpSpPr>
          <p:grpSp>
            <p:nvGrpSpPr>
              <p:cNvPr id="56" name="그룹 55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58" name="모서리가 둥근 직사각형 57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9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7" name="모서리가 둥근 직사각형 56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0" name="그림 29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53000" y="17128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직사각형 31">
            <a:hlinkClick r:id="rId7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8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0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1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6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3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3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190" r="11461" b="75200"/>
          <a:stretch/>
        </p:blipFill>
        <p:spPr>
          <a:xfrm>
            <a:off x="5040398" y="2304239"/>
            <a:ext cx="3994327" cy="1259924"/>
          </a:xfrm>
          <a:prstGeom prst="rect">
            <a:avLst/>
          </a:prstGeom>
        </p:spPr>
      </p:pic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내용 개체 틀 5"/>
              <p:cNvSpPr txBox="1">
                <a:spLocks/>
              </p:cNvSpPr>
              <p:nvPr/>
            </p:nvSpPr>
            <p:spPr>
              <a:xfrm>
                <a:off x="820192" y="420917"/>
                <a:ext cx="4465487" cy="5686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300" kern="1200">
                    <a:solidFill>
                      <a:srgbClr val="3C4BA0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2200" b="1" dirty="0">
                    <a:solidFill>
                      <a:srgbClr val="695A35"/>
                    </a:solidFill>
                  </a:rPr>
                  <a:t>몫의 소수 첫째 자리에 </a:t>
                </a:r>
                <a:r>
                  <a:rPr lang="en-US" altLang="ko-KR" sz="2200" b="1" dirty="0">
                    <a:solidFill>
                      <a:srgbClr val="695A35"/>
                    </a:solidFill>
                  </a:rPr>
                  <a:t>0</a:t>
                </a:r>
                <a:r>
                  <a:rPr lang="ko-KR" altLang="en-US" sz="2200" b="1" dirty="0">
                    <a:solidFill>
                      <a:srgbClr val="695A35"/>
                    </a:solidFill>
                  </a:rPr>
                  <a:t>이 들어가는 </a:t>
                </a:r>
                <a:r>
                  <a:rPr lang="en-US" altLang="ko-KR" sz="2200" b="1" dirty="0">
                    <a:solidFill>
                      <a:srgbClr val="695A35"/>
                    </a:solidFill>
                  </a:rPr>
                  <a:t>(</a:t>
                </a:r>
                <a:r>
                  <a:rPr lang="ko-KR" altLang="en-US" sz="2200" b="1" dirty="0">
                    <a:solidFill>
                      <a:srgbClr val="695A35"/>
                    </a:solidFill>
                  </a:rPr>
                  <a:t>소수</a:t>
                </a:r>
                <a:r>
                  <a:rPr lang="en-US" altLang="ko-KR" sz="2200" b="1" dirty="0">
                    <a:solidFill>
                      <a:srgbClr val="695A35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ko-KR" sz="2200" b="1" i="1">
                        <a:solidFill>
                          <a:srgbClr val="695A35"/>
                        </a:solidFill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altLang="ko-KR" sz="2200" b="1" dirty="0">
                    <a:solidFill>
                      <a:srgbClr val="695A35"/>
                    </a:solidFill>
                  </a:rPr>
                  <a:t>(</a:t>
                </a:r>
                <a:r>
                  <a:rPr lang="ko-KR" altLang="en-US" sz="2200" b="1" dirty="0">
                    <a:solidFill>
                      <a:srgbClr val="695A35"/>
                    </a:solidFill>
                  </a:rPr>
                  <a:t>자연수</a:t>
                </a:r>
                <a:r>
                  <a:rPr lang="en-US" altLang="ko-KR" sz="2200" b="1" dirty="0">
                    <a:solidFill>
                      <a:srgbClr val="695A35"/>
                    </a:solidFill>
                  </a:rPr>
                  <a:t>) </a:t>
                </a:r>
                <a:r>
                  <a:rPr lang="ko-KR" altLang="en-US" sz="2200" b="1" dirty="0">
                    <a:solidFill>
                      <a:srgbClr val="695A35"/>
                    </a:solidFill>
                  </a:rPr>
                  <a:t>계산하기</a:t>
                </a:r>
              </a:p>
            </p:txBody>
          </p:sp>
        </mc:Choice>
        <mc:Fallback xmlns="">
          <p:sp>
            <p:nvSpPr>
              <p:cNvPr id="33" name="내용 개체 틀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92" y="420917"/>
                <a:ext cx="4465487" cy="568659"/>
              </a:xfrm>
              <a:prstGeom prst="rect">
                <a:avLst/>
              </a:prstGeom>
              <a:blipFill rotWithShape="1">
                <a:blip r:embed="rId4"/>
                <a:stretch>
                  <a:fillRect l="-1230" t="-6452" r="-1093" b="-559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그림 39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00" y="3600"/>
            <a:ext cx="4061460" cy="923407"/>
          </a:xfrm>
          <a:prstGeom prst="rect">
            <a:avLst/>
          </a:prstGeom>
        </p:spPr>
      </p:pic>
      <p:sp>
        <p:nvSpPr>
          <p:cNvPr id="41" name="직사각형 40">
            <a:hlinkClick r:id="rId6" action="ppaction://hlinksldjump"/>
          </p:cNvPr>
          <p:cNvSpPr/>
          <p:nvPr/>
        </p:nvSpPr>
        <p:spPr>
          <a:xfrm>
            <a:off x="7134431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직사각형 41">
            <a:hlinkClick r:id="rId7" action="ppaction://hlinksldjump"/>
          </p:cNvPr>
          <p:cNvSpPr/>
          <p:nvPr/>
        </p:nvSpPr>
        <p:spPr>
          <a:xfrm>
            <a:off x="7507675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직사각형 42">
            <a:hlinkClick r:id="rId8" action="ppaction://hlinksldjump"/>
          </p:cNvPr>
          <p:cNvSpPr/>
          <p:nvPr/>
        </p:nvSpPr>
        <p:spPr>
          <a:xfrm>
            <a:off x="7895277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직사각형 43">
            <a:hlinkClick r:id="rId9" action="ppaction://hlinksldjump"/>
          </p:cNvPr>
          <p:cNvSpPr/>
          <p:nvPr/>
        </p:nvSpPr>
        <p:spPr>
          <a:xfrm>
            <a:off x="8273879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직사각형 44">
            <a:hlinkClick r:id="rId10" action="ppaction://hlinksldjump"/>
          </p:cNvPr>
          <p:cNvSpPr/>
          <p:nvPr/>
        </p:nvSpPr>
        <p:spPr>
          <a:xfrm>
            <a:off x="8656431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직사각형 45">
            <a:hlinkClick r:id="rId10" action="ppaction://hlinksldjump"/>
          </p:cNvPr>
          <p:cNvSpPr/>
          <p:nvPr/>
        </p:nvSpPr>
        <p:spPr>
          <a:xfrm>
            <a:off x="9034725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직사각형 46">
            <a:hlinkClick r:id="rId11" action="ppaction://hlinksldjump"/>
          </p:cNvPr>
          <p:cNvSpPr/>
          <p:nvPr/>
        </p:nvSpPr>
        <p:spPr>
          <a:xfrm>
            <a:off x="9419150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32743" y="2438118"/>
            <a:ext cx="2191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4.2÷4=1.05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09401" y="1416050"/>
            <a:ext cx="8087680" cy="867214"/>
            <a:chOff x="909401" y="1416050"/>
            <a:chExt cx="8087680" cy="867214"/>
          </a:xfrm>
        </p:grpSpPr>
        <p:sp>
          <p:nvSpPr>
            <p:cNvPr id="19" name="내용 개체 틀 3"/>
            <p:cNvSpPr txBox="1">
              <a:spLocks/>
            </p:cNvSpPr>
            <p:nvPr/>
          </p:nvSpPr>
          <p:spPr>
            <a:xfrm>
              <a:off x="1149140" y="1416050"/>
              <a:ext cx="7847941" cy="8672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39788" eaLnBrk="0" latinLnBrk="0" hangingPunct="0"/>
              <a:r>
                <a:rPr lang="en-US" altLang="ko-KR" dirty="0"/>
                <a:t>4</a:t>
              </a:r>
              <a:r>
                <a:rPr lang="ko-KR" altLang="en-US" dirty="0"/>
                <a:t>천 원으로 리본 </a:t>
              </a:r>
              <a:r>
                <a:rPr lang="en-US" altLang="ko-KR" dirty="0"/>
                <a:t>4.2</a:t>
              </a:r>
              <a:r>
                <a:rPr lang="en-US" altLang="ko-KR" sz="800" dirty="0"/>
                <a:t> </a:t>
              </a:r>
              <a:r>
                <a:rPr lang="en-US" altLang="ko-KR" dirty="0"/>
                <a:t>m</a:t>
              </a:r>
              <a:r>
                <a:rPr lang="ko-KR" altLang="en-US" dirty="0"/>
                <a:t>를 살 수 있습니다</a:t>
              </a:r>
              <a:r>
                <a:rPr lang="en-US" altLang="ko-KR" dirty="0"/>
                <a:t>. </a:t>
              </a:r>
              <a:r>
                <a:rPr lang="ko-KR" altLang="en-US" dirty="0"/>
                <a:t>천 원으로 살 수 있는 리본은 몇 </a:t>
              </a:r>
              <a:r>
                <a:rPr lang="en-US" altLang="ko-KR" dirty="0"/>
                <a:t>m</a:t>
              </a:r>
              <a:r>
                <a:rPr lang="ko-KR" altLang="en-US" dirty="0"/>
                <a:t>인지 구해 보세요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909401" y="1487335"/>
              <a:ext cx="217025" cy="217025"/>
              <a:chOff x="4520952" y="3717032"/>
              <a:chExt cx="217025" cy="217025"/>
            </a:xfrm>
          </p:grpSpPr>
          <p:grpSp>
            <p:nvGrpSpPr>
              <p:cNvPr id="36" name="그룹 35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9" name="모서리가 둥근 직사각형 38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8" name="모서리가 둥근 직사각형 37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7379196" y="3051436"/>
            <a:ext cx="1095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1.05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70378" y="170436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>
            <a:hlinkClick r:id="rId7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8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9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1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6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3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2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952836"/>
            <a:ext cx="739457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내용 개체 틀 5"/>
              <p:cNvSpPr txBox="1">
                <a:spLocks/>
              </p:cNvSpPr>
              <p:nvPr/>
            </p:nvSpPr>
            <p:spPr>
              <a:xfrm>
                <a:off x="920552" y="476672"/>
                <a:ext cx="4225449" cy="5686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2300" kern="1200">
                    <a:solidFill>
                      <a:srgbClr val="3C4BA0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ko-KR" sz="2200" dirty="0">
                    <a:solidFill>
                      <a:srgbClr val="695A35"/>
                    </a:solidFill>
                  </a:rPr>
                  <a:t>(</a:t>
                </a:r>
                <a:r>
                  <a:rPr lang="ko-KR" altLang="en-US" sz="2200" dirty="0">
                    <a:solidFill>
                      <a:srgbClr val="695A35"/>
                    </a:solidFill>
                  </a:rPr>
                  <a:t>자연수</a:t>
                </a:r>
                <a:r>
                  <a:rPr lang="en-US" altLang="ko-KR" sz="2200" dirty="0">
                    <a:solidFill>
                      <a:srgbClr val="695A35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ko-KR" sz="2200" i="1">
                        <a:solidFill>
                          <a:srgbClr val="695A35"/>
                        </a:solidFill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altLang="ko-KR" sz="2200" dirty="0">
                    <a:solidFill>
                      <a:srgbClr val="695A35"/>
                    </a:solidFill>
                  </a:rPr>
                  <a:t>(</a:t>
                </a:r>
                <a:r>
                  <a:rPr lang="ko-KR" altLang="en-US" sz="2200" dirty="0">
                    <a:solidFill>
                      <a:srgbClr val="695A35"/>
                    </a:solidFill>
                  </a:rPr>
                  <a:t>자연수</a:t>
                </a:r>
                <a:r>
                  <a:rPr lang="en-US" altLang="ko-KR" sz="2200" dirty="0">
                    <a:solidFill>
                      <a:srgbClr val="695A35"/>
                    </a:solidFill>
                  </a:rPr>
                  <a:t>)</a:t>
                </a:r>
                <a:r>
                  <a:rPr lang="ko-KR" altLang="en-US" sz="2200" dirty="0">
                    <a:solidFill>
                      <a:srgbClr val="695A35"/>
                    </a:solidFill>
                  </a:rPr>
                  <a:t>의 몫을 </a:t>
                </a:r>
                <a:endParaRPr lang="en-US" altLang="ko-KR" sz="2200" dirty="0">
                  <a:solidFill>
                    <a:srgbClr val="695A35"/>
                  </a:solidFill>
                </a:endParaRPr>
              </a:p>
              <a:p>
                <a:pPr>
                  <a:lnSpc>
                    <a:spcPct val="80000"/>
                  </a:lnSpc>
                </a:pPr>
                <a:r>
                  <a:rPr lang="ko-KR" altLang="en-US" sz="2200" dirty="0">
                    <a:solidFill>
                      <a:srgbClr val="695A35"/>
                    </a:solidFill>
                  </a:rPr>
                  <a:t>소수로 나타내기</a:t>
                </a:r>
              </a:p>
            </p:txBody>
          </p:sp>
        </mc:Choice>
        <mc:Fallback xmlns="">
          <p:sp>
            <p:nvSpPr>
              <p:cNvPr id="35" name="내용 개체 틀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2" y="476672"/>
                <a:ext cx="4225449" cy="568659"/>
              </a:xfrm>
              <a:prstGeom prst="rect">
                <a:avLst/>
              </a:prstGeom>
              <a:blipFill rotWithShape="1">
                <a:blip r:embed="rId4"/>
                <a:stretch>
                  <a:fillRect t="-18280" b="-440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그림 28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00" y="3600"/>
            <a:ext cx="4061460" cy="923407"/>
          </a:xfrm>
          <a:prstGeom prst="rect">
            <a:avLst/>
          </a:prstGeom>
        </p:spPr>
      </p:pic>
      <p:sp>
        <p:nvSpPr>
          <p:cNvPr id="36" name="직사각형 35">
            <a:hlinkClick r:id="rId6" action="ppaction://hlinksldjump"/>
          </p:cNvPr>
          <p:cNvSpPr/>
          <p:nvPr/>
        </p:nvSpPr>
        <p:spPr>
          <a:xfrm>
            <a:off x="7134431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직사각형 37">
            <a:hlinkClick r:id="rId7" action="ppaction://hlinksldjump"/>
          </p:cNvPr>
          <p:cNvSpPr/>
          <p:nvPr/>
        </p:nvSpPr>
        <p:spPr>
          <a:xfrm>
            <a:off x="7507675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직사각형 42">
            <a:hlinkClick r:id="rId8" action="ppaction://hlinksldjump"/>
          </p:cNvPr>
          <p:cNvSpPr/>
          <p:nvPr/>
        </p:nvSpPr>
        <p:spPr>
          <a:xfrm>
            <a:off x="7895277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직사각형 43">
            <a:hlinkClick r:id="rId9" action="ppaction://hlinksldjump"/>
          </p:cNvPr>
          <p:cNvSpPr/>
          <p:nvPr/>
        </p:nvSpPr>
        <p:spPr>
          <a:xfrm>
            <a:off x="8273879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직사각형 44">
            <a:hlinkClick r:id="rId10" action="ppaction://hlinksldjump"/>
          </p:cNvPr>
          <p:cNvSpPr/>
          <p:nvPr/>
        </p:nvSpPr>
        <p:spPr>
          <a:xfrm>
            <a:off x="8656431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직사각형 45">
            <a:hlinkClick r:id="rId10" action="ppaction://hlinksldjump"/>
          </p:cNvPr>
          <p:cNvSpPr/>
          <p:nvPr/>
        </p:nvSpPr>
        <p:spPr>
          <a:xfrm>
            <a:off x="9034725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직사각형 46">
            <a:hlinkClick r:id="rId11" action="ppaction://hlinksldjump"/>
          </p:cNvPr>
          <p:cNvSpPr/>
          <p:nvPr/>
        </p:nvSpPr>
        <p:spPr>
          <a:xfrm>
            <a:off x="9419150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09401" y="1363252"/>
            <a:ext cx="6546309" cy="467961"/>
            <a:chOff x="909401" y="1363252"/>
            <a:chExt cx="6546309" cy="467961"/>
          </a:xfrm>
        </p:grpSpPr>
        <p:sp>
          <p:nvSpPr>
            <p:cNvPr id="23" name="내용 개체 틀 3"/>
            <p:cNvSpPr txBox="1">
              <a:spLocks/>
            </p:cNvSpPr>
            <p:nvPr/>
          </p:nvSpPr>
          <p:spPr>
            <a:xfrm>
              <a:off x="1191644" y="1363252"/>
              <a:ext cx="6264066" cy="4679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1463" indent="-271463" defTabSz="839788" eaLnBrk="0" latinLnBrk="0" hangingPunct="0">
                <a:lnSpc>
                  <a:spcPct val="130000"/>
                </a:lnSpc>
              </a:pPr>
              <a:r>
                <a:rPr lang="ko-KR" altLang="en-US" dirty="0" smtClean="0"/>
                <a:t>계산이 잘못된 </a:t>
              </a:r>
              <a:r>
                <a:rPr lang="ko-KR" altLang="en-US" dirty="0"/>
                <a:t>곳을 찾아 바르게 계산하고</a:t>
              </a:r>
              <a:r>
                <a:rPr lang="en-US" altLang="ko-KR" dirty="0"/>
                <a:t>,</a:t>
              </a:r>
              <a:r>
                <a:rPr lang="ko-KR" altLang="en-US" dirty="0"/>
                <a:t>그 이유를 써 보세요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909401" y="1487335"/>
              <a:ext cx="217025" cy="217025"/>
              <a:chOff x="4520952" y="3717032"/>
              <a:chExt cx="217025" cy="217025"/>
            </a:xfrm>
          </p:grpSpPr>
          <p:grpSp>
            <p:nvGrpSpPr>
              <p:cNvPr id="52" name="그룹 51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54" name="모서리가 둥근 직사각형 5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3" name="모서리가 둥근 직사각형 52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2065599" y="4561827"/>
            <a:ext cx="64272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나눌 때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뒤에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내려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3.0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나누었으므로 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은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3.0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에서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뒤에 쓰고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소수점은 자연수의 바로 뒤에 올려서 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찍어야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내용 개체 틀 3"/>
          <p:cNvSpPr txBox="1">
            <a:spLocks/>
          </p:cNvSpPr>
          <p:nvPr/>
        </p:nvSpPr>
        <p:spPr>
          <a:xfrm>
            <a:off x="5847419" y="2159962"/>
            <a:ext cx="91748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>
                <a:solidFill>
                  <a:srgbClr val="228A38"/>
                </a:solidFill>
              </a:rPr>
              <a:t>0. 7 5</a:t>
            </a:r>
            <a:endParaRPr lang="ko-KR" altLang="en-US" dirty="0">
              <a:solidFill>
                <a:srgbClr val="228A38"/>
              </a:solidFill>
            </a:endParaRPr>
          </a:p>
        </p:txBody>
      </p:sp>
      <p:sp>
        <p:nvSpPr>
          <p:cNvPr id="31" name="내용 개체 틀 3"/>
          <p:cNvSpPr txBox="1">
            <a:spLocks/>
          </p:cNvSpPr>
          <p:nvPr/>
        </p:nvSpPr>
        <p:spPr>
          <a:xfrm>
            <a:off x="5861969" y="2699330"/>
            <a:ext cx="673152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>
                <a:solidFill>
                  <a:srgbClr val="228A38"/>
                </a:solidFill>
              </a:rPr>
              <a:t>2 8  </a:t>
            </a:r>
            <a:endParaRPr lang="ko-KR" altLang="en-US" dirty="0">
              <a:solidFill>
                <a:srgbClr val="228A38"/>
              </a:solidFill>
            </a:endParaRPr>
          </a:p>
        </p:txBody>
      </p:sp>
      <p:sp>
        <p:nvSpPr>
          <p:cNvPr id="32" name="내용 개체 틀 3"/>
          <p:cNvSpPr txBox="1">
            <a:spLocks/>
          </p:cNvSpPr>
          <p:nvPr/>
        </p:nvSpPr>
        <p:spPr>
          <a:xfrm>
            <a:off x="6077244" y="3004966"/>
            <a:ext cx="102996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>
                <a:solidFill>
                  <a:srgbClr val="228A38"/>
                </a:solidFill>
              </a:rPr>
              <a:t>2 0</a:t>
            </a:r>
            <a:endParaRPr lang="ko-KR" altLang="en-US" dirty="0">
              <a:solidFill>
                <a:srgbClr val="228A38"/>
              </a:solidFill>
            </a:endParaRPr>
          </a:p>
        </p:txBody>
      </p:sp>
      <p:sp>
        <p:nvSpPr>
          <p:cNvPr id="33" name="내용 개체 틀 3"/>
          <p:cNvSpPr txBox="1">
            <a:spLocks/>
          </p:cNvSpPr>
          <p:nvPr/>
        </p:nvSpPr>
        <p:spPr>
          <a:xfrm>
            <a:off x="6077244" y="3280014"/>
            <a:ext cx="102996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>
                <a:solidFill>
                  <a:srgbClr val="228A38"/>
                </a:solidFill>
              </a:rPr>
              <a:t>2 0</a:t>
            </a:r>
            <a:endParaRPr lang="ko-KR" altLang="en-US" dirty="0">
              <a:solidFill>
                <a:srgbClr val="228A38"/>
              </a:solidFill>
            </a:endParaRPr>
          </a:p>
        </p:txBody>
      </p:sp>
      <p:sp>
        <p:nvSpPr>
          <p:cNvPr id="34" name="내용 개체 틀 3"/>
          <p:cNvSpPr txBox="1">
            <a:spLocks/>
          </p:cNvSpPr>
          <p:nvPr/>
        </p:nvSpPr>
        <p:spPr>
          <a:xfrm>
            <a:off x="6286537" y="3573794"/>
            <a:ext cx="47423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>
                <a:solidFill>
                  <a:srgbClr val="228A38"/>
                </a:solidFill>
              </a:rPr>
              <a:t>0</a:t>
            </a:r>
            <a:endParaRPr lang="ko-KR" altLang="en-US" dirty="0">
              <a:solidFill>
                <a:srgbClr val="228A38"/>
              </a:solidFill>
            </a:endParaRPr>
          </a:p>
        </p:txBody>
      </p:sp>
      <p:sp>
        <p:nvSpPr>
          <p:cNvPr id="37" name="TextBox 19"/>
          <p:cNvSpPr txBox="1">
            <a:spLocks noChangeArrowheads="1"/>
          </p:cNvSpPr>
          <p:nvPr/>
        </p:nvSpPr>
        <p:spPr bwMode="auto">
          <a:xfrm>
            <a:off x="1670233" y="4561827"/>
            <a:ext cx="606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b="1" dirty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예</a:t>
            </a:r>
            <a:r>
              <a:rPr lang="en-US" altLang="ko-KR" b="1" dirty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)</a:t>
            </a:r>
            <a:endParaRPr lang="ko-KR" altLang="en-US" b="1" dirty="0">
              <a:solidFill>
                <a:srgbClr val="228A38"/>
              </a:solidFill>
              <a:latin typeface="나눔고딕"/>
              <a:ea typeface="나눔고딕"/>
              <a:sym typeface="Wingdings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19556" y="14137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직사각형 39">
            <a:hlinkClick r:id="rId7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8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9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0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6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3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5" t="42262" r="30468" b="51867"/>
          <a:stretch/>
        </p:blipFill>
        <p:spPr>
          <a:xfrm>
            <a:off x="5700764" y="2955023"/>
            <a:ext cx="1080121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1" grpId="0"/>
      <p:bldP spid="32" grpId="0"/>
      <p:bldP spid="33" grpId="0"/>
      <p:bldP spid="34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7" t="76306" r="12886" b="10798"/>
          <a:stretch/>
        </p:blipFill>
        <p:spPr>
          <a:xfrm>
            <a:off x="1268250" y="2469997"/>
            <a:ext cx="7399332" cy="1739916"/>
          </a:xfrm>
          <a:prstGeom prst="rect">
            <a:avLst/>
          </a:prstGeom>
        </p:spPr>
      </p:pic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5" name="내용 개체 틀 5"/>
          <p:cNvSpPr txBox="1">
            <a:spLocks/>
          </p:cNvSpPr>
          <p:nvPr/>
        </p:nvSpPr>
        <p:spPr>
          <a:xfrm>
            <a:off x="991965" y="476672"/>
            <a:ext cx="3847247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b="1" dirty="0">
                <a:solidFill>
                  <a:srgbClr val="695A35"/>
                </a:solidFill>
              </a:rPr>
              <a:t>몫을 어림하여 소수점</a:t>
            </a:r>
            <a:endParaRPr lang="en-US" altLang="ko-KR" sz="2200" b="1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b="1" dirty="0">
                <a:solidFill>
                  <a:srgbClr val="695A35"/>
                </a:solidFill>
              </a:rPr>
              <a:t>위치가 바른지 확인하기</a:t>
            </a:r>
          </a:p>
        </p:txBody>
      </p:sp>
      <p:pic>
        <p:nvPicPr>
          <p:cNvPr id="29" name="그림 28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00" y="3600"/>
            <a:ext cx="4061460" cy="923407"/>
          </a:xfrm>
          <a:prstGeom prst="rect">
            <a:avLst/>
          </a:prstGeom>
        </p:spPr>
      </p:pic>
      <p:sp>
        <p:nvSpPr>
          <p:cNvPr id="36" name="직사각형 35">
            <a:hlinkClick r:id="rId5" action="ppaction://hlinksldjump"/>
          </p:cNvPr>
          <p:cNvSpPr/>
          <p:nvPr/>
        </p:nvSpPr>
        <p:spPr>
          <a:xfrm>
            <a:off x="7134431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직사각형 37">
            <a:hlinkClick r:id="rId6" action="ppaction://hlinksldjump"/>
          </p:cNvPr>
          <p:cNvSpPr/>
          <p:nvPr/>
        </p:nvSpPr>
        <p:spPr>
          <a:xfrm>
            <a:off x="7507675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직사각형 42">
            <a:hlinkClick r:id="rId7" action="ppaction://hlinksldjump"/>
          </p:cNvPr>
          <p:cNvSpPr/>
          <p:nvPr/>
        </p:nvSpPr>
        <p:spPr>
          <a:xfrm>
            <a:off x="7895277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직사각형 43">
            <a:hlinkClick r:id="rId8" action="ppaction://hlinksldjump"/>
          </p:cNvPr>
          <p:cNvSpPr/>
          <p:nvPr/>
        </p:nvSpPr>
        <p:spPr>
          <a:xfrm>
            <a:off x="8273879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직사각형 44">
            <a:hlinkClick r:id="rId9" action="ppaction://hlinksldjump"/>
          </p:cNvPr>
          <p:cNvSpPr/>
          <p:nvPr/>
        </p:nvSpPr>
        <p:spPr>
          <a:xfrm>
            <a:off x="8656431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직사각형 45">
            <a:hlinkClick r:id="rId9" action="ppaction://hlinksldjump"/>
          </p:cNvPr>
          <p:cNvSpPr/>
          <p:nvPr/>
        </p:nvSpPr>
        <p:spPr>
          <a:xfrm>
            <a:off x="9034725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직사각형 46">
            <a:hlinkClick r:id="rId10" action="ppaction://hlinksldjump"/>
          </p:cNvPr>
          <p:cNvSpPr/>
          <p:nvPr/>
        </p:nvSpPr>
        <p:spPr>
          <a:xfrm>
            <a:off x="9419150" y="475487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4" name="_x210638880" descr="EMB000021541f2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1" t="47566" r="41492" b="46451"/>
          <a:stretch/>
        </p:blipFill>
        <p:spPr bwMode="auto">
          <a:xfrm>
            <a:off x="4036742" y="2196796"/>
            <a:ext cx="1828800" cy="47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987666" y="3005576"/>
            <a:ext cx="64568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38.2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</a:t>
            </a:r>
            <a:r>
              <a:rPr lang="ko-KR" altLang="en-US" b="1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버림하여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38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바꾼 다음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나누면 몫이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이고 나머지가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38.2÷4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몫은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보다 큰 수입니다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따라서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뒤에 소수점을 찍으면 됩니다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09401" y="1402785"/>
            <a:ext cx="7999932" cy="377950"/>
            <a:chOff x="909401" y="1402785"/>
            <a:chExt cx="7999932" cy="377950"/>
          </a:xfrm>
        </p:grpSpPr>
        <p:sp>
          <p:nvSpPr>
            <p:cNvPr id="22" name="내용 개체 틀 3"/>
            <p:cNvSpPr txBox="1">
              <a:spLocks/>
            </p:cNvSpPr>
            <p:nvPr/>
          </p:nvSpPr>
          <p:spPr>
            <a:xfrm>
              <a:off x="1153812" y="1402785"/>
              <a:ext cx="7755521" cy="37795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어림셈을 이용하여 알맞은 위치에 소수점을 찍고</a:t>
              </a:r>
              <a:r>
                <a:rPr lang="en-US" altLang="ko-KR" dirty="0"/>
                <a:t>, </a:t>
              </a:r>
              <a:r>
                <a:rPr lang="ko-KR" altLang="en-US" dirty="0"/>
                <a:t>그 이유를 써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909401" y="1487335"/>
              <a:ext cx="217025" cy="217025"/>
              <a:chOff x="4520952" y="3717032"/>
              <a:chExt cx="217025" cy="217025"/>
            </a:xfrm>
          </p:grpSpPr>
          <p:grpSp>
            <p:nvGrpSpPr>
              <p:cNvPr id="49" name="그룹 48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51" name="모서리가 둥근 직사각형 5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0" name="모서리가 둥근 직사각형 49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1577721" y="2997550"/>
            <a:ext cx="606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b="1" dirty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예</a:t>
            </a:r>
            <a:r>
              <a:rPr lang="en-US" altLang="ko-KR" b="1" dirty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)</a:t>
            </a:r>
            <a:endParaRPr lang="ko-KR" altLang="en-US" b="1" dirty="0">
              <a:solidFill>
                <a:srgbClr val="228A38"/>
              </a:solidFill>
              <a:latin typeface="나눔고딕"/>
              <a:ea typeface="나눔고딕"/>
              <a:sym typeface="Wingdings"/>
            </a:endParaRPr>
          </a:p>
        </p:txBody>
      </p:sp>
      <p:sp>
        <p:nvSpPr>
          <p:cNvPr id="25" name="내용 개체 틀 3"/>
          <p:cNvSpPr txBox="1">
            <a:spLocks/>
          </p:cNvSpPr>
          <p:nvPr/>
        </p:nvSpPr>
        <p:spPr>
          <a:xfrm>
            <a:off x="5124863" y="2235209"/>
            <a:ext cx="237115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>
                <a:solidFill>
                  <a:srgbClr val="228A38"/>
                </a:solidFill>
              </a:rPr>
              <a:t>.</a:t>
            </a:r>
            <a:endParaRPr lang="ko-KR" altLang="en-US" dirty="0">
              <a:solidFill>
                <a:srgbClr val="228A38"/>
              </a:solidFill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32879" y="13870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직사각형 30">
            <a:hlinkClick r:id="rId6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7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8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9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0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5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40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604628" y="2636912"/>
            <a:ext cx="1962220" cy="1323439"/>
            <a:chOff x="1604628" y="2636912"/>
            <a:chExt cx="1962220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1604628" y="2636912"/>
              <a:ext cx="16921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12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24300" y="2792831"/>
            <a:ext cx="5537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평균을 구해 볼까요</a:t>
            </a:r>
          </a:p>
        </p:txBody>
      </p:sp>
      <p:pic>
        <p:nvPicPr>
          <p:cNvPr id="17" name="그림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0492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11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6596" y="47667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2795</TotalTime>
  <Words>278</Words>
  <Application>Microsoft Office PowerPoint</Application>
  <PresentationFormat>A4 용지(210x297mm)</PresentationFormat>
  <Paragraphs>57</Paragraphs>
  <Slides>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8</vt:i4>
      </vt:variant>
    </vt:vector>
  </HeadingPairs>
  <TitlesOfParts>
    <vt:vector size="10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천재교육</cp:lastModifiedBy>
  <cp:revision>190</cp:revision>
  <cp:lastPrinted>2017-09-25T02:44:09Z</cp:lastPrinted>
  <dcterms:created xsi:type="dcterms:W3CDTF">2017-09-24T23:31:15Z</dcterms:created>
  <dcterms:modified xsi:type="dcterms:W3CDTF">2019-01-03T02:10:13Z</dcterms:modified>
</cp:coreProperties>
</file>