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258" r:id="rId2"/>
    <p:sldId id="295" r:id="rId3"/>
    <p:sldId id="326" r:id="rId4"/>
    <p:sldId id="296" r:id="rId5"/>
    <p:sldId id="321" r:id="rId6"/>
    <p:sldId id="324" r:id="rId7"/>
    <p:sldId id="327" r:id="rId8"/>
    <p:sldId id="307" r:id="rId9"/>
  </p:sldIdLst>
  <p:sldSz cx="9906000" cy="6858000" type="A4"/>
  <p:notesSz cx="6858000" cy="9144000"/>
  <p:custShowLst>
    <p:custShow name="재구성한 쇼 1" id="0">
      <p:sldLst>
        <p:sld r:id="rId4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  <p15:guide id="7" orient="horz" pos="3699">
          <p15:clr>
            <a:srgbClr val="A4A3A4"/>
          </p15:clr>
        </p15:guide>
        <p15:guide id="8" pos="5679">
          <p15:clr>
            <a:srgbClr val="A4A3A4"/>
          </p15:clr>
        </p15:guide>
        <p15:guide id="9" pos="5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08300"/>
    <a:srgbClr val="3C4BA0"/>
    <a:srgbClr val="228A38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94699" autoAdjust="0"/>
  </p:normalViewPr>
  <p:slideViewPr>
    <p:cSldViewPr snapToGrid="0" showGuides="1">
      <p:cViewPr>
        <p:scale>
          <a:sx n="70" d="100"/>
          <a:sy n="70" d="100"/>
        </p:scale>
        <p:origin x="-762" y="-402"/>
      </p:cViewPr>
      <p:guideLst>
        <p:guide orient="horz" pos="537"/>
        <p:guide orient="horz" pos="3861"/>
        <p:guide orient="horz" pos="913"/>
        <p:guide orient="horz" pos="3699"/>
        <p:guide pos="240"/>
        <p:guide pos="6023"/>
        <p:guide pos="489"/>
        <p:guide pos="5679"/>
        <p:guide pos="5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모서리가 둥근 직사각형 18"/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221038" y="104316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직사각형 23"/>
          <p:cNvSpPr/>
          <p:nvPr userDrawn="1"/>
        </p:nvSpPr>
        <p:spPr>
          <a:xfrm>
            <a:off x="-93029" y="-14610"/>
            <a:ext cx="8194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spc="-800" baseline="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11</a:t>
            </a:r>
            <a:endParaRPr lang="ko-KR" altLang="en-US" sz="5400" spc="-800" baseline="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40531" y="101798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en-US" altLang="ko-KR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/>
          <p:cNvSpPr/>
          <p:nvPr userDrawn="1"/>
        </p:nvSpPr>
        <p:spPr>
          <a:xfrm>
            <a:off x="-93029" y="-14610"/>
            <a:ext cx="8194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spc="-800" baseline="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11</a:t>
            </a:r>
            <a:endParaRPr lang="ko-KR" altLang="en-US" sz="5400" spc="-800" baseline="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6.xm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1645572" y="2636912"/>
            <a:ext cx="1921276" cy="1323439"/>
            <a:chOff x="1645572" y="2636912"/>
            <a:chExt cx="1921276" cy="1323439"/>
          </a:xfrm>
        </p:grpSpPr>
        <p:sp>
          <p:nvSpPr>
            <p:cNvPr id="22" name="TextBox 21"/>
            <p:cNvSpPr txBox="1"/>
            <p:nvPr/>
          </p:nvSpPr>
          <p:spPr>
            <a:xfrm>
              <a:off x="1645572" y="2636912"/>
              <a:ext cx="14401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spc="-1000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11 </a:t>
              </a:r>
              <a:endParaRPr lang="ko-KR" altLang="en-US" sz="8000" b="1" spc="-10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024301" y="2540583"/>
            <a:ext cx="4651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marL="268288" indent="-268288">
              <a:buFontTx/>
              <a:buChar char="-"/>
            </a:pP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세계의 유명 건축물을      살펴볼까요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8300868" y="195550"/>
            <a:ext cx="1463639" cy="713981"/>
            <a:chOff x="8300868" y="195550"/>
            <a:chExt cx="1463639" cy="713981"/>
          </a:xfrm>
        </p:grpSpPr>
        <p:pic>
          <p:nvPicPr>
            <p:cNvPr id="15" name="그림 14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0" r="60703" b="95193"/>
            <a:stretch/>
          </p:blipFill>
          <p:spPr>
            <a:xfrm>
              <a:off x="8322883" y="195550"/>
              <a:ext cx="1441624" cy="713981"/>
            </a:xfrm>
            <a:prstGeom prst="rect">
              <a:avLst/>
            </a:prstGeom>
          </p:spPr>
        </p:pic>
        <p:pic>
          <p:nvPicPr>
            <p:cNvPr id="16" name="그림 15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" r="90010" b="95193"/>
            <a:stretch/>
          </p:blipFill>
          <p:spPr>
            <a:xfrm>
              <a:off x="8300868" y="195550"/>
              <a:ext cx="375314" cy="713981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920552" y="404664"/>
            <a:ext cx="392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각기둥과 각뿔</a:t>
            </a: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46~47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직사각형 17">
            <a:hlinkClick r:id="rId5" action="ppaction://hlinksldjump"/>
            <a:extLst>
              <a:ext uri="{FF2B5EF4-FFF2-40B4-BE49-F238E27FC236}">
                <a16:creationId xmlns:a16="http://schemas.microsoft.com/office/drawing/2014/main" xmlns="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6" action="ppaction://hlinksldjump"/>
            <a:extLst>
              <a:ext uri="{FF2B5EF4-FFF2-40B4-BE49-F238E27FC236}">
                <a16:creationId xmlns:a16="http://schemas.microsoft.com/office/drawing/2014/main" xmlns="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7" action="ppaction://hlinksldjump"/>
            <a:extLst>
              <a:ext uri="{FF2B5EF4-FFF2-40B4-BE49-F238E27FC236}">
                <a16:creationId xmlns:a16="http://schemas.microsoft.com/office/drawing/2014/main" xmlns="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78373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70586" y="2515833"/>
            <a:ext cx="5201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각기둥과 각뿔을 이용하여 건축물을 구상하고 만들어 보아요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11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28379" y="480906"/>
            <a:ext cx="351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8324264" y="174406"/>
            <a:ext cx="1440088" cy="735125"/>
            <a:chOff x="8324264" y="174406"/>
            <a:chExt cx="1440088" cy="735125"/>
          </a:xfrm>
        </p:grpSpPr>
        <p:pic>
          <p:nvPicPr>
            <p:cNvPr id="16" name="그림 15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6" r="60703" b="95193"/>
            <a:stretch/>
          </p:blipFill>
          <p:spPr>
            <a:xfrm>
              <a:off x="8659767" y="195550"/>
              <a:ext cx="1104585" cy="713981"/>
            </a:xfrm>
            <a:prstGeom prst="rect">
              <a:avLst/>
            </a:prstGeom>
          </p:spPr>
        </p:pic>
        <p:pic>
          <p:nvPicPr>
            <p:cNvPr id="18" name="그림 17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87" t="15752" r="75234" b="79441"/>
            <a:stretch/>
          </p:blipFill>
          <p:spPr>
            <a:xfrm>
              <a:off x="8650243" y="174406"/>
              <a:ext cx="397436" cy="713981"/>
            </a:xfrm>
            <a:prstGeom prst="rect">
              <a:avLst/>
            </a:prstGeom>
          </p:spPr>
        </p:pic>
        <p:pic>
          <p:nvPicPr>
            <p:cNvPr id="19" name="그림 18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8324264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12" name="직사각형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7" action="ppaction://hlinksldjump"/>
            <a:extLst>
              <a:ext uri="{FF2B5EF4-FFF2-40B4-BE49-F238E27FC236}">
                <a16:creationId xmlns:a16="http://schemas.microsoft.com/office/drawing/2014/main" xmlns="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006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세계의 유명 건축물 살펴보기</a:t>
            </a:r>
          </a:p>
        </p:txBody>
      </p:sp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1" t="15721" r="15433" b="51045"/>
          <a:stretch/>
        </p:blipFill>
        <p:spPr>
          <a:xfrm>
            <a:off x="1164249" y="1558572"/>
            <a:ext cx="7416194" cy="433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3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71885" y="4032248"/>
            <a:ext cx="8269037" cy="1832353"/>
            <a:chOff x="871885" y="4032248"/>
            <a:chExt cx="8269037" cy="1832353"/>
          </a:xfrm>
        </p:grpSpPr>
        <p:sp>
          <p:nvSpPr>
            <p:cNvPr id="37" name="모서리가 둥근 직사각형 36"/>
            <p:cNvSpPr/>
            <p:nvPr/>
          </p:nvSpPr>
          <p:spPr bwMode="auto">
            <a:xfrm>
              <a:off x="871885" y="4805805"/>
              <a:ext cx="8149877" cy="1058796"/>
            </a:xfrm>
            <a:prstGeom prst="roundRect">
              <a:avLst>
                <a:gd name="adj" fmla="val 9665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9" name="그룹 38"/>
            <p:cNvGrpSpPr/>
            <p:nvPr/>
          </p:nvGrpSpPr>
          <p:grpSpPr>
            <a:xfrm>
              <a:off x="961827" y="4032248"/>
              <a:ext cx="8179095" cy="646331"/>
              <a:chOff x="829684" y="5571599"/>
              <a:chExt cx="8179095" cy="646331"/>
            </a:xfrm>
          </p:grpSpPr>
          <p:sp>
            <p:nvSpPr>
              <p:cNvPr id="40" name="내용 개체 틀 3"/>
              <p:cNvSpPr txBox="1">
                <a:spLocks/>
              </p:cNvSpPr>
              <p:nvPr/>
            </p:nvSpPr>
            <p:spPr>
              <a:xfrm>
                <a:off x="953960" y="5571599"/>
                <a:ext cx="8054819" cy="6463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산타 마리아 델 </a:t>
                </a:r>
                <a:r>
                  <a:rPr lang="ko-KR" altLang="en-US" dirty="0" err="1"/>
                  <a:t>피오레</a:t>
                </a:r>
                <a:r>
                  <a:rPr lang="ko-KR" altLang="en-US" dirty="0"/>
                  <a:t> 성당</a:t>
                </a:r>
                <a:r>
                  <a:rPr lang="en-US" altLang="ko-KR" dirty="0"/>
                  <a:t> </a:t>
                </a:r>
                <a:r>
                  <a:rPr lang="ko-KR" altLang="en-US" dirty="0" err="1"/>
                  <a:t>조토의</a:t>
                </a:r>
                <a:r>
                  <a:rPr lang="ko-KR" altLang="en-US" dirty="0"/>
                  <a:t> 종탑</a:t>
                </a:r>
                <a:r>
                  <a:rPr lang="en-US" altLang="ko-KR" dirty="0"/>
                  <a:t>, </a:t>
                </a:r>
                <a:r>
                  <a:rPr lang="ko-KR" altLang="en-US" dirty="0" err="1"/>
                  <a:t>루브르</a:t>
                </a:r>
                <a:r>
                  <a:rPr lang="ko-KR" altLang="en-US" dirty="0"/>
                  <a:t> 박물관 피라미드</a:t>
                </a:r>
                <a:r>
                  <a:rPr lang="en-US" altLang="ko-KR" dirty="0"/>
                  <a:t>, </a:t>
                </a:r>
                <a:r>
                  <a:rPr lang="ko-KR" altLang="en-US" dirty="0" err="1"/>
                  <a:t>빅</a:t>
                </a:r>
                <a:r>
                  <a:rPr lang="ko-KR" altLang="en-US" dirty="0"/>
                  <a:t> 벤 시계탑은 어떤 도형으로 이루어져 있는지 이야기해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41" name="모서리가 둥근 직사각형 40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6" name="그림 3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8" name="내용 개체 틀 2"/>
          <p:cNvSpPr txBox="1">
            <a:spLocks/>
          </p:cNvSpPr>
          <p:nvPr/>
        </p:nvSpPr>
        <p:spPr>
          <a:xfrm>
            <a:off x="889048" y="4818139"/>
            <a:ext cx="8104140" cy="10341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산타 마리아 델 </a:t>
            </a:r>
            <a:r>
              <a:rPr lang="ko-KR" altLang="en-US" dirty="0" err="1">
                <a:solidFill>
                  <a:srgbClr val="208235"/>
                </a:solidFill>
              </a:rPr>
              <a:t>피오레</a:t>
            </a:r>
            <a:r>
              <a:rPr lang="ko-KR" altLang="en-US" dirty="0">
                <a:solidFill>
                  <a:srgbClr val="208235"/>
                </a:solidFill>
              </a:rPr>
              <a:t> 성당 </a:t>
            </a:r>
            <a:r>
              <a:rPr lang="ko-KR" altLang="en-US" dirty="0" err="1">
                <a:solidFill>
                  <a:srgbClr val="208235"/>
                </a:solidFill>
              </a:rPr>
              <a:t>조토의</a:t>
            </a:r>
            <a:r>
              <a:rPr lang="ko-KR" altLang="en-US" dirty="0">
                <a:solidFill>
                  <a:srgbClr val="208235"/>
                </a:solidFill>
              </a:rPr>
              <a:t> 종탑은 사각기둥으로 이루어져 있습니다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  <a:p>
            <a:r>
              <a:rPr lang="ko-KR" altLang="en-US" dirty="0" err="1">
                <a:solidFill>
                  <a:srgbClr val="208235"/>
                </a:solidFill>
              </a:rPr>
              <a:t>루브르</a:t>
            </a:r>
            <a:r>
              <a:rPr lang="ko-KR" altLang="en-US" dirty="0">
                <a:solidFill>
                  <a:srgbClr val="208235"/>
                </a:solidFill>
              </a:rPr>
              <a:t> 박물관 피라미드는 사각뿔 모양입니다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  <a:p>
            <a:r>
              <a:rPr lang="ko-KR" altLang="en-US" dirty="0" err="1">
                <a:solidFill>
                  <a:srgbClr val="208235"/>
                </a:solidFill>
              </a:rPr>
              <a:t>빅</a:t>
            </a:r>
            <a:r>
              <a:rPr lang="ko-KR" altLang="en-US" dirty="0">
                <a:solidFill>
                  <a:srgbClr val="208235"/>
                </a:solidFill>
              </a:rPr>
              <a:t> 벤 시계탑은 사각기둥 위에 사각뿔 모양의 지붕이 올려져 있습니다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51264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세계의 유명 건축물 살펴보기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900470" y="1489275"/>
            <a:ext cx="6228308" cy="369332"/>
            <a:chOff x="870058" y="3560765"/>
            <a:chExt cx="6228308" cy="369332"/>
          </a:xfrm>
        </p:grpSpPr>
        <p:grpSp>
          <p:nvGrpSpPr>
            <p:cNvPr id="20" name="그룹 19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22" name="그룹 21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4" name="모서리가 둥근 직사각형 23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3" name="모서리가 둥근 직사각형 22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1" name="내용 개체 틀 3"/>
            <p:cNvSpPr txBox="1">
              <a:spLocks/>
            </p:cNvSpPr>
            <p:nvPr/>
          </p:nvSpPr>
          <p:spPr>
            <a:xfrm>
              <a:off x="1093533" y="3560765"/>
              <a:ext cx="600483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세계의 유명 건축물은 어떤 입체도형인지 살펴봅시다</a:t>
              </a:r>
              <a:r>
                <a:rPr lang="en-US" altLang="ko-KR" dirty="0"/>
                <a:t>.</a:t>
              </a: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8320579" y="188726"/>
            <a:ext cx="1440088" cy="720805"/>
            <a:chOff x="8320579" y="188726"/>
            <a:chExt cx="1440088" cy="720805"/>
          </a:xfrm>
        </p:grpSpPr>
        <p:pic>
          <p:nvPicPr>
            <p:cNvPr id="32" name="그림 31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6" r="60703" b="95193"/>
            <a:stretch/>
          </p:blipFill>
          <p:spPr>
            <a:xfrm>
              <a:off x="8656082" y="195550"/>
              <a:ext cx="1104585" cy="713981"/>
            </a:xfrm>
            <a:prstGeom prst="rect">
              <a:avLst/>
            </a:prstGeom>
          </p:spPr>
        </p:pic>
        <p:pic>
          <p:nvPicPr>
            <p:cNvPr id="33" name="그림 32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8320579" y="188726"/>
              <a:ext cx="335504" cy="713981"/>
            </a:xfrm>
            <a:prstGeom prst="rect">
              <a:avLst/>
            </a:prstGeom>
          </p:spPr>
        </p:pic>
        <p:pic>
          <p:nvPicPr>
            <p:cNvPr id="34" name="그림 3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9040622" y="188726"/>
              <a:ext cx="335504" cy="713981"/>
            </a:xfrm>
            <a:prstGeom prst="rect">
              <a:avLst/>
            </a:prstGeom>
          </p:spPr>
        </p:pic>
      </p:grpSp>
      <p:grpSp>
        <p:nvGrpSpPr>
          <p:cNvPr id="2" name="그룹 1"/>
          <p:cNvGrpSpPr/>
          <p:nvPr/>
        </p:nvGrpSpPr>
        <p:grpSpPr>
          <a:xfrm>
            <a:off x="2769869" y="1926847"/>
            <a:ext cx="3818082" cy="2029687"/>
            <a:chOff x="2769869" y="1954143"/>
            <a:chExt cx="3818082" cy="2029687"/>
          </a:xfrm>
        </p:grpSpPr>
        <p:pic>
          <p:nvPicPr>
            <p:cNvPr id="29" name="그림 28">
              <a:hlinkClick r:id="" action="ppaction://customshow?id=0&amp;return=true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436" y="2148127"/>
              <a:ext cx="276515" cy="273955"/>
            </a:xfrm>
            <a:prstGeom prst="rect">
              <a:avLst/>
            </a:prstGeom>
          </p:spPr>
        </p:pic>
        <p:pic>
          <p:nvPicPr>
            <p:cNvPr id="25" name="그림 24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81" t="15721" r="15433" b="51045"/>
            <a:stretch/>
          </p:blipFill>
          <p:spPr>
            <a:xfrm>
              <a:off x="2769869" y="1954143"/>
              <a:ext cx="3475990" cy="2029687"/>
            </a:xfrm>
            <a:prstGeom prst="rect">
              <a:avLst/>
            </a:prstGeom>
          </p:spPr>
        </p:pic>
      </p:grpSp>
      <p:sp>
        <p:nvSpPr>
          <p:cNvPr id="43" name="직사각형 42">
            <a:hlinkClick r:id="rId7" action="ppaction://hlinksldjump"/>
            <a:extLst>
              <a:ext uri="{FF2B5EF4-FFF2-40B4-BE49-F238E27FC236}">
                <a16:creationId xmlns:a16="http://schemas.microsoft.com/office/drawing/2014/main" xmlns="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8" action="ppaction://hlinksldjump"/>
            <a:extLst>
              <a:ext uri="{FF2B5EF4-FFF2-40B4-BE49-F238E27FC236}">
                <a16:creationId xmlns:a16="http://schemas.microsoft.com/office/drawing/2014/main" xmlns="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9" action="ppaction://hlinksldjump"/>
            <a:extLst>
              <a:ext uri="{FF2B5EF4-FFF2-40B4-BE49-F238E27FC236}">
                <a16:creationId xmlns:a16="http://schemas.microsoft.com/office/drawing/2014/main" xmlns="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730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71885" y="3861806"/>
            <a:ext cx="8178453" cy="1997639"/>
            <a:chOff x="871885" y="3106062"/>
            <a:chExt cx="8178453" cy="1997639"/>
          </a:xfrm>
        </p:grpSpPr>
        <p:sp>
          <p:nvSpPr>
            <p:cNvPr id="40" name="모서리가 둥근 직사각형 39"/>
            <p:cNvSpPr/>
            <p:nvPr/>
          </p:nvSpPr>
          <p:spPr bwMode="auto">
            <a:xfrm>
              <a:off x="871885" y="3792574"/>
              <a:ext cx="8149877" cy="1311127"/>
            </a:xfrm>
            <a:prstGeom prst="roundRect">
              <a:avLst>
                <a:gd name="adj" fmla="val 772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961827" y="3106062"/>
              <a:ext cx="8088511" cy="646331"/>
              <a:chOff x="829684" y="5569027"/>
              <a:chExt cx="8088511" cy="646331"/>
            </a:xfrm>
          </p:grpSpPr>
          <p:sp>
            <p:nvSpPr>
              <p:cNvPr id="43" name="내용 개체 틀 3"/>
              <p:cNvSpPr txBox="1">
                <a:spLocks/>
              </p:cNvSpPr>
              <p:nvPr/>
            </p:nvSpPr>
            <p:spPr>
              <a:xfrm>
                <a:off x="953961" y="5569027"/>
                <a:ext cx="7964234" cy="6463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산타 마리아 델 </a:t>
                </a:r>
                <a:r>
                  <a:rPr lang="ko-KR" altLang="en-US" dirty="0" err="1"/>
                  <a:t>피오레</a:t>
                </a:r>
                <a:r>
                  <a:rPr lang="ko-KR" altLang="en-US" dirty="0"/>
                  <a:t> 성당 </a:t>
                </a:r>
                <a:r>
                  <a:rPr lang="ko-KR" altLang="en-US" dirty="0" err="1"/>
                  <a:t>조토의</a:t>
                </a:r>
                <a:r>
                  <a:rPr lang="ko-KR" altLang="en-US" dirty="0"/>
                  <a:t> 종탑</a:t>
                </a:r>
                <a:r>
                  <a:rPr lang="en-US" altLang="ko-KR" dirty="0"/>
                  <a:t>, </a:t>
                </a:r>
                <a:r>
                  <a:rPr lang="ko-KR" altLang="en-US" dirty="0" err="1"/>
                  <a:t>루브르</a:t>
                </a:r>
                <a:r>
                  <a:rPr lang="ko-KR" altLang="en-US" dirty="0"/>
                  <a:t> 박물관 피라미드</a:t>
                </a:r>
                <a:r>
                  <a:rPr lang="en-US" altLang="ko-KR" dirty="0"/>
                  <a:t>, </a:t>
                </a:r>
                <a:r>
                  <a:rPr lang="ko-KR" altLang="en-US" dirty="0" err="1"/>
                  <a:t>빅</a:t>
                </a:r>
                <a:r>
                  <a:rPr lang="ko-KR" altLang="en-US" dirty="0"/>
                  <a:t> 벤 시계탑을 만들려면 고무찰흙과 막대가 몇 개 필요할까요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44" name="모서리가 둥근 직사각형 43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37" name="그림 3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8" name="그림 3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1" name="내용 개체 틀 2"/>
          <p:cNvSpPr txBox="1">
            <a:spLocks/>
          </p:cNvSpPr>
          <p:nvPr/>
        </p:nvSpPr>
        <p:spPr>
          <a:xfrm>
            <a:off x="910314" y="4550255"/>
            <a:ext cx="8104140" cy="13111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>
                <a:solidFill>
                  <a:srgbClr val="208235"/>
                </a:solidFill>
              </a:rPr>
              <a:t>산타 마리아 델 </a:t>
            </a:r>
            <a:r>
              <a:rPr lang="ko-KR" altLang="en-US" dirty="0" err="1">
                <a:solidFill>
                  <a:srgbClr val="208235"/>
                </a:solidFill>
              </a:rPr>
              <a:t>피오레</a:t>
            </a:r>
            <a:r>
              <a:rPr lang="ko-KR" altLang="en-US" dirty="0">
                <a:solidFill>
                  <a:srgbClr val="208235"/>
                </a:solidFill>
              </a:rPr>
              <a:t> 성당 </a:t>
            </a:r>
            <a:r>
              <a:rPr lang="ko-KR" altLang="en-US" dirty="0" err="1"/>
              <a:t>조토의</a:t>
            </a:r>
            <a:r>
              <a:rPr lang="ko-KR" altLang="en-US" dirty="0"/>
              <a:t> 종탑은 고무찰흙이 </a:t>
            </a:r>
            <a:r>
              <a:rPr lang="en-US" altLang="ko-KR" dirty="0"/>
              <a:t>20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막대가 </a:t>
            </a:r>
            <a:r>
              <a:rPr lang="en-US" altLang="ko-KR" dirty="0"/>
              <a:t>36</a:t>
            </a:r>
            <a:r>
              <a:rPr lang="ko-KR" altLang="en-US" dirty="0"/>
              <a:t>개 필요합니다</a:t>
            </a:r>
            <a:r>
              <a:rPr lang="en-US" altLang="ko-KR" dirty="0"/>
              <a:t>.</a:t>
            </a:r>
          </a:p>
          <a:p>
            <a:pPr marL="179388" indent="-179388" algn="just"/>
            <a:r>
              <a:rPr lang="ko-KR" altLang="en-US" dirty="0" err="1"/>
              <a:t>루브르</a:t>
            </a:r>
            <a:r>
              <a:rPr lang="ko-KR" altLang="en-US" dirty="0"/>
              <a:t> 박물관 피라미드는 고무찰흙이 </a:t>
            </a:r>
            <a:r>
              <a:rPr lang="en-US" altLang="ko-KR" dirty="0"/>
              <a:t>5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막대가 </a:t>
            </a:r>
            <a:r>
              <a:rPr lang="en-US" altLang="ko-KR" dirty="0"/>
              <a:t>8</a:t>
            </a:r>
            <a:r>
              <a:rPr lang="ko-KR" altLang="en-US" dirty="0"/>
              <a:t>개 필요합니다</a:t>
            </a:r>
            <a:r>
              <a:rPr lang="en-US" altLang="ko-KR" dirty="0"/>
              <a:t>. </a:t>
            </a:r>
          </a:p>
          <a:p>
            <a:pPr marL="179388" indent="-179388" algn="just"/>
            <a:r>
              <a:rPr lang="ko-KR" altLang="en-US" dirty="0" err="1"/>
              <a:t>빅</a:t>
            </a:r>
            <a:r>
              <a:rPr lang="ko-KR" altLang="en-US" dirty="0"/>
              <a:t> 벤 시계탑은 고무찰흙이 </a:t>
            </a:r>
            <a:r>
              <a:rPr lang="en-US" altLang="ko-KR" dirty="0"/>
              <a:t>21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막대가 </a:t>
            </a:r>
            <a:r>
              <a:rPr lang="en-US" altLang="ko-KR" dirty="0"/>
              <a:t>40</a:t>
            </a:r>
            <a:r>
              <a:rPr lang="ko-KR" altLang="en-US" dirty="0"/>
              <a:t>개 필요합니다</a:t>
            </a:r>
            <a:r>
              <a:rPr lang="en-US" altLang="ko-KR" dirty="0"/>
              <a:t>.</a:t>
            </a: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491133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세계의 유명 건축물 살펴보기</a:t>
            </a:r>
          </a:p>
        </p:txBody>
      </p:sp>
      <p:grpSp>
        <p:nvGrpSpPr>
          <p:cNvPr id="54" name="그룹 53"/>
          <p:cNvGrpSpPr/>
          <p:nvPr/>
        </p:nvGrpSpPr>
        <p:grpSpPr>
          <a:xfrm>
            <a:off x="8320579" y="188726"/>
            <a:ext cx="1440088" cy="720805"/>
            <a:chOff x="8320579" y="188726"/>
            <a:chExt cx="1440088" cy="720805"/>
          </a:xfrm>
        </p:grpSpPr>
        <p:pic>
          <p:nvPicPr>
            <p:cNvPr id="55" name="그림 54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6" r="60703" b="95193"/>
            <a:stretch/>
          </p:blipFill>
          <p:spPr>
            <a:xfrm>
              <a:off x="8656082" y="195550"/>
              <a:ext cx="1104585" cy="713981"/>
            </a:xfrm>
            <a:prstGeom prst="rect">
              <a:avLst/>
            </a:prstGeom>
          </p:spPr>
        </p:pic>
        <p:pic>
          <p:nvPicPr>
            <p:cNvPr id="56" name="그림 55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8320579" y="188726"/>
              <a:ext cx="335504" cy="713981"/>
            </a:xfrm>
            <a:prstGeom prst="rect">
              <a:avLst/>
            </a:prstGeom>
          </p:spPr>
        </p:pic>
        <p:pic>
          <p:nvPicPr>
            <p:cNvPr id="57" name="그림 56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9040622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28" name="직사각형 27">
            <a:hlinkClick r:id="rId5" action="ppaction://hlinksldjump"/>
            <a:extLst>
              <a:ext uri="{FF2B5EF4-FFF2-40B4-BE49-F238E27FC236}">
                <a16:creationId xmlns:a16="http://schemas.microsoft.com/office/drawing/2014/main" xmlns="" id="{E54BE775-D7E3-414C-9A8D-B8BC5E076243}"/>
              </a:ext>
            </a:extLst>
          </p:cNvPr>
          <p:cNvSpPr/>
          <p:nvPr/>
        </p:nvSpPr>
        <p:spPr>
          <a:xfrm>
            <a:off x="944280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6" action="ppaction://hlinksldjump"/>
            <a:extLst>
              <a:ext uri="{FF2B5EF4-FFF2-40B4-BE49-F238E27FC236}">
                <a16:creationId xmlns:a16="http://schemas.microsoft.com/office/drawing/2014/main" xmlns="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7" action="ppaction://hlinksldjump"/>
            <a:extLst>
              <a:ext uri="{FF2B5EF4-FFF2-40B4-BE49-F238E27FC236}">
                <a16:creationId xmlns:a16="http://schemas.microsoft.com/office/drawing/2014/main" xmlns="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/>
          <p:cNvGrpSpPr/>
          <p:nvPr/>
        </p:nvGrpSpPr>
        <p:grpSpPr>
          <a:xfrm>
            <a:off x="2769869" y="1926847"/>
            <a:ext cx="3818082" cy="2029687"/>
            <a:chOff x="2769869" y="1954143"/>
            <a:chExt cx="3818082" cy="2029687"/>
          </a:xfrm>
        </p:grpSpPr>
        <p:pic>
          <p:nvPicPr>
            <p:cNvPr id="23" name="그림 22">
              <a:hlinkClick r:id="" action="ppaction://customshow?id=0&amp;return=true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436" y="2148127"/>
              <a:ext cx="276515" cy="273955"/>
            </a:xfrm>
            <a:prstGeom prst="rect">
              <a:avLst/>
            </a:prstGeom>
          </p:spPr>
        </p:pic>
        <p:pic>
          <p:nvPicPr>
            <p:cNvPr id="27" name="그림 26"/>
            <p:cNvPicPr preferRelativeResize="0"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81" t="15721" r="15433" b="51045"/>
            <a:stretch/>
          </p:blipFill>
          <p:spPr>
            <a:xfrm>
              <a:off x="2769869" y="1954143"/>
              <a:ext cx="3475990" cy="2029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986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71885" y="1359915"/>
            <a:ext cx="8178453" cy="833874"/>
            <a:chOff x="871885" y="1359915"/>
            <a:chExt cx="8178453" cy="833874"/>
          </a:xfrm>
        </p:grpSpPr>
        <p:sp>
          <p:nvSpPr>
            <p:cNvPr id="29" name="모서리가 둥근 직사각형 28"/>
            <p:cNvSpPr/>
            <p:nvPr/>
          </p:nvSpPr>
          <p:spPr bwMode="auto">
            <a:xfrm>
              <a:off x="871885" y="1775123"/>
              <a:ext cx="8149877" cy="41866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8" name="그룹 37"/>
            <p:cNvGrpSpPr/>
            <p:nvPr/>
          </p:nvGrpSpPr>
          <p:grpSpPr>
            <a:xfrm>
              <a:off x="961827" y="1359915"/>
              <a:ext cx="8088511" cy="369332"/>
              <a:chOff x="829684" y="5546885"/>
              <a:chExt cx="8088511" cy="369332"/>
            </a:xfrm>
          </p:grpSpPr>
          <p:sp>
            <p:nvSpPr>
              <p:cNvPr id="39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건축물을 만들기 위해 어떤 계획을 세워야 하나요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43" name="모서리가 둥근 직사각형 42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6" name="그림 3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40" name="그룹 39"/>
          <p:cNvGrpSpPr/>
          <p:nvPr/>
        </p:nvGrpSpPr>
        <p:grpSpPr>
          <a:xfrm>
            <a:off x="961827" y="2415660"/>
            <a:ext cx="8239151" cy="646331"/>
            <a:chOff x="829684" y="5574181"/>
            <a:chExt cx="8239151" cy="646331"/>
          </a:xfrm>
        </p:grpSpPr>
        <p:sp>
          <p:nvSpPr>
            <p:cNvPr id="41" name="내용 개체 틀 3"/>
            <p:cNvSpPr txBox="1">
              <a:spLocks/>
            </p:cNvSpPr>
            <p:nvPr/>
          </p:nvSpPr>
          <p:spPr>
            <a:xfrm>
              <a:off x="953961" y="5574181"/>
              <a:ext cx="8114874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만들고 싶은 건축물과 비슷한 건축물은 본 적이 있나요</a:t>
              </a:r>
              <a:r>
                <a:rPr lang="en-US" altLang="ko-KR" dirty="0"/>
                <a:t>? </a:t>
              </a:r>
              <a:r>
                <a:rPr lang="ko-KR" altLang="en-US" dirty="0"/>
                <a:t>있다면 어떤 모양인지</a:t>
              </a:r>
              <a:r>
                <a:rPr lang="ko-KR" altLang="en-US" spc="-150" dirty="0"/>
                <a:t> 말해</a:t>
              </a:r>
              <a:r>
                <a:rPr lang="ko-KR" altLang="en-US" dirty="0"/>
                <a:t>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42" name="모서리가 둥근 직사각형 41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961827" y="3283862"/>
            <a:ext cx="8088511" cy="369332"/>
            <a:chOff x="829684" y="5546885"/>
            <a:chExt cx="8088511" cy="369332"/>
          </a:xfrm>
        </p:grpSpPr>
        <p:sp>
          <p:nvSpPr>
            <p:cNvPr id="45" name="내용 개체 틀 3"/>
            <p:cNvSpPr txBox="1">
              <a:spLocks/>
            </p:cNvSpPr>
            <p:nvPr/>
          </p:nvSpPr>
          <p:spPr>
            <a:xfrm>
              <a:off x="953961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모둠에서 생각한 건축물을 만들어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46" name="모서리가 둥근 직사각형 45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0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건축물 구상하고 만들기</a:t>
            </a:r>
          </a:p>
        </p:txBody>
      </p:sp>
      <p:grpSp>
        <p:nvGrpSpPr>
          <p:cNvPr id="22" name="그룹 21"/>
          <p:cNvGrpSpPr/>
          <p:nvPr/>
        </p:nvGrpSpPr>
        <p:grpSpPr>
          <a:xfrm>
            <a:off x="961827" y="3875065"/>
            <a:ext cx="8088511" cy="369332"/>
            <a:chOff x="829684" y="5546885"/>
            <a:chExt cx="8088511" cy="369332"/>
          </a:xfrm>
        </p:grpSpPr>
        <p:sp>
          <p:nvSpPr>
            <p:cNvPr id="23" name="내용 개체 틀 3"/>
            <p:cNvSpPr txBox="1">
              <a:spLocks/>
            </p:cNvSpPr>
            <p:nvPr/>
          </p:nvSpPr>
          <p:spPr>
            <a:xfrm>
              <a:off x="953961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err="1"/>
                <a:t>모둠별로</a:t>
              </a:r>
              <a:r>
                <a:rPr lang="ko-KR" altLang="en-US" dirty="0"/>
                <a:t> 만든 건축물의 이름을 지어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8313183" y="145596"/>
            <a:ext cx="1440088" cy="763935"/>
            <a:chOff x="8313183" y="145596"/>
            <a:chExt cx="1440088" cy="763935"/>
          </a:xfrm>
        </p:grpSpPr>
        <p:grpSp>
          <p:nvGrpSpPr>
            <p:cNvPr id="34" name="그룹 33"/>
            <p:cNvGrpSpPr/>
            <p:nvPr/>
          </p:nvGrpSpPr>
          <p:grpSpPr>
            <a:xfrm>
              <a:off x="8313183" y="188726"/>
              <a:ext cx="1440088" cy="720805"/>
              <a:chOff x="8313183" y="188726"/>
              <a:chExt cx="1440088" cy="720805"/>
            </a:xfrm>
          </p:grpSpPr>
          <p:pic>
            <p:nvPicPr>
              <p:cNvPr id="54" name="그림 53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66" r="60703" b="95193"/>
              <a:stretch/>
            </p:blipFill>
            <p:spPr>
              <a:xfrm>
                <a:off x="8648686" y="195550"/>
                <a:ext cx="1104585" cy="713981"/>
              </a:xfrm>
              <a:prstGeom prst="rect">
                <a:avLst/>
              </a:prstGeom>
            </p:spPr>
          </p:pic>
          <p:pic>
            <p:nvPicPr>
              <p:cNvPr id="55" name="그림 54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8313183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53" name="그림 52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9396672" y="145596"/>
              <a:ext cx="335504" cy="713981"/>
            </a:xfrm>
            <a:prstGeom prst="rect">
              <a:avLst/>
            </a:prstGeom>
          </p:spPr>
        </p:pic>
      </p:grpSp>
      <p:sp>
        <p:nvSpPr>
          <p:cNvPr id="37" name="내용 개체 틀 2"/>
          <p:cNvSpPr txBox="1">
            <a:spLocks/>
          </p:cNvSpPr>
          <p:nvPr/>
        </p:nvSpPr>
        <p:spPr>
          <a:xfrm>
            <a:off x="889048" y="1799790"/>
            <a:ext cx="81041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건축물의 외관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건축물을 만드는 데 필요한 각기둥과 각뿔의 수를 의논합니다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177570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직사각형 55">
            <a:hlinkClick r:id="rId5" action="ppaction://hlinksldjump"/>
            <a:extLst>
              <a:ext uri="{FF2B5EF4-FFF2-40B4-BE49-F238E27FC236}">
                <a16:creationId xmlns:a16="http://schemas.microsoft.com/office/drawing/2014/main" xmlns="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6" action="ppaction://hlinksldjump"/>
            <a:extLst>
              <a:ext uri="{FF2B5EF4-FFF2-40B4-BE49-F238E27FC236}">
                <a16:creationId xmlns:a16="http://schemas.microsoft.com/office/drawing/2014/main" xmlns="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hlinkClick r:id="rId7" action="ppaction://hlinksldjump"/>
            <a:extLst>
              <a:ext uri="{FF2B5EF4-FFF2-40B4-BE49-F238E27FC236}">
                <a16:creationId xmlns:a16="http://schemas.microsoft.com/office/drawing/2014/main" xmlns="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7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71885" y="1449388"/>
            <a:ext cx="8149877" cy="1397790"/>
            <a:chOff x="871885" y="4466267"/>
            <a:chExt cx="8149877" cy="1397790"/>
          </a:xfrm>
        </p:grpSpPr>
        <p:sp>
          <p:nvSpPr>
            <p:cNvPr id="25" name="모서리가 둥근 직사각형 24"/>
            <p:cNvSpPr/>
            <p:nvPr/>
          </p:nvSpPr>
          <p:spPr bwMode="auto">
            <a:xfrm>
              <a:off x="871885" y="5143984"/>
              <a:ext cx="8149877" cy="7200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8" name="그룹 27"/>
            <p:cNvGrpSpPr/>
            <p:nvPr/>
          </p:nvGrpSpPr>
          <p:grpSpPr>
            <a:xfrm>
              <a:off x="961827" y="4466267"/>
              <a:ext cx="7951613" cy="646331"/>
              <a:chOff x="829684" y="5560533"/>
              <a:chExt cx="7951613" cy="646331"/>
            </a:xfrm>
          </p:grpSpPr>
          <p:sp>
            <p:nvSpPr>
              <p:cNvPr id="30" name="내용 개체 틀 3"/>
              <p:cNvSpPr txBox="1">
                <a:spLocks/>
              </p:cNvSpPr>
              <p:nvPr/>
            </p:nvSpPr>
            <p:spPr>
              <a:xfrm>
                <a:off x="953960" y="5560533"/>
                <a:ext cx="7827337" cy="6463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ko-KR" altLang="en-US" dirty="0" err="1"/>
                  <a:t>모둠별로</a:t>
                </a:r>
                <a:r>
                  <a:rPr lang="ko-KR" altLang="en-US" dirty="0"/>
                  <a:t> 만든 건축물을 비교해 보고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어떤 입체도형으로 이루어져 있는지 말해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31" name="모서리가 둥근 직사각형 30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6" name="그림 3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0" name="내용 개체 틀 5"/>
          <p:cNvSpPr txBox="1">
            <a:spLocks/>
          </p:cNvSpPr>
          <p:nvPr/>
        </p:nvSpPr>
        <p:spPr>
          <a:xfrm>
            <a:off x="694689" y="412069"/>
            <a:ext cx="4150361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건축물 구상하고 만들기</a:t>
            </a:r>
          </a:p>
        </p:txBody>
      </p:sp>
      <p:sp>
        <p:nvSpPr>
          <p:cNvPr id="26" name="내용 개체 틀 2"/>
          <p:cNvSpPr txBox="1">
            <a:spLocks/>
          </p:cNvSpPr>
          <p:nvPr/>
        </p:nvSpPr>
        <p:spPr>
          <a:xfrm>
            <a:off x="889048" y="2136276"/>
            <a:ext cx="8104140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solidFill>
                  <a:srgbClr val="208235"/>
                </a:solidFill>
              </a:rPr>
              <a:t>사각기둥이 가장 많이 쓰였고 지붕에는 사각뿔이 쓰였습니다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  <a:endParaRPr lang="ko-KR" altLang="en-US" dirty="0">
              <a:solidFill>
                <a:srgbClr val="208235"/>
              </a:solidFill>
            </a:endParaRPr>
          </a:p>
          <a:p>
            <a:r>
              <a:rPr lang="ko-KR" altLang="en-US" dirty="0">
                <a:solidFill>
                  <a:srgbClr val="208235"/>
                </a:solidFill>
              </a:rPr>
              <a:t>삼각뿔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사각뿔</a:t>
            </a:r>
            <a:r>
              <a:rPr lang="en-US" altLang="ko-KR" dirty="0">
                <a:solidFill>
                  <a:srgbClr val="208235"/>
                </a:solidFill>
              </a:rPr>
              <a:t>, </a:t>
            </a:r>
            <a:r>
              <a:rPr lang="ko-KR" altLang="en-US" dirty="0">
                <a:solidFill>
                  <a:srgbClr val="208235"/>
                </a:solidFill>
              </a:rPr>
              <a:t>오각기둥을 이용하여 건축물을 만들었습니다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705" y="22783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그룹 32"/>
          <p:cNvGrpSpPr/>
          <p:nvPr/>
        </p:nvGrpSpPr>
        <p:grpSpPr>
          <a:xfrm>
            <a:off x="8313183" y="145596"/>
            <a:ext cx="1440088" cy="763935"/>
            <a:chOff x="8313183" y="145596"/>
            <a:chExt cx="1440088" cy="763935"/>
          </a:xfrm>
        </p:grpSpPr>
        <p:grpSp>
          <p:nvGrpSpPr>
            <p:cNvPr id="34" name="그룹 33"/>
            <p:cNvGrpSpPr/>
            <p:nvPr/>
          </p:nvGrpSpPr>
          <p:grpSpPr>
            <a:xfrm>
              <a:off x="8313183" y="188726"/>
              <a:ext cx="1440088" cy="720805"/>
              <a:chOff x="8313183" y="188726"/>
              <a:chExt cx="1440088" cy="720805"/>
            </a:xfrm>
          </p:grpSpPr>
          <p:pic>
            <p:nvPicPr>
              <p:cNvPr id="54" name="그림 53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66" r="60703" b="95193"/>
              <a:stretch/>
            </p:blipFill>
            <p:spPr>
              <a:xfrm>
                <a:off x="8648686" y="195550"/>
                <a:ext cx="1104585" cy="713981"/>
              </a:xfrm>
              <a:prstGeom prst="rect">
                <a:avLst/>
              </a:prstGeom>
            </p:spPr>
          </p:pic>
          <p:pic>
            <p:nvPicPr>
              <p:cNvPr id="55" name="그림 54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8313183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53" name="그림 52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9396672" y="145596"/>
              <a:ext cx="335504" cy="713981"/>
            </a:xfrm>
            <a:prstGeom prst="rect">
              <a:avLst/>
            </a:prstGeom>
          </p:spPr>
        </p:pic>
      </p:grpSp>
      <p:sp>
        <p:nvSpPr>
          <p:cNvPr id="56" name="직사각형 55">
            <a:hlinkClick r:id="rId5" action="ppaction://hlinksldjump"/>
            <a:extLst>
              <a:ext uri="{FF2B5EF4-FFF2-40B4-BE49-F238E27FC236}">
                <a16:creationId xmlns:a16="http://schemas.microsoft.com/office/drawing/2014/main" xmlns="" id="{9BADFD0F-20C9-4BDD-BD81-64CC20AC3529}"/>
              </a:ext>
            </a:extLst>
          </p:cNvPr>
          <p:cNvSpPr/>
          <p:nvPr/>
        </p:nvSpPr>
        <p:spPr>
          <a:xfrm>
            <a:off x="907260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6" action="ppaction://hlinksldjump"/>
            <a:extLst>
              <a:ext uri="{FF2B5EF4-FFF2-40B4-BE49-F238E27FC236}">
                <a16:creationId xmlns:a16="http://schemas.microsoft.com/office/drawing/2014/main" xmlns="" id="{166FDF3A-9BD0-4B13-B9B2-049347E29B2C}"/>
              </a:ext>
            </a:extLst>
          </p:cNvPr>
          <p:cNvSpPr/>
          <p:nvPr/>
        </p:nvSpPr>
        <p:spPr>
          <a:xfrm>
            <a:off x="8721618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hlinkClick r:id="rId7" action="ppaction://hlinksldjump"/>
            <a:extLst>
              <a:ext uri="{FF2B5EF4-FFF2-40B4-BE49-F238E27FC236}">
                <a16:creationId xmlns:a16="http://schemas.microsoft.com/office/drawing/2014/main" xmlns="" id="{F140A56D-D665-4165-A876-A9C2237F58BC}"/>
              </a:ext>
            </a:extLst>
          </p:cNvPr>
          <p:cNvSpPr/>
          <p:nvPr/>
        </p:nvSpPr>
        <p:spPr>
          <a:xfrm>
            <a:off x="8357769" y="495300"/>
            <a:ext cx="250108" cy="25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20" y="2924170"/>
            <a:ext cx="7040786" cy="272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1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84648" y="3026111"/>
            <a:ext cx="178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sz="4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단원</a:t>
            </a: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29349" y="3087666"/>
            <a:ext cx="536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소수의 나눗셈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-15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11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8379" y="480906"/>
            <a:ext cx="351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104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9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2952</TotalTime>
  <Words>260</Words>
  <Application>Microsoft Office PowerPoint</Application>
  <PresentationFormat>A4 용지(210x297mm)</PresentationFormat>
  <Paragraphs>40</Paragraphs>
  <Slides>8</Slides>
  <Notes>1</Notes>
  <HiddenSlides>1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  <vt:variant>
        <vt:lpstr>재구성한 쇼</vt:lpstr>
      </vt:variant>
      <vt:variant>
        <vt:i4>1</vt:i4>
      </vt:variant>
    </vt:vector>
  </HeadingPairs>
  <TitlesOfParts>
    <vt:vector size="10" baseType="lpstr"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천재교육</cp:lastModifiedBy>
  <cp:revision>168</cp:revision>
  <cp:lastPrinted>2017-09-25T02:44:09Z</cp:lastPrinted>
  <dcterms:created xsi:type="dcterms:W3CDTF">2017-09-24T23:31:15Z</dcterms:created>
  <dcterms:modified xsi:type="dcterms:W3CDTF">2019-01-03T01:40:58Z</dcterms:modified>
</cp:coreProperties>
</file>