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0" r:id="rId3"/>
    <p:sldId id="300" r:id="rId4"/>
    <p:sldId id="308" r:id="rId5"/>
    <p:sldId id="309" r:id="rId6"/>
    <p:sldId id="310" r:id="rId7"/>
    <p:sldId id="311" r:id="rId8"/>
    <p:sldId id="317" r:id="rId9"/>
    <p:sldId id="264" r:id="rId10"/>
    <p:sldId id="318" r:id="rId11"/>
    <p:sldId id="263" r:id="rId12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3714">
          <p15:clr>
            <a:srgbClr val="A4A3A4"/>
          </p15:clr>
        </p15:guide>
        <p15:guide id="8" orient="horz" pos="895">
          <p15:clr>
            <a:srgbClr val="A4A3A4"/>
          </p15:clr>
        </p15:guide>
        <p15:guide id="9" pos="5702">
          <p15:clr>
            <a:srgbClr val="A4A3A4"/>
          </p15:clr>
        </p15:guide>
        <p15:guide id="10" pos="56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1626" y="-402"/>
      </p:cViewPr>
      <p:guideLst>
        <p:guide orient="horz" pos="537"/>
        <p:guide orient="horz" pos="3861"/>
        <p:guide orient="horz" pos="913"/>
        <p:guide orient="horz" pos="3714"/>
        <p:guide orient="horz" pos="895"/>
        <p:guide pos="240"/>
        <p:guide pos="6023"/>
        <p:guide pos="489"/>
        <p:guide pos="5702"/>
        <p:guide pos="5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-2760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CCE5C-A00B-4FA6-B77E-64D7BA5F600A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E9BF8-B437-43EF-A652-101672984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71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모서리가 둥근 직사각형 21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3" name="그룹 22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각기둥의 전개도를 그려 볼까요</a:t>
            </a:r>
          </a:p>
        </p:txBody>
      </p:sp>
      <p:sp>
        <p:nvSpPr>
          <p:cNvPr id="22" name="직사각형 21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각기둥의 전개도를 그려 볼까요</a:t>
            </a:r>
          </a:p>
        </p:txBody>
      </p:sp>
      <p:sp>
        <p:nvSpPr>
          <p:cNvPr id="9" name="내용 개체 틀 5"/>
          <p:cNvSpPr txBox="1">
            <a:spLocks/>
          </p:cNvSpPr>
          <p:nvPr userDrawn="1"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.xml"/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slide" Target="slide3.xml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.xml"/><Relationship Id="rId5" Type="http://schemas.openxmlformats.org/officeDocument/2006/relationships/image" Target="../media/image7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.xml"/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12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image" Target="../media/image14.jpeg"/><Relationship Id="rId9" Type="http://schemas.openxmlformats.org/officeDocument/2006/relationships/image" Target="../media/image15.png"/><Relationship Id="rId1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24301" y="2792831"/>
            <a:ext cx="3845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각기둥의 전개도를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그려 볼까요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0552" y="404664"/>
            <a:ext cx="392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각기둥과 각뿔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36~37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24~25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7600828" y="195550"/>
            <a:ext cx="2240637" cy="713981"/>
            <a:chOff x="7600828" y="195550"/>
            <a:chExt cx="2240637" cy="713981"/>
          </a:xfrm>
        </p:grpSpPr>
        <p:grpSp>
          <p:nvGrpSpPr>
            <p:cNvPr id="25" name="그룹 24"/>
            <p:cNvGrpSpPr/>
            <p:nvPr/>
          </p:nvGrpSpPr>
          <p:grpSpPr>
            <a:xfrm>
              <a:off x="7600828" y="195550"/>
              <a:ext cx="2240637" cy="713981"/>
              <a:chOff x="7600828" y="195550"/>
              <a:chExt cx="2240637" cy="713981"/>
            </a:xfrm>
          </p:grpSpPr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30" r="53726" b="95193"/>
              <a:stretch/>
            </p:blipFill>
            <p:spPr>
              <a:xfrm>
                <a:off x="7600828" y="195550"/>
                <a:ext cx="1780665" cy="713981"/>
              </a:xfrm>
              <a:prstGeom prst="rect">
                <a:avLst/>
              </a:prstGeom>
            </p:spPr>
          </p:pic>
        </p:grpSp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600829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_x152155216" descr="EMB00001fec0bd1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17" y="2536647"/>
            <a:ext cx="4876165" cy="289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152155216" descr="EMB00001fec0bd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17" y="2531456"/>
            <a:ext cx="4895571" cy="28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11" name="그림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987556" y="1557918"/>
            <a:ext cx="8124826" cy="978729"/>
            <a:chOff x="882650" y="1449388"/>
            <a:chExt cx="8124826" cy="978729"/>
          </a:xfrm>
        </p:grpSpPr>
        <p:sp>
          <p:nvSpPr>
            <p:cNvPr id="13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14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97872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밑면이 가로 </a:t>
              </a:r>
              <a:r>
                <a:rPr lang="en-US" altLang="ko-KR" spc="300" dirty="0"/>
                <a:t>2</a:t>
              </a:r>
              <a:r>
                <a:rPr lang="en-US" altLang="ko-KR" dirty="0"/>
                <a:t>cm, </a:t>
              </a:r>
              <a:r>
                <a:rPr lang="ko-KR" altLang="en-US" dirty="0"/>
                <a:t>세로 </a:t>
              </a:r>
              <a:r>
                <a:rPr lang="en-US" altLang="ko-KR" spc="300" dirty="0"/>
                <a:t>3</a:t>
              </a:r>
              <a:r>
                <a:rPr lang="en-US" altLang="ko-KR" dirty="0"/>
                <a:t>cm</a:t>
              </a:r>
              <a:r>
                <a:rPr lang="ko-KR" altLang="en-US" dirty="0"/>
                <a:t>인 직사각형이고 높이가 </a:t>
              </a:r>
              <a:r>
                <a:rPr lang="en-US" altLang="ko-KR" spc="300" dirty="0"/>
                <a:t>4</a:t>
              </a:r>
              <a:r>
                <a:rPr lang="en-US" altLang="ko-KR" dirty="0"/>
                <a:t>cm</a:t>
              </a:r>
              <a:r>
                <a:rPr lang="ko-KR" altLang="en-US" dirty="0"/>
                <a:t>인 사각기둥의 전개도를 그려 보세요</a:t>
              </a:r>
              <a:r>
                <a:rPr lang="en-US" altLang="ko-KR" dirty="0"/>
                <a:t>.</a:t>
              </a:r>
            </a:p>
            <a:p>
              <a:pPr algn="just" fontAlgn="base"/>
              <a:endParaRPr lang="en-US" altLang="ko-KR" dirty="0"/>
            </a:p>
          </p:txBody>
        </p: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4604" y="18752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16" name="그룹 15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2" name="그림 21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3" name="그림 22"/>
                <p:cNvPicPr preferRelativeResize="0"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0" name="그림 19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25" name="직사각형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765330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EC62E18F-F07A-45CD-A56C-2872CC43ADBA}"/>
              </a:ext>
            </a:extLst>
          </p:cNvPr>
          <p:cNvSpPr/>
          <p:nvPr/>
        </p:nvSpPr>
        <p:spPr>
          <a:xfrm>
            <a:off x="3253692" y="3000368"/>
            <a:ext cx="488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kern="0" spc="-40" dirty="0">
                <a:solidFill>
                  <a:srgbClr val="208235"/>
                </a:solidFill>
              </a:rPr>
              <a:t>예</a:t>
            </a:r>
            <a:r>
              <a:rPr lang="en-US" altLang="ko-KR" b="1" kern="0" spc="-40" dirty="0">
                <a:solidFill>
                  <a:srgbClr val="208235"/>
                </a:solidFill>
              </a:rPr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656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7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3043118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각뿔을 알아볼까요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각기둥의 전개도를 그려 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62952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0586" y="2515833"/>
            <a:ext cx="5276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주어진 각기둥의 전개도를 여러 가지 방법으로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그려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각기둥의 전개도를 그려 볼까요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7598941" y="174406"/>
            <a:ext cx="2242524" cy="735125"/>
            <a:chOff x="7598941" y="174406"/>
            <a:chExt cx="2242524" cy="735125"/>
          </a:xfrm>
        </p:grpSpPr>
        <p:grpSp>
          <p:nvGrpSpPr>
            <p:cNvPr id="24" name="그룹 23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29" name="그림 28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0" name="그림 2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7934445" y="174406"/>
              <a:ext cx="397436" cy="713981"/>
            </a:xfrm>
            <a:prstGeom prst="rect">
              <a:avLst/>
            </a:prstGeom>
          </p:spPr>
        </p:pic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765330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2809053"/>
            <a:ext cx="8178453" cy="874818"/>
            <a:chOff x="871885" y="2809053"/>
            <a:chExt cx="8178453" cy="874818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871885" y="3265205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961827" y="2809053"/>
              <a:ext cx="8088511" cy="369332"/>
              <a:chOff x="829684" y="5546885"/>
              <a:chExt cx="8088511" cy="369332"/>
            </a:xfrm>
          </p:grpSpPr>
          <p:sp>
            <p:nvSpPr>
              <p:cNvPr id="46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연수와 준기는 무엇을 하려고 하나요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7" name="모서리가 둥근 직사각형 4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871885" y="3920375"/>
            <a:ext cx="8178453" cy="874818"/>
            <a:chOff x="871885" y="3920375"/>
            <a:chExt cx="8178453" cy="874818"/>
          </a:xfrm>
        </p:grpSpPr>
        <p:sp>
          <p:nvSpPr>
            <p:cNvPr id="41" name="모서리가 둥근 직사각형 40"/>
            <p:cNvSpPr/>
            <p:nvPr/>
          </p:nvSpPr>
          <p:spPr bwMode="auto">
            <a:xfrm>
              <a:off x="871885" y="4376527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961827" y="3920375"/>
              <a:ext cx="8088511" cy="369332"/>
              <a:chOff x="829684" y="5546885"/>
              <a:chExt cx="8088511" cy="369332"/>
            </a:xfrm>
          </p:grpSpPr>
          <p:sp>
            <p:nvSpPr>
              <p:cNvPr id="56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주어진 삼각기둥의 모서리의 길이는 각각 몇 </a:t>
                </a:r>
                <a:r>
                  <a:rPr lang="en-US" altLang="ko-KR" dirty="0"/>
                  <a:t>cm</a:t>
                </a:r>
                <a:r>
                  <a:rPr lang="ko-KR" altLang="en-US" dirty="0"/>
                  <a:t>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7" name="모서리가 둥근 직사각형 5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871885" y="5009482"/>
            <a:ext cx="8178453" cy="874818"/>
            <a:chOff x="871885" y="5009482"/>
            <a:chExt cx="8178453" cy="874818"/>
          </a:xfrm>
        </p:grpSpPr>
        <p:sp>
          <p:nvSpPr>
            <p:cNvPr id="59" name="모서리가 둥근 직사각형 58"/>
            <p:cNvSpPr/>
            <p:nvPr/>
          </p:nvSpPr>
          <p:spPr bwMode="auto">
            <a:xfrm>
              <a:off x="871885" y="5465634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61827" y="5009482"/>
              <a:ext cx="8088511" cy="369332"/>
              <a:chOff x="829684" y="5546885"/>
              <a:chExt cx="8088511" cy="369332"/>
            </a:xfrm>
          </p:grpSpPr>
          <p:sp>
            <p:nvSpPr>
              <p:cNvPr id="69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삼각기둥의 전개도를 그리려면 밑면과 옆면을 각각 몇 개 그리면 되나요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70" name="모서리가 둥근 직사각형 6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4" name="내용 개체 틀 2"/>
          <p:cNvSpPr txBox="1">
            <a:spLocks/>
          </p:cNvSpPr>
          <p:nvPr/>
        </p:nvSpPr>
        <p:spPr>
          <a:xfrm>
            <a:off x="889048" y="328987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삼각기둥 전개도를 그려 보고 서로 비교해 보려고 합니다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2657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삼각기둥의 전개도 그리기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8" name="그룹 37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63" name="그림 62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64" name="그림 63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62" name="그림 6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grpSp>
        <p:nvGrpSpPr>
          <p:cNvPr id="33" name="그룹 32"/>
          <p:cNvGrpSpPr/>
          <p:nvPr/>
        </p:nvGrpSpPr>
        <p:grpSpPr>
          <a:xfrm>
            <a:off x="873348" y="1416389"/>
            <a:ext cx="8249627" cy="369332"/>
            <a:chOff x="870058" y="3566633"/>
            <a:chExt cx="8249627" cy="369332"/>
          </a:xfrm>
        </p:grpSpPr>
        <p:grpSp>
          <p:nvGrpSpPr>
            <p:cNvPr id="34" name="그룹 33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66" name="모서리가 둥근 직사각형 6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5" name="모서리가 둥근 직사각형 64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5" name="내용 개체 틀 3"/>
            <p:cNvSpPr txBox="1">
              <a:spLocks/>
            </p:cNvSpPr>
            <p:nvPr/>
          </p:nvSpPr>
          <p:spPr>
            <a:xfrm>
              <a:off x="1098473" y="356663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삼각기둥의 전개도를 그려 봅시다</a:t>
              </a:r>
              <a:r>
                <a:rPr lang="en-US" altLang="ko-KR" dirty="0"/>
                <a:t>.</a:t>
              </a:r>
            </a:p>
          </p:txBody>
        </p:sp>
      </p:grpSp>
      <p:pic>
        <p:nvPicPr>
          <p:cNvPr id="2" name="그림 1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80" y="1414353"/>
            <a:ext cx="1553979" cy="163874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내용 개체 틀 2"/>
          <p:cNvSpPr txBox="1">
            <a:spLocks/>
          </p:cNvSpPr>
          <p:nvPr/>
        </p:nvSpPr>
        <p:spPr>
          <a:xfrm>
            <a:off x="889048" y="440119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밑면의 변의 길이는 각각 </a:t>
            </a:r>
            <a:r>
              <a:rPr lang="en-US" altLang="ko-KR" spc="300" dirty="0">
                <a:solidFill>
                  <a:srgbClr val="208235"/>
                </a:solidFill>
              </a:rPr>
              <a:t>4</a:t>
            </a:r>
            <a:r>
              <a:rPr lang="en-US" altLang="ko-KR" dirty="0">
                <a:solidFill>
                  <a:srgbClr val="208235"/>
                </a:solidFill>
              </a:rPr>
              <a:t>cm, </a:t>
            </a:r>
            <a:r>
              <a:rPr lang="en-US" altLang="ko-KR" spc="300" dirty="0">
                <a:solidFill>
                  <a:srgbClr val="208235"/>
                </a:solidFill>
              </a:rPr>
              <a:t>3</a:t>
            </a:r>
            <a:r>
              <a:rPr lang="en-US" altLang="ko-KR" dirty="0">
                <a:solidFill>
                  <a:srgbClr val="208235"/>
                </a:solidFill>
              </a:rPr>
              <a:t>cm, </a:t>
            </a:r>
            <a:r>
              <a:rPr lang="en-US" altLang="ko-KR" spc="300" dirty="0">
                <a:solidFill>
                  <a:srgbClr val="208235"/>
                </a:solidFill>
              </a:rPr>
              <a:t>5</a:t>
            </a:r>
            <a:r>
              <a:rPr lang="en-US" altLang="ko-KR" dirty="0">
                <a:solidFill>
                  <a:srgbClr val="208235"/>
                </a:solidFill>
              </a:rPr>
              <a:t>cm</a:t>
            </a:r>
            <a:r>
              <a:rPr lang="ko-KR" altLang="en-US" dirty="0">
                <a:solidFill>
                  <a:srgbClr val="208235"/>
                </a:solidFill>
              </a:rPr>
              <a:t>이고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높이는 </a:t>
            </a:r>
            <a:r>
              <a:rPr lang="en-US" altLang="ko-KR" spc="300" dirty="0">
                <a:solidFill>
                  <a:srgbClr val="208235"/>
                </a:solidFill>
              </a:rPr>
              <a:t>6</a:t>
            </a:r>
            <a:r>
              <a:rPr lang="en-US" altLang="ko-KR" dirty="0">
                <a:solidFill>
                  <a:srgbClr val="208235"/>
                </a:solidFill>
              </a:rPr>
              <a:t>cm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3771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내용 개체 틀 2"/>
          <p:cNvSpPr txBox="1">
            <a:spLocks/>
          </p:cNvSpPr>
          <p:nvPr/>
        </p:nvSpPr>
        <p:spPr>
          <a:xfrm>
            <a:off x="889048" y="549030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밑면은 </a:t>
            </a:r>
            <a:r>
              <a:rPr lang="en-US" altLang="ko-KR" dirty="0">
                <a:solidFill>
                  <a:srgbClr val="208235"/>
                </a:solidFill>
              </a:rPr>
              <a:t>2</a:t>
            </a:r>
            <a:r>
              <a:rPr lang="ko-KR" altLang="en-US" dirty="0">
                <a:solidFill>
                  <a:srgbClr val="208235"/>
                </a:solidFill>
              </a:rPr>
              <a:t>개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옆면은 </a:t>
            </a:r>
            <a:r>
              <a:rPr lang="en-US" altLang="ko-KR" dirty="0">
                <a:solidFill>
                  <a:srgbClr val="208235"/>
                </a:solidFill>
              </a:rPr>
              <a:t>3</a:t>
            </a:r>
            <a:r>
              <a:rPr lang="ko-KR" altLang="en-US" dirty="0">
                <a:solidFill>
                  <a:srgbClr val="208235"/>
                </a:solidFill>
              </a:rPr>
              <a:t>개를 그리면 됩니다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4662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직사각형 71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8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hlinkClick r:id="rId9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765330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1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2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961827" y="1495057"/>
            <a:ext cx="3365624" cy="923330"/>
            <a:chOff x="829684" y="5546883"/>
            <a:chExt cx="3365624" cy="923330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953960" y="5546883"/>
              <a:ext cx="3241348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삼각기둥의 전개도를 완성하고</a:t>
              </a:r>
              <a:r>
                <a:rPr lang="en-US" altLang="ko-KR" dirty="0"/>
                <a:t>, </a:t>
              </a:r>
              <a:r>
                <a:rPr lang="ko-KR" altLang="en-US" dirty="0"/>
                <a:t>삼각기둥의 다른 전개도를 </a:t>
              </a:r>
              <a:r>
                <a:rPr lang="en-US" altLang="ko-KR" dirty="0"/>
                <a:t>1</a:t>
              </a:r>
              <a:r>
                <a:rPr lang="ko-KR" altLang="en-US" dirty="0"/>
                <a:t>개 더 그려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829684" y="565772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961827" y="5555023"/>
            <a:ext cx="8239645" cy="369332"/>
            <a:chOff x="829684" y="5546885"/>
            <a:chExt cx="8239645" cy="369332"/>
          </a:xfrm>
        </p:grpSpPr>
        <p:sp>
          <p:nvSpPr>
            <p:cNvPr id="44" name="내용 개체 틀 3"/>
            <p:cNvSpPr txBox="1">
              <a:spLocks/>
            </p:cNvSpPr>
            <p:nvPr/>
          </p:nvSpPr>
          <p:spPr>
            <a:xfrm>
              <a:off x="953960" y="5546885"/>
              <a:ext cx="811536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내가 그린 삼각기둥의 전개도를 친구들이 그린 전개도와 비교해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0466" y="21117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삼각기둥의 전개도 그리기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5" name="그룹 34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2" name="그림 41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9" name="그림 48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6" name="그림 3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4919478" y="1301225"/>
            <a:ext cx="3854255" cy="4152850"/>
            <a:chOff x="4919478" y="1301225"/>
            <a:chExt cx="3854255" cy="4152850"/>
          </a:xfrm>
        </p:grpSpPr>
        <p:pic>
          <p:nvPicPr>
            <p:cNvPr id="23" name="그림 22"/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478" y="1301225"/>
              <a:ext cx="1243183" cy="1310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그림 1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9" t="16451" r="41642" b="1868"/>
            <a:stretch/>
          </p:blipFill>
          <p:spPr>
            <a:xfrm>
              <a:off x="4943228" y="1420813"/>
              <a:ext cx="3830505" cy="4033262"/>
            </a:xfrm>
            <a:prstGeom prst="rect">
              <a:avLst/>
            </a:prstGeom>
          </p:spPr>
        </p:pic>
      </p:grpSp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4" t="17955" r="12878" b="52439"/>
          <a:stretch/>
        </p:blipFill>
        <p:spPr>
          <a:xfrm>
            <a:off x="6784292" y="1495057"/>
            <a:ext cx="1757548" cy="1461899"/>
          </a:xfrm>
          <a:prstGeom prst="rect">
            <a:avLst/>
          </a:prstGeom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1" t="57116" r="11454" b="5110"/>
          <a:stretch/>
        </p:blipFill>
        <p:spPr>
          <a:xfrm>
            <a:off x="5977351" y="3425569"/>
            <a:ext cx="1833507" cy="1865235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1" t="27305" r="-1831" b="45945"/>
          <a:stretch/>
        </p:blipFill>
        <p:spPr>
          <a:xfrm>
            <a:off x="7383696" y="1956720"/>
            <a:ext cx="1082257" cy="1320869"/>
          </a:xfrm>
          <a:prstGeom prst="rect">
            <a:avLst/>
          </a:prstGeom>
        </p:spPr>
      </p:pic>
      <p:sp>
        <p:nvSpPr>
          <p:cNvPr id="31" name="직사각형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765330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83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83760" y="3729036"/>
            <a:ext cx="8166578" cy="872260"/>
            <a:chOff x="883760" y="3729036"/>
            <a:chExt cx="8166578" cy="872260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883760" y="4182630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961827" y="3729036"/>
              <a:ext cx="8088511" cy="369332"/>
              <a:chOff x="829684" y="5546885"/>
              <a:chExt cx="8088511" cy="369332"/>
            </a:xfrm>
          </p:grpSpPr>
          <p:sp>
            <p:nvSpPr>
              <p:cNvPr id="61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사각기둥의 전개도로 그려야 하는 면은 몇 개인가요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8" name="모서리가 둥근 직사각형 6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883760" y="4732432"/>
            <a:ext cx="8166578" cy="1163542"/>
            <a:chOff x="883760" y="4732432"/>
            <a:chExt cx="8166578" cy="1163542"/>
          </a:xfrm>
        </p:grpSpPr>
        <p:sp>
          <p:nvSpPr>
            <p:cNvPr id="70" name="모서리가 둥근 직사각형 69"/>
            <p:cNvSpPr/>
            <p:nvPr/>
          </p:nvSpPr>
          <p:spPr bwMode="auto">
            <a:xfrm>
              <a:off x="883760" y="5172377"/>
              <a:ext cx="8149877" cy="723597"/>
            </a:xfrm>
            <a:prstGeom prst="roundRect">
              <a:avLst>
                <a:gd name="adj" fmla="val 1174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2" name="그룹 71"/>
            <p:cNvGrpSpPr/>
            <p:nvPr/>
          </p:nvGrpSpPr>
          <p:grpSpPr>
            <a:xfrm>
              <a:off x="961827" y="4732432"/>
              <a:ext cx="8088511" cy="369332"/>
              <a:chOff x="829684" y="5546885"/>
              <a:chExt cx="8088511" cy="369332"/>
            </a:xfrm>
          </p:grpSpPr>
          <p:sp>
            <p:nvSpPr>
              <p:cNvPr id="73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사각기둥의 옆면이 되는 사각형의 가로와 세로는 몇 </a:t>
                </a:r>
                <a:r>
                  <a:rPr lang="en-US" altLang="ko-KR" dirty="0"/>
                  <a:t>cm</a:t>
                </a:r>
                <a:r>
                  <a:rPr lang="ko-KR" altLang="en-US" dirty="0"/>
                  <a:t>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74" name="모서리가 둥근 직사각형 73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83760" y="2717053"/>
            <a:ext cx="8166578" cy="881466"/>
            <a:chOff x="883760" y="2717053"/>
            <a:chExt cx="8166578" cy="881466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883760" y="3179853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61827" y="2717053"/>
              <a:ext cx="8088511" cy="369332"/>
              <a:chOff x="829684" y="5546885"/>
              <a:chExt cx="8088511" cy="369332"/>
            </a:xfrm>
          </p:grpSpPr>
          <p:sp>
            <p:nvSpPr>
              <p:cNvPr id="4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주어진 사각기둥의 가로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세로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높이는 각각 몇 </a:t>
                </a:r>
                <a:r>
                  <a:rPr lang="en-US" altLang="ko-KR" dirty="0"/>
                  <a:t>cm</a:t>
                </a:r>
                <a:r>
                  <a:rPr lang="ko-KR" altLang="en-US" dirty="0"/>
                  <a:t>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5" name="모서리가 둥근 직사각형 44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7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사각기둥의 전개도 완성하고 더 그려보기</a:t>
            </a:r>
          </a:p>
        </p:txBody>
      </p:sp>
      <p:grpSp>
        <p:nvGrpSpPr>
          <p:cNvPr id="62" name="그룹 61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63" name="그룹 62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6" name="그림 6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64" name="그림 6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67" name="그림 66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grpSp>
        <p:nvGrpSpPr>
          <p:cNvPr id="31" name="그룹 30"/>
          <p:cNvGrpSpPr/>
          <p:nvPr/>
        </p:nvGrpSpPr>
        <p:grpSpPr>
          <a:xfrm>
            <a:off x="873348" y="1382551"/>
            <a:ext cx="5063429" cy="646331"/>
            <a:chOff x="870058" y="3566633"/>
            <a:chExt cx="5063429" cy="646331"/>
          </a:xfrm>
        </p:grpSpPr>
        <p:grpSp>
          <p:nvGrpSpPr>
            <p:cNvPr id="32" name="그룹 31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4" name="그룹 3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6" name="모서리가 둥근 직사각형 3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5" name="모서리가 둥근 직사각형 34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3" name="내용 개체 틀 3"/>
            <p:cNvSpPr txBox="1">
              <a:spLocks/>
            </p:cNvSpPr>
            <p:nvPr/>
          </p:nvSpPr>
          <p:spPr>
            <a:xfrm>
              <a:off x="1098473" y="3566633"/>
              <a:ext cx="4835014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사각기둥의 전개도를 완성하고</a:t>
              </a:r>
              <a:r>
                <a:rPr lang="en-US" altLang="ko-KR" dirty="0"/>
                <a:t>, </a:t>
              </a:r>
              <a:r>
                <a:rPr lang="ko-KR" altLang="en-US" dirty="0"/>
                <a:t>완성한 전개도와 다른 모양의 전개도를 </a:t>
              </a:r>
              <a:r>
                <a:rPr lang="en-US" altLang="ko-KR" dirty="0"/>
                <a:t>1</a:t>
              </a:r>
              <a:r>
                <a:rPr lang="ko-KR" altLang="en-US" dirty="0"/>
                <a:t>개 더 그려 봅시다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44" name="내용 개체 틀 2"/>
          <p:cNvSpPr txBox="1">
            <a:spLocks/>
          </p:cNvSpPr>
          <p:nvPr/>
        </p:nvSpPr>
        <p:spPr>
          <a:xfrm>
            <a:off x="889048" y="4207297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밑면은 </a:t>
            </a:r>
            <a:r>
              <a:rPr lang="en-US" altLang="ko-KR" dirty="0">
                <a:solidFill>
                  <a:srgbClr val="208235"/>
                </a:solidFill>
              </a:rPr>
              <a:t>2</a:t>
            </a:r>
            <a:r>
              <a:rPr lang="ko-KR" altLang="en-US" dirty="0">
                <a:solidFill>
                  <a:srgbClr val="208235"/>
                </a:solidFill>
              </a:rPr>
              <a:t>개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옆면은 </a:t>
            </a:r>
            <a:r>
              <a:rPr lang="en-US" altLang="ko-KR" dirty="0">
                <a:solidFill>
                  <a:srgbClr val="208235"/>
                </a:solidFill>
              </a:rPr>
              <a:t>4</a:t>
            </a:r>
            <a:r>
              <a:rPr lang="ko-KR" altLang="en-US" dirty="0">
                <a:solidFill>
                  <a:srgbClr val="208235"/>
                </a:solidFill>
              </a:rPr>
              <a:t>개입니다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41832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내용 개체 틀 2"/>
          <p:cNvSpPr txBox="1">
            <a:spLocks/>
          </p:cNvSpPr>
          <p:nvPr/>
        </p:nvSpPr>
        <p:spPr>
          <a:xfrm>
            <a:off x="889048" y="5211010"/>
            <a:ext cx="8024392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ko-KR" altLang="en-US" spc="-100" dirty="0">
                <a:solidFill>
                  <a:srgbClr val="208235"/>
                </a:solidFill>
              </a:rPr>
              <a:t>사각형 </a:t>
            </a:r>
            <a:r>
              <a:rPr lang="en-US" altLang="ko-KR" spc="-100" dirty="0">
                <a:solidFill>
                  <a:srgbClr val="208235"/>
                </a:solidFill>
              </a:rPr>
              <a:t>2</a:t>
            </a:r>
            <a:r>
              <a:rPr lang="ko-KR" altLang="en-US" spc="-100" dirty="0">
                <a:solidFill>
                  <a:srgbClr val="208235"/>
                </a:solidFill>
              </a:rPr>
              <a:t>개는 가로가 </a:t>
            </a:r>
            <a:r>
              <a:rPr lang="en-US" altLang="ko-KR" spc="300" dirty="0">
                <a:solidFill>
                  <a:srgbClr val="208235"/>
                </a:solidFill>
              </a:rPr>
              <a:t>4</a:t>
            </a:r>
            <a:r>
              <a:rPr lang="en-US" altLang="ko-KR" dirty="0">
                <a:solidFill>
                  <a:srgbClr val="208235"/>
                </a:solidFill>
              </a:rPr>
              <a:t>cm, </a:t>
            </a:r>
            <a:r>
              <a:rPr lang="ko-KR" altLang="en-US" dirty="0">
                <a:solidFill>
                  <a:srgbClr val="208235"/>
                </a:solidFill>
              </a:rPr>
              <a:t>세로가 </a:t>
            </a:r>
            <a:r>
              <a:rPr lang="en-US" altLang="ko-KR" spc="300" dirty="0">
                <a:solidFill>
                  <a:srgbClr val="208235"/>
                </a:solidFill>
              </a:rPr>
              <a:t>3</a:t>
            </a:r>
            <a:r>
              <a:rPr lang="en-US" altLang="ko-KR" dirty="0">
                <a:solidFill>
                  <a:srgbClr val="208235"/>
                </a:solidFill>
              </a:rPr>
              <a:t>cm </a:t>
            </a:r>
            <a:r>
              <a:rPr lang="ko-KR" altLang="en-US" dirty="0">
                <a:solidFill>
                  <a:srgbClr val="208235"/>
                </a:solidFill>
              </a:rPr>
              <a:t>이고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다른 사각형 </a:t>
            </a:r>
            <a:r>
              <a:rPr lang="en-US" altLang="ko-KR" dirty="0">
                <a:solidFill>
                  <a:srgbClr val="208235"/>
                </a:solidFill>
              </a:rPr>
              <a:t>2</a:t>
            </a:r>
            <a:r>
              <a:rPr lang="ko-KR" altLang="en-US" dirty="0">
                <a:solidFill>
                  <a:srgbClr val="208235"/>
                </a:solidFill>
              </a:rPr>
              <a:t>개는 가로가 </a:t>
            </a:r>
            <a:r>
              <a:rPr lang="en-US" altLang="ko-KR" spc="300" dirty="0">
                <a:solidFill>
                  <a:srgbClr val="208235"/>
                </a:solidFill>
              </a:rPr>
              <a:t>2</a:t>
            </a:r>
            <a:r>
              <a:rPr lang="en-US" altLang="ko-KR" dirty="0">
                <a:solidFill>
                  <a:srgbClr val="208235"/>
                </a:solidFill>
              </a:rPr>
              <a:t>cm, </a:t>
            </a:r>
            <a:r>
              <a:rPr lang="ko-KR" altLang="en-US" dirty="0">
                <a:solidFill>
                  <a:srgbClr val="208235"/>
                </a:solidFill>
              </a:rPr>
              <a:t>세로가 </a:t>
            </a:r>
            <a:r>
              <a:rPr lang="en-US" altLang="ko-KR" spc="300" dirty="0">
                <a:solidFill>
                  <a:srgbClr val="208235"/>
                </a:solidFill>
              </a:rPr>
              <a:t>4</a:t>
            </a:r>
            <a:r>
              <a:rPr lang="en-US" altLang="ko-KR" dirty="0">
                <a:solidFill>
                  <a:srgbClr val="208235"/>
                </a:solidFill>
              </a:rPr>
              <a:t>cm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  <a:endParaRPr lang="en-US" altLang="ko-KR" spc="-100" dirty="0">
              <a:solidFill>
                <a:srgbClr val="208235"/>
              </a:solidFill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53254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내용 개체 틀 2"/>
          <p:cNvSpPr txBox="1">
            <a:spLocks/>
          </p:cNvSpPr>
          <p:nvPr/>
        </p:nvSpPr>
        <p:spPr>
          <a:xfrm>
            <a:off x="889048" y="3204520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가로는 </a:t>
            </a:r>
            <a:r>
              <a:rPr lang="en-US" altLang="ko-KR" spc="300" dirty="0">
                <a:solidFill>
                  <a:srgbClr val="208235"/>
                </a:solidFill>
              </a:rPr>
              <a:t>4</a:t>
            </a:r>
            <a:r>
              <a:rPr lang="en-US" altLang="ko-KR" dirty="0">
                <a:solidFill>
                  <a:srgbClr val="208235"/>
                </a:solidFill>
              </a:rPr>
              <a:t>cm, </a:t>
            </a:r>
            <a:r>
              <a:rPr lang="ko-KR" altLang="en-US" dirty="0">
                <a:solidFill>
                  <a:srgbClr val="208235"/>
                </a:solidFill>
              </a:rPr>
              <a:t>세로는 </a:t>
            </a:r>
            <a:r>
              <a:rPr lang="en-US" altLang="ko-KR" spc="300" dirty="0">
                <a:solidFill>
                  <a:srgbClr val="208235"/>
                </a:solidFill>
              </a:rPr>
              <a:t>2</a:t>
            </a:r>
            <a:r>
              <a:rPr lang="en-US" altLang="ko-KR" dirty="0">
                <a:solidFill>
                  <a:srgbClr val="208235"/>
                </a:solidFill>
              </a:rPr>
              <a:t>cm, </a:t>
            </a:r>
            <a:r>
              <a:rPr lang="ko-KR" altLang="en-US" dirty="0">
                <a:solidFill>
                  <a:srgbClr val="208235"/>
                </a:solidFill>
              </a:rPr>
              <a:t>높이는 </a:t>
            </a:r>
            <a:r>
              <a:rPr lang="en-US" altLang="ko-KR" spc="300" dirty="0">
                <a:solidFill>
                  <a:srgbClr val="208235"/>
                </a:solidFill>
              </a:rPr>
              <a:t>3</a:t>
            </a:r>
            <a:r>
              <a:rPr lang="en-US" altLang="ko-KR" dirty="0">
                <a:solidFill>
                  <a:srgbClr val="208235"/>
                </a:solidFill>
              </a:rPr>
              <a:t>cm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31663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9491" r="80073" b="72406"/>
          <a:stretch/>
        </p:blipFill>
        <p:spPr>
          <a:xfrm>
            <a:off x="6159014" y="1201774"/>
            <a:ext cx="2290130" cy="1652445"/>
          </a:xfrm>
          <a:prstGeom prst="rect">
            <a:avLst/>
          </a:prstGeom>
        </p:spPr>
      </p:pic>
      <p:sp>
        <p:nvSpPr>
          <p:cNvPr id="50" name="직사각형 49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8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765330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90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1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사각기둥의 전개도 완성하고 더 그려보기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961827" y="1388728"/>
            <a:ext cx="8239644" cy="646331"/>
            <a:chOff x="829684" y="5546885"/>
            <a:chExt cx="8239644" cy="646331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953959" y="5546885"/>
              <a:ext cx="8115369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사각기둥의 전개도를 완성하고</a:t>
              </a:r>
              <a:r>
                <a:rPr lang="en-US" altLang="ko-KR" dirty="0"/>
                <a:t>, </a:t>
              </a:r>
              <a:r>
                <a:rPr lang="ko-KR" altLang="en-US" dirty="0"/>
                <a:t>완성한 전개도와 다른 모양의 전개도를 </a:t>
              </a:r>
              <a:r>
                <a:rPr lang="en-US" altLang="ko-KR" dirty="0"/>
                <a:t>1</a:t>
              </a:r>
              <a:r>
                <a:rPr lang="ko-KR" altLang="en-US" dirty="0"/>
                <a:t>개 더 그려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961827" y="5556334"/>
            <a:ext cx="8239645" cy="369332"/>
            <a:chOff x="829684" y="5546885"/>
            <a:chExt cx="8239645" cy="369332"/>
          </a:xfrm>
        </p:grpSpPr>
        <p:sp>
          <p:nvSpPr>
            <p:cNvPr id="43" name="내용 개체 틀 3"/>
            <p:cNvSpPr txBox="1">
              <a:spLocks/>
            </p:cNvSpPr>
            <p:nvPr/>
          </p:nvSpPr>
          <p:spPr>
            <a:xfrm>
              <a:off x="953960" y="5546885"/>
              <a:ext cx="811536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내가 그린 사각기둥의 전개도를 친구들이 그린 전개도와 비교해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879" y="17585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그룹 49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51" name="그룹 50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53" name="그림 5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4" name="그림 5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55" name="그림 5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562630" y="1711893"/>
            <a:ext cx="5371815" cy="3806341"/>
            <a:chOff x="2562630" y="1711893"/>
            <a:chExt cx="5371815" cy="3806341"/>
          </a:xfrm>
        </p:grpSpPr>
        <p:grpSp>
          <p:nvGrpSpPr>
            <p:cNvPr id="4" name="그룹 3"/>
            <p:cNvGrpSpPr/>
            <p:nvPr/>
          </p:nvGrpSpPr>
          <p:grpSpPr>
            <a:xfrm>
              <a:off x="2562630" y="1711893"/>
              <a:ext cx="5371815" cy="3806341"/>
              <a:chOff x="2562630" y="1711893"/>
              <a:chExt cx="5371815" cy="3806341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13" t="11231" r="-1940" b="33220"/>
              <a:stretch/>
            </p:blipFill>
            <p:spPr>
              <a:xfrm>
                <a:off x="2562630" y="1827507"/>
                <a:ext cx="5371815" cy="3690727"/>
              </a:xfrm>
              <a:prstGeom prst="rect">
                <a:avLst/>
              </a:prstGeom>
            </p:spPr>
          </p:pic>
          <p:pic>
            <p:nvPicPr>
              <p:cNvPr id="22" name="그림 2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9" t="9491" r="80073" b="72406"/>
              <a:stretch/>
            </p:blipFill>
            <p:spPr>
              <a:xfrm>
                <a:off x="2934031" y="1711893"/>
                <a:ext cx="1666950" cy="1202757"/>
              </a:xfrm>
              <a:prstGeom prst="rect">
                <a:avLst/>
              </a:prstGeom>
            </p:spPr>
          </p:pic>
        </p:grpSp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28" t="6616" r="64982" b="84922"/>
            <a:stretch/>
          </p:blipFill>
          <p:spPr>
            <a:xfrm>
              <a:off x="5383864" y="1937428"/>
              <a:ext cx="890546" cy="56220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4" t="18450" r="55509" b="64907"/>
          <a:stretch/>
        </p:blipFill>
        <p:spPr>
          <a:xfrm>
            <a:off x="5128714" y="2308248"/>
            <a:ext cx="2083950" cy="110579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35648" r="67628" b="36111"/>
          <a:stretch/>
        </p:blipFill>
        <p:spPr>
          <a:xfrm>
            <a:off x="3681456" y="3453794"/>
            <a:ext cx="2329731" cy="1876508"/>
          </a:xfrm>
          <a:prstGeom prst="rect">
            <a:avLst/>
          </a:prstGeom>
        </p:spPr>
      </p:pic>
      <p:sp>
        <p:nvSpPr>
          <p:cNvPr id="28" name="직사각형 27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765330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7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83760" y="4505739"/>
            <a:ext cx="8166578" cy="874818"/>
            <a:chOff x="883760" y="4505739"/>
            <a:chExt cx="8166578" cy="874818"/>
          </a:xfrm>
        </p:grpSpPr>
        <p:sp>
          <p:nvSpPr>
            <p:cNvPr id="39" name="모서리가 둥근 직사각형 38"/>
            <p:cNvSpPr/>
            <p:nvPr/>
          </p:nvSpPr>
          <p:spPr bwMode="auto">
            <a:xfrm>
              <a:off x="883760" y="4961891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61827" y="4505739"/>
              <a:ext cx="8088511" cy="369332"/>
              <a:chOff x="829684" y="5546885"/>
              <a:chExt cx="8088511" cy="369332"/>
            </a:xfrm>
          </p:grpSpPr>
          <p:sp>
            <p:nvSpPr>
              <p:cNvPr id="4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육각기둥의 전개도를 그리기 위해 필요한 밑면과 옆면의 수를 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5" name="모서리가 둥근 직사각형 44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0" name="내용 개체 틀 2"/>
          <p:cNvSpPr txBox="1">
            <a:spLocks/>
          </p:cNvSpPr>
          <p:nvPr/>
        </p:nvSpPr>
        <p:spPr>
          <a:xfrm>
            <a:off x="889048" y="4986558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밑면은 </a:t>
            </a:r>
            <a:r>
              <a:rPr lang="en-US" altLang="ko-KR" dirty="0">
                <a:solidFill>
                  <a:srgbClr val="208235"/>
                </a:solidFill>
              </a:rPr>
              <a:t>2</a:t>
            </a:r>
            <a:r>
              <a:rPr lang="ko-KR" altLang="en-US" dirty="0">
                <a:solidFill>
                  <a:srgbClr val="208235"/>
                </a:solidFill>
              </a:rPr>
              <a:t>개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옆면은 </a:t>
            </a:r>
            <a:r>
              <a:rPr lang="en-US" altLang="ko-KR" dirty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개를 그려야 합니다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9624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육각기둥의 전개도 완성하기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58" name="그룹 57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60" name="그림 5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1" name="그림 6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62" name="그림 6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31810" y="130524"/>
            <a:ext cx="335504" cy="713981"/>
          </a:xfrm>
          <a:prstGeom prst="rect">
            <a:avLst/>
          </a:prstGeom>
        </p:spPr>
      </p:pic>
      <p:grpSp>
        <p:nvGrpSpPr>
          <p:cNvPr id="63" name="그룹 62"/>
          <p:cNvGrpSpPr/>
          <p:nvPr/>
        </p:nvGrpSpPr>
        <p:grpSpPr>
          <a:xfrm>
            <a:off x="873348" y="1382551"/>
            <a:ext cx="8366345" cy="369332"/>
            <a:chOff x="870058" y="3566633"/>
            <a:chExt cx="8366345" cy="369332"/>
          </a:xfrm>
        </p:grpSpPr>
        <p:grpSp>
          <p:nvGrpSpPr>
            <p:cNvPr id="64" name="그룹 63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66" name="그룹 6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68" name="모서리가 둥근 직사각형 6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7" name="모서리가 둥근 직사각형 66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5" name="내용 개체 틀 3"/>
            <p:cNvSpPr txBox="1">
              <a:spLocks/>
            </p:cNvSpPr>
            <p:nvPr/>
          </p:nvSpPr>
          <p:spPr>
            <a:xfrm>
              <a:off x="1098473" y="3566633"/>
              <a:ext cx="813793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육각기둥의 겨냥도를 보고 육각기둥의 전개도를 완성해 봅시다</a:t>
              </a:r>
              <a:r>
                <a:rPr lang="en-US" altLang="ko-KR" dirty="0"/>
                <a:t>.</a:t>
              </a:r>
            </a:p>
          </p:txBody>
        </p:sp>
      </p:grp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17282" r="78305" b="65798"/>
          <a:stretch/>
        </p:blipFill>
        <p:spPr>
          <a:xfrm>
            <a:off x="4011161" y="2024887"/>
            <a:ext cx="1562400" cy="2204688"/>
          </a:xfrm>
          <a:prstGeom prst="rect">
            <a:avLst/>
          </a:prstGeom>
        </p:spPr>
      </p:pic>
      <p:sp>
        <p:nvSpPr>
          <p:cNvPr id="53" name="직사각형 52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8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765330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5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1" t="11435" r="-822" b="68596"/>
          <a:stretch/>
        </p:blipFill>
        <p:spPr>
          <a:xfrm>
            <a:off x="4407288" y="3206338"/>
            <a:ext cx="2533525" cy="1769423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853972" y="2755280"/>
            <a:ext cx="5815621" cy="3413535"/>
            <a:chOff x="1853972" y="2755280"/>
            <a:chExt cx="5815621" cy="3413535"/>
          </a:xfrm>
        </p:grpSpPr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1" t="6345" r="39309" b="55131"/>
            <a:stretch/>
          </p:blipFill>
          <p:spPr>
            <a:xfrm>
              <a:off x="3004458" y="2755280"/>
              <a:ext cx="4665135" cy="3413535"/>
            </a:xfrm>
            <a:prstGeom prst="rect">
              <a:avLst/>
            </a:prstGeom>
          </p:spPr>
        </p:pic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8" t="17282" r="78305" b="65798"/>
            <a:stretch/>
          </p:blipFill>
          <p:spPr>
            <a:xfrm>
              <a:off x="1853972" y="3700578"/>
              <a:ext cx="1062432" cy="1499188"/>
            </a:xfrm>
            <a:prstGeom prst="rect">
              <a:avLst/>
            </a:prstGeom>
          </p:spPr>
        </p:pic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95" t="19342" r="22337" b="60554"/>
            <a:stretch/>
          </p:blipFill>
          <p:spPr>
            <a:xfrm>
              <a:off x="4160356" y="3906982"/>
              <a:ext cx="1973338" cy="1781299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871885" y="1410633"/>
            <a:ext cx="8178453" cy="874818"/>
            <a:chOff x="871885" y="1410633"/>
            <a:chExt cx="8178453" cy="874818"/>
          </a:xfrm>
        </p:grpSpPr>
        <p:sp>
          <p:nvSpPr>
            <p:cNvPr id="30" name="모서리가 둥근 직사각형 29"/>
            <p:cNvSpPr/>
            <p:nvPr/>
          </p:nvSpPr>
          <p:spPr bwMode="auto">
            <a:xfrm>
              <a:off x="871885" y="1866785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61827" y="1410633"/>
              <a:ext cx="8088511" cy="369332"/>
              <a:chOff x="829684" y="5546885"/>
              <a:chExt cx="8088511" cy="369332"/>
            </a:xfrm>
          </p:grpSpPr>
          <p:sp>
            <p:nvSpPr>
              <p:cNvPr id="33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주어진 전개도에서 더 그려야 할 것은 무엇인가요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34" name="모서리가 둥근 직사각형 33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6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육각기둥의 전개도 완성하기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58" name="그룹 57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60" name="그림 5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1" name="그림 6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62" name="그림 6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31810" y="130524"/>
            <a:ext cx="335504" cy="713981"/>
          </a:xfrm>
          <a:prstGeom prst="rect">
            <a:avLst/>
          </a:prstGeom>
        </p:spPr>
      </p:pic>
      <p:grpSp>
        <p:nvGrpSpPr>
          <p:cNvPr id="53" name="그룹 52"/>
          <p:cNvGrpSpPr/>
          <p:nvPr/>
        </p:nvGrpSpPr>
        <p:grpSpPr>
          <a:xfrm>
            <a:off x="961827" y="2421573"/>
            <a:ext cx="8088511" cy="369332"/>
            <a:chOff x="829684" y="5546885"/>
            <a:chExt cx="8088511" cy="369332"/>
          </a:xfrm>
        </p:grpSpPr>
        <p:sp>
          <p:nvSpPr>
            <p:cNvPr id="54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육각기둥의 전개도를 완성해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1" name="그림 7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2993" y="18560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내용 개체 틀 2"/>
          <p:cNvSpPr txBox="1">
            <a:spLocks/>
          </p:cNvSpPr>
          <p:nvPr/>
        </p:nvSpPr>
        <p:spPr>
          <a:xfrm>
            <a:off x="889048" y="189145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밑면 </a:t>
            </a:r>
            <a:r>
              <a:rPr lang="en-US" altLang="ko-KR" dirty="0">
                <a:solidFill>
                  <a:srgbClr val="208235"/>
                </a:solidFill>
              </a:rPr>
              <a:t>1</a:t>
            </a:r>
            <a:r>
              <a:rPr lang="ko-KR" altLang="en-US" dirty="0">
                <a:solidFill>
                  <a:srgbClr val="208235"/>
                </a:solidFill>
              </a:rPr>
              <a:t>개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옆면 </a:t>
            </a:r>
            <a:r>
              <a:rPr lang="en-US" altLang="ko-KR" dirty="0">
                <a:solidFill>
                  <a:srgbClr val="208235"/>
                </a:solidFill>
              </a:rPr>
              <a:t>2</a:t>
            </a:r>
            <a:r>
              <a:rPr lang="ko-KR" altLang="en-US" dirty="0">
                <a:solidFill>
                  <a:srgbClr val="208235"/>
                </a:solidFill>
              </a:rPr>
              <a:t>개입니다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24271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직사각형 44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8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765330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1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837442" y="2161015"/>
            <a:ext cx="6316724" cy="2478404"/>
            <a:chOff x="1837442" y="2161015"/>
            <a:chExt cx="6316724" cy="2478404"/>
          </a:xfrm>
        </p:grpSpPr>
        <p:pic>
          <p:nvPicPr>
            <p:cNvPr id="1025" name="_x152151520" descr="EMB00001fec0bce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976" y="2161015"/>
              <a:ext cx="4187190" cy="247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_x30961176" descr="EMB00001fec0bcd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442" y="2326943"/>
              <a:ext cx="2084070" cy="170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_x152151120" descr="EMB00001fec0bcf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76" y="2161015"/>
            <a:ext cx="4203329" cy="248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11" name="그림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987556" y="1557918"/>
            <a:ext cx="8124826" cy="369332"/>
            <a:chOff x="882650" y="1449388"/>
            <a:chExt cx="8124826" cy="369332"/>
          </a:xfrm>
        </p:grpSpPr>
        <p:sp>
          <p:nvSpPr>
            <p:cNvPr id="13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1.</a:t>
              </a:r>
              <a:endParaRPr lang="ko-KR" altLang="en-US" dirty="0"/>
            </a:p>
          </p:txBody>
        </p:sp>
        <p:sp>
          <p:nvSpPr>
            <p:cNvPr id="14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각기둥의 전개도를 완성해 보세요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8916" y="15685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그룹 14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16" name="그룹 15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2" name="그림 21"/>
                <p:cNvPicPr preferRelativeResize="0"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3" name="그림 22"/>
                <p:cNvPicPr preferRelativeResize="0"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0" name="그림 19"/>
              <p:cNvPicPr preferRelativeResize="0"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25" name="직사각형 2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765330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36E8F5BB-47F1-4B39-BDAB-1A243D949BC0}"/>
              </a:ext>
            </a:extLst>
          </p:cNvPr>
          <p:cNvSpPr/>
          <p:nvPr/>
        </p:nvSpPr>
        <p:spPr>
          <a:xfrm>
            <a:off x="3921512" y="2582461"/>
            <a:ext cx="488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kern="0" spc="-40" dirty="0">
                <a:solidFill>
                  <a:srgbClr val="208235"/>
                </a:solidFill>
              </a:rPr>
              <a:t>예</a:t>
            </a:r>
            <a:r>
              <a:rPr lang="en-US" altLang="ko-KR" b="1" kern="0" spc="-40" dirty="0">
                <a:solidFill>
                  <a:srgbClr val="208235"/>
                </a:solidFill>
              </a:rPr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</TotalTime>
  <Words>357</Words>
  <Application>Microsoft Office PowerPoint</Application>
  <PresentationFormat>A4 용지(210x297mm)</PresentationFormat>
  <Paragraphs>56</Paragraphs>
  <Slides>11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천재교육</cp:lastModifiedBy>
  <cp:revision>183</cp:revision>
  <cp:lastPrinted>2017-09-25T02:44:09Z</cp:lastPrinted>
  <dcterms:created xsi:type="dcterms:W3CDTF">2017-09-24T23:31:15Z</dcterms:created>
  <dcterms:modified xsi:type="dcterms:W3CDTF">2019-01-03T01:29:11Z</dcterms:modified>
</cp:coreProperties>
</file>