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61" r:id="rId4"/>
    <p:sldId id="302" r:id="rId5"/>
    <p:sldId id="303" r:id="rId6"/>
    <p:sldId id="281" r:id="rId7"/>
    <p:sldId id="282" r:id="rId8"/>
    <p:sldId id="305" r:id="rId9"/>
    <p:sldId id="288" r:id="rId10"/>
    <p:sldId id="299" r:id="rId11"/>
    <p:sldId id="304" r:id="rId12"/>
    <p:sldId id="264" r:id="rId13"/>
    <p:sldId id="306" r:id="rId14"/>
    <p:sldId id="307" r:id="rId15"/>
    <p:sldId id="263" r:id="rId1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702">
          <p15:clr>
            <a:srgbClr val="A4A3A4"/>
          </p15:clr>
        </p15:guide>
        <p15:guide id="8" orient="horz" pos="907">
          <p15:clr>
            <a:srgbClr val="A4A3A4"/>
          </p15:clr>
        </p15:guide>
        <p15:guide id="9" pos="5683">
          <p15:clr>
            <a:srgbClr val="A4A3A4"/>
          </p15:clr>
        </p15:guide>
        <p15:guide id="10" pos="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626" y="-402"/>
      </p:cViewPr>
      <p:guideLst>
        <p:guide orient="horz" pos="537"/>
        <p:guide orient="horz" pos="3861"/>
        <p:guide orient="horz" pos="913"/>
        <p:guide orient="horz" pos="3702"/>
        <p:guide orient="horz" pos="907"/>
        <p:guide pos="240"/>
        <p:guide pos="6023"/>
        <p:guide pos="489"/>
        <p:guide pos="5683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-276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D51DF-FF05-448F-8617-DE08F023ACA4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4BEDA-6665-4756-BFF9-A4FDD5402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882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내용 개체 틀 5"/>
          <p:cNvSpPr txBox="1">
            <a:spLocks/>
          </p:cNvSpPr>
          <p:nvPr userDrawn="1"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12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492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각기둥과 각뿔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』 32~33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20~21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24" name="그룹 23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0" t="77458" r="9101" b="9754"/>
          <a:stretch/>
        </p:blipFill>
        <p:spPr>
          <a:xfrm>
            <a:off x="3540159" y="1681757"/>
            <a:ext cx="2801918" cy="2406157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71885" y="4087914"/>
            <a:ext cx="8178453" cy="820226"/>
            <a:chOff x="871885" y="4087914"/>
            <a:chExt cx="8178453" cy="820226"/>
          </a:xfrm>
        </p:grpSpPr>
        <p:sp>
          <p:nvSpPr>
            <p:cNvPr id="38" name="모서리가 둥근 직사각형 37"/>
            <p:cNvSpPr/>
            <p:nvPr/>
          </p:nvSpPr>
          <p:spPr bwMode="auto">
            <a:xfrm>
              <a:off x="871885" y="448947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61827" y="4087914"/>
              <a:ext cx="8088511" cy="369332"/>
              <a:chOff x="829684" y="5546885"/>
              <a:chExt cx="8088511" cy="369332"/>
            </a:xfrm>
          </p:grpSpPr>
          <p:sp>
            <p:nvSpPr>
              <p:cNvPr id="47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육각기둥의 겨냥도에 모서리를 파란색으로 표시하고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몇 개인지 세어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5060022"/>
            <a:ext cx="8178453" cy="806578"/>
            <a:chOff x="871885" y="5060022"/>
            <a:chExt cx="8178453" cy="806578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871885" y="544793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61827" y="5060022"/>
              <a:ext cx="8088511" cy="369332"/>
              <a:chOff x="829684" y="5546885"/>
              <a:chExt cx="8088511" cy="369332"/>
            </a:xfrm>
          </p:grpSpPr>
          <p:sp>
            <p:nvSpPr>
              <p:cNvPr id="5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육각기둥의 겨냥도에 </a:t>
                </a:r>
                <a:r>
                  <a:rPr lang="ko-KR" altLang="en-US" dirty="0" err="1"/>
                  <a:t>꼭짓점을</a:t>
                </a:r>
                <a:r>
                  <a:rPr lang="ko-KR" altLang="en-US" dirty="0"/>
                  <a:t> 빨간색으로 표시하고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몇 개인지 세어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59" name="모서리가 둥근 직사각형 5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9" name="그룹 88"/>
          <p:cNvGrpSpPr/>
          <p:nvPr/>
        </p:nvGrpSpPr>
        <p:grpSpPr>
          <a:xfrm>
            <a:off x="3785865" y="1896657"/>
            <a:ext cx="2250676" cy="2080694"/>
            <a:chOff x="3785865" y="1896657"/>
            <a:chExt cx="2250676" cy="2080694"/>
          </a:xfrm>
        </p:grpSpPr>
        <p:cxnSp>
          <p:nvCxnSpPr>
            <p:cNvPr id="44" name="직선 연결선 43"/>
            <p:cNvCxnSpPr/>
            <p:nvPr/>
          </p:nvCxnSpPr>
          <p:spPr>
            <a:xfrm>
              <a:off x="5467628" y="2762305"/>
              <a:ext cx="568913" cy="603406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그룹 87"/>
            <p:cNvGrpSpPr/>
            <p:nvPr/>
          </p:nvGrpSpPr>
          <p:grpSpPr>
            <a:xfrm>
              <a:off x="3785865" y="1896657"/>
              <a:ext cx="2250676" cy="2080694"/>
              <a:chOff x="3785865" y="1896657"/>
              <a:chExt cx="2250676" cy="2080694"/>
            </a:xfrm>
          </p:grpSpPr>
          <p:cxnSp>
            <p:nvCxnSpPr>
              <p:cNvPr id="6" name="직선 연결선 5"/>
              <p:cNvCxnSpPr/>
              <p:nvPr/>
            </p:nvCxnSpPr>
            <p:spPr>
              <a:xfrm flipV="1">
                <a:off x="3785865" y="2762305"/>
                <a:ext cx="575213" cy="608692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>
                <a:off x="4344436" y="2767591"/>
                <a:ext cx="1137827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/>
              <p:cNvCxnSpPr/>
              <p:nvPr/>
            </p:nvCxnSpPr>
            <p:spPr>
              <a:xfrm>
                <a:off x="5466264" y="1901943"/>
                <a:ext cx="0" cy="865648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>
                <a:off x="4361078" y="1901943"/>
                <a:ext cx="0" cy="865648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>
                <a:off x="4344436" y="1901943"/>
                <a:ext cx="1121828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5466264" y="1901943"/>
                <a:ext cx="570277" cy="603407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/>
              <p:nvPr/>
            </p:nvCxnSpPr>
            <p:spPr>
              <a:xfrm flipH="1">
                <a:off x="3801952" y="1896657"/>
                <a:ext cx="553056" cy="603407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/>
              <p:cNvCxnSpPr/>
              <p:nvPr/>
            </p:nvCxnSpPr>
            <p:spPr>
              <a:xfrm flipV="1">
                <a:off x="3791380" y="2500064"/>
                <a:ext cx="0" cy="870933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/>
              <p:cNvCxnSpPr/>
              <p:nvPr/>
            </p:nvCxnSpPr>
            <p:spPr>
              <a:xfrm flipH="1" flipV="1">
                <a:off x="3785866" y="3365711"/>
                <a:ext cx="477594" cy="59482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/>
              <p:cNvCxnSpPr/>
              <p:nvPr/>
            </p:nvCxnSpPr>
            <p:spPr>
              <a:xfrm flipV="1">
                <a:off x="5587377" y="3365711"/>
                <a:ext cx="449164" cy="59482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/>
              <p:cNvCxnSpPr/>
              <p:nvPr/>
            </p:nvCxnSpPr>
            <p:spPr>
              <a:xfrm>
                <a:off x="4263314" y="3966141"/>
                <a:ext cx="1318453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/>
              <p:cNvCxnSpPr/>
              <p:nvPr/>
            </p:nvCxnSpPr>
            <p:spPr>
              <a:xfrm flipV="1">
                <a:off x="4263314" y="3119058"/>
                <a:ext cx="146" cy="858293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 flipV="1">
                <a:off x="5565068" y="3119058"/>
                <a:ext cx="146" cy="858293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 flipV="1">
                <a:off x="5565068" y="2505350"/>
                <a:ext cx="471473" cy="629816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 flipH="1" flipV="1">
                <a:off x="3785866" y="2505350"/>
                <a:ext cx="483058" cy="629816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>
                <a:off x="4274438" y="3112726"/>
                <a:ext cx="1290630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 flipV="1">
                <a:off x="6033120" y="2500064"/>
                <a:ext cx="0" cy="870933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그룹 101"/>
          <p:cNvGrpSpPr/>
          <p:nvPr/>
        </p:nvGrpSpPr>
        <p:grpSpPr>
          <a:xfrm>
            <a:off x="3728864" y="1828799"/>
            <a:ext cx="2405257" cy="2198247"/>
            <a:chOff x="3728864" y="1828799"/>
            <a:chExt cx="2405257" cy="2198247"/>
          </a:xfrm>
        </p:grpSpPr>
        <p:sp>
          <p:nvSpPr>
            <p:cNvPr id="90" name="타원 89"/>
            <p:cNvSpPr/>
            <p:nvPr/>
          </p:nvSpPr>
          <p:spPr>
            <a:xfrm>
              <a:off x="4263314" y="1828799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5349044" y="1828799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>
              <a:off x="5932119" y="2399063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>
              <a:off x="3728864" y="2399063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4283064" y="2666590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/>
            <p:cNvSpPr/>
            <p:nvPr/>
          </p:nvSpPr>
          <p:spPr>
            <a:xfrm>
              <a:off x="5374922" y="2666590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4162313" y="3018057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/>
            <p:cNvSpPr/>
            <p:nvPr/>
          </p:nvSpPr>
          <p:spPr>
            <a:xfrm>
              <a:off x="5457056" y="3018057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타원 97"/>
            <p:cNvSpPr/>
            <p:nvPr/>
          </p:nvSpPr>
          <p:spPr>
            <a:xfrm>
              <a:off x="4162313" y="3825044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/>
            <p:nvPr/>
          </p:nvSpPr>
          <p:spPr>
            <a:xfrm>
              <a:off x="5457056" y="3825044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/>
            <p:cNvSpPr/>
            <p:nvPr/>
          </p:nvSpPr>
          <p:spPr>
            <a:xfrm>
              <a:off x="5932119" y="3248980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/>
            <p:cNvSpPr/>
            <p:nvPr/>
          </p:nvSpPr>
          <p:spPr>
            <a:xfrm>
              <a:off x="3728864" y="3248980"/>
              <a:ext cx="202002" cy="2020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육각기둥의 구성 요소 찾아보기</a:t>
            </a: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889048" y="451414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18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44900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내용 개체 틀 2"/>
          <p:cNvSpPr txBox="1">
            <a:spLocks/>
          </p:cNvSpPr>
          <p:nvPr/>
        </p:nvSpPr>
        <p:spPr>
          <a:xfrm>
            <a:off x="889048" y="547260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54485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7" name="그룹 36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873348" y="1358592"/>
            <a:ext cx="8249627" cy="646331"/>
            <a:chOff x="870058" y="3566633"/>
            <a:chExt cx="8249627" cy="646331"/>
          </a:xfrm>
        </p:grpSpPr>
        <p:grpSp>
          <p:nvGrpSpPr>
            <p:cNvPr id="25" name="그룹 24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육각기둥의 겨냥도에서 모서리는 파란색으로</a:t>
              </a:r>
              <a:r>
                <a:rPr lang="en-US" altLang="ko-KR" dirty="0"/>
                <a:t>, </a:t>
              </a:r>
              <a:r>
                <a:rPr lang="ko-KR" altLang="en-US" dirty="0" err="1"/>
                <a:t>꼭짓점은</a:t>
              </a:r>
              <a:r>
                <a:rPr lang="ko-KR" altLang="en-US" dirty="0"/>
                <a:t> 빨간색으로 표시하고</a:t>
              </a:r>
              <a:r>
                <a:rPr lang="en-US" altLang="ko-KR" dirty="0"/>
                <a:t>, </a:t>
              </a:r>
              <a:r>
                <a:rPr lang="ko-KR" altLang="en-US" dirty="0"/>
                <a:t>각각 몇 개인지 써 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67" name="직사각형 66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8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9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9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4224281"/>
            <a:ext cx="8178453" cy="1109391"/>
            <a:chOff x="871885" y="4224281"/>
            <a:chExt cx="8178453" cy="1109391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871885" y="4617111"/>
              <a:ext cx="8149877" cy="7165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961827" y="4224281"/>
              <a:ext cx="8088511" cy="369332"/>
              <a:chOff x="829684" y="5546885"/>
              <a:chExt cx="8088511" cy="369332"/>
            </a:xfrm>
          </p:grpSpPr>
          <p:sp>
            <p:nvSpPr>
              <p:cNvPr id="6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육각기둥의 모서리와 </a:t>
                </a:r>
                <a:r>
                  <a:rPr lang="ko-KR" altLang="en-US" dirty="0" err="1"/>
                  <a:t>꼭짓점은</a:t>
                </a:r>
                <a:r>
                  <a:rPr lang="ko-KR" altLang="en-US" dirty="0"/>
                  <a:t> 각각 몇 개인가요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6" name="모서리가 둥근 직사각형 6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육각기둥의 구성 요소 찾아보기</a:t>
            </a: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889048" y="4624526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모서리는 </a:t>
            </a:r>
            <a:r>
              <a:rPr lang="en-US" altLang="ko-KR" dirty="0">
                <a:solidFill>
                  <a:srgbClr val="208235"/>
                </a:solidFill>
              </a:rPr>
              <a:t>18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err="1">
                <a:solidFill>
                  <a:srgbClr val="208235"/>
                </a:solidFill>
              </a:rPr>
              <a:t>꼭짓점은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7666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6" name="그룹 35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9" name="그림 38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031810" y="130524"/>
            <a:ext cx="335504" cy="713981"/>
          </a:xfrm>
          <a:prstGeom prst="rect">
            <a:avLst/>
          </a:prstGeom>
        </p:spPr>
      </p:pic>
      <p:sp>
        <p:nvSpPr>
          <p:cNvPr id="68" name="직사각형 6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7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hlinkClick r:id="rId9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CD9572C4-1F53-46E4-BD3B-CA304644706E}"/>
              </a:ext>
            </a:extLst>
          </p:cNvPr>
          <p:cNvGrpSpPr/>
          <p:nvPr/>
        </p:nvGrpSpPr>
        <p:grpSpPr>
          <a:xfrm>
            <a:off x="3728864" y="1828799"/>
            <a:ext cx="2405257" cy="2198247"/>
            <a:chOff x="3728864" y="1828799"/>
            <a:chExt cx="2405257" cy="2198247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xmlns="" id="{CA39C2E6-63C3-4436-A9BD-E1BAFB87D6F6}"/>
                </a:ext>
              </a:extLst>
            </p:cNvPr>
            <p:cNvGrpSpPr/>
            <p:nvPr/>
          </p:nvGrpSpPr>
          <p:grpSpPr>
            <a:xfrm>
              <a:off x="3785865" y="1896657"/>
              <a:ext cx="2250676" cy="2080694"/>
              <a:chOff x="3785865" y="1896657"/>
              <a:chExt cx="2250676" cy="2080694"/>
            </a:xfrm>
          </p:grpSpPr>
          <p:cxnSp>
            <p:nvCxnSpPr>
              <p:cNvPr id="74" name="직선 연결선 73">
                <a:extLst>
                  <a:ext uri="{FF2B5EF4-FFF2-40B4-BE49-F238E27FC236}">
                    <a16:creationId xmlns:a16="http://schemas.microsoft.com/office/drawing/2014/main" xmlns="" id="{86831C24-03D3-4743-8D9F-AA92DD0C063B}"/>
                  </a:ext>
                </a:extLst>
              </p:cNvPr>
              <p:cNvCxnSpPr/>
              <p:nvPr/>
            </p:nvCxnSpPr>
            <p:spPr>
              <a:xfrm>
                <a:off x="5467628" y="2762305"/>
                <a:ext cx="568913" cy="603406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그룹 74">
                <a:extLst>
                  <a:ext uri="{FF2B5EF4-FFF2-40B4-BE49-F238E27FC236}">
                    <a16:creationId xmlns:a16="http://schemas.microsoft.com/office/drawing/2014/main" xmlns="" id="{EDD0E932-DC1A-4DF7-AFF5-E80989244ECB}"/>
                  </a:ext>
                </a:extLst>
              </p:cNvPr>
              <p:cNvGrpSpPr/>
              <p:nvPr/>
            </p:nvGrpSpPr>
            <p:grpSpPr>
              <a:xfrm>
                <a:off x="3785865" y="1896657"/>
                <a:ext cx="2250676" cy="2080694"/>
                <a:chOff x="3785865" y="1896657"/>
                <a:chExt cx="2250676" cy="2080694"/>
              </a:xfrm>
            </p:grpSpPr>
            <p:cxnSp>
              <p:nvCxnSpPr>
                <p:cNvPr id="76" name="직선 연결선 75">
                  <a:extLst>
                    <a:ext uri="{FF2B5EF4-FFF2-40B4-BE49-F238E27FC236}">
                      <a16:creationId xmlns:a16="http://schemas.microsoft.com/office/drawing/2014/main" xmlns="" id="{02FC510E-DC7E-46F3-87C6-5CF659C0AA0F}"/>
                    </a:ext>
                  </a:extLst>
                </p:cNvPr>
                <p:cNvCxnSpPr/>
                <p:nvPr/>
              </p:nvCxnSpPr>
              <p:spPr>
                <a:xfrm flipV="1">
                  <a:off x="3785865" y="2762305"/>
                  <a:ext cx="575213" cy="608692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직선 연결선 76">
                  <a:extLst>
                    <a:ext uri="{FF2B5EF4-FFF2-40B4-BE49-F238E27FC236}">
                      <a16:creationId xmlns:a16="http://schemas.microsoft.com/office/drawing/2014/main" xmlns="" id="{9B1B9F8A-514F-42CD-9427-E70D8EDF444D}"/>
                    </a:ext>
                  </a:extLst>
                </p:cNvPr>
                <p:cNvCxnSpPr/>
                <p:nvPr/>
              </p:nvCxnSpPr>
              <p:spPr>
                <a:xfrm>
                  <a:off x="4344436" y="2767591"/>
                  <a:ext cx="1137827" cy="0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직선 연결선 77">
                  <a:extLst>
                    <a:ext uri="{FF2B5EF4-FFF2-40B4-BE49-F238E27FC236}">
                      <a16:creationId xmlns:a16="http://schemas.microsoft.com/office/drawing/2014/main" xmlns="" id="{AA5F1499-642A-4EF5-9897-B2846C7E9A39}"/>
                    </a:ext>
                  </a:extLst>
                </p:cNvPr>
                <p:cNvCxnSpPr/>
                <p:nvPr/>
              </p:nvCxnSpPr>
              <p:spPr>
                <a:xfrm>
                  <a:off x="5466264" y="1901943"/>
                  <a:ext cx="0" cy="865648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직선 연결선 78">
                  <a:extLst>
                    <a:ext uri="{FF2B5EF4-FFF2-40B4-BE49-F238E27FC236}">
                      <a16:creationId xmlns:a16="http://schemas.microsoft.com/office/drawing/2014/main" xmlns="" id="{05B096DC-5202-4CFF-82BC-1CB7EFE6B04D}"/>
                    </a:ext>
                  </a:extLst>
                </p:cNvPr>
                <p:cNvCxnSpPr/>
                <p:nvPr/>
              </p:nvCxnSpPr>
              <p:spPr>
                <a:xfrm>
                  <a:off x="4361078" y="1901943"/>
                  <a:ext cx="0" cy="865648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직선 연결선 79">
                  <a:extLst>
                    <a:ext uri="{FF2B5EF4-FFF2-40B4-BE49-F238E27FC236}">
                      <a16:creationId xmlns:a16="http://schemas.microsoft.com/office/drawing/2014/main" xmlns="" id="{D53C5C8F-FF19-4494-8017-F722A8299D68}"/>
                    </a:ext>
                  </a:extLst>
                </p:cNvPr>
                <p:cNvCxnSpPr/>
                <p:nvPr/>
              </p:nvCxnSpPr>
              <p:spPr>
                <a:xfrm>
                  <a:off x="4344436" y="1901943"/>
                  <a:ext cx="1121828" cy="0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직선 연결선 80">
                  <a:extLst>
                    <a:ext uri="{FF2B5EF4-FFF2-40B4-BE49-F238E27FC236}">
                      <a16:creationId xmlns:a16="http://schemas.microsoft.com/office/drawing/2014/main" xmlns="" id="{6A496118-E265-4083-8F32-A60DC1B8C726}"/>
                    </a:ext>
                  </a:extLst>
                </p:cNvPr>
                <p:cNvCxnSpPr/>
                <p:nvPr/>
              </p:nvCxnSpPr>
              <p:spPr>
                <a:xfrm>
                  <a:off x="5466264" y="1901943"/>
                  <a:ext cx="570277" cy="603407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연결선 81">
                  <a:extLst>
                    <a:ext uri="{FF2B5EF4-FFF2-40B4-BE49-F238E27FC236}">
                      <a16:creationId xmlns:a16="http://schemas.microsoft.com/office/drawing/2014/main" xmlns="" id="{13E557DA-5560-4D74-A158-C7838BFA1450}"/>
                    </a:ext>
                  </a:extLst>
                </p:cNvPr>
                <p:cNvCxnSpPr/>
                <p:nvPr/>
              </p:nvCxnSpPr>
              <p:spPr>
                <a:xfrm flipH="1">
                  <a:off x="3801952" y="1896657"/>
                  <a:ext cx="553056" cy="603407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연결선 82">
                  <a:extLst>
                    <a:ext uri="{FF2B5EF4-FFF2-40B4-BE49-F238E27FC236}">
                      <a16:creationId xmlns:a16="http://schemas.microsoft.com/office/drawing/2014/main" xmlns="" id="{07D12F29-4E2A-4EBB-BACF-9E55D9E4324F}"/>
                    </a:ext>
                  </a:extLst>
                </p:cNvPr>
                <p:cNvCxnSpPr/>
                <p:nvPr/>
              </p:nvCxnSpPr>
              <p:spPr>
                <a:xfrm flipV="1">
                  <a:off x="3791380" y="2500064"/>
                  <a:ext cx="0" cy="870933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직선 연결선 83">
                  <a:extLst>
                    <a:ext uri="{FF2B5EF4-FFF2-40B4-BE49-F238E27FC236}">
                      <a16:creationId xmlns:a16="http://schemas.microsoft.com/office/drawing/2014/main" xmlns="" id="{0CF7047A-71D2-43F9-8A23-068E175E5E48}"/>
                    </a:ext>
                  </a:extLst>
                </p:cNvPr>
                <p:cNvCxnSpPr/>
                <p:nvPr/>
              </p:nvCxnSpPr>
              <p:spPr>
                <a:xfrm flipH="1" flipV="1">
                  <a:off x="3785866" y="3365711"/>
                  <a:ext cx="477594" cy="594820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직선 연결선 84">
                  <a:extLst>
                    <a:ext uri="{FF2B5EF4-FFF2-40B4-BE49-F238E27FC236}">
                      <a16:creationId xmlns:a16="http://schemas.microsoft.com/office/drawing/2014/main" xmlns="" id="{2AEF6AB9-1803-4B5E-A51B-C1EC1BDD67E6}"/>
                    </a:ext>
                  </a:extLst>
                </p:cNvPr>
                <p:cNvCxnSpPr/>
                <p:nvPr/>
              </p:nvCxnSpPr>
              <p:spPr>
                <a:xfrm flipV="1">
                  <a:off x="5587377" y="3365711"/>
                  <a:ext cx="449164" cy="594820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직선 연결선 85">
                  <a:extLst>
                    <a:ext uri="{FF2B5EF4-FFF2-40B4-BE49-F238E27FC236}">
                      <a16:creationId xmlns:a16="http://schemas.microsoft.com/office/drawing/2014/main" xmlns="" id="{10C50304-BC7D-464F-8FB1-3D22A14A5ECF}"/>
                    </a:ext>
                  </a:extLst>
                </p:cNvPr>
                <p:cNvCxnSpPr/>
                <p:nvPr/>
              </p:nvCxnSpPr>
              <p:spPr>
                <a:xfrm>
                  <a:off x="4263314" y="3966141"/>
                  <a:ext cx="1318453" cy="0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직선 연결선 86">
                  <a:extLst>
                    <a:ext uri="{FF2B5EF4-FFF2-40B4-BE49-F238E27FC236}">
                      <a16:creationId xmlns:a16="http://schemas.microsoft.com/office/drawing/2014/main" xmlns="" id="{1B8BA40E-67D6-43BC-950E-9B7D9513CAC9}"/>
                    </a:ext>
                  </a:extLst>
                </p:cNvPr>
                <p:cNvCxnSpPr/>
                <p:nvPr/>
              </p:nvCxnSpPr>
              <p:spPr>
                <a:xfrm flipV="1">
                  <a:off x="4263314" y="3119058"/>
                  <a:ext cx="146" cy="858293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직선 연결선 87">
                  <a:extLst>
                    <a:ext uri="{FF2B5EF4-FFF2-40B4-BE49-F238E27FC236}">
                      <a16:creationId xmlns:a16="http://schemas.microsoft.com/office/drawing/2014/main" xmlns="" id="{D21E743B-1D81-4C88-990B-C3571B4EE589}"/>
                    </a:ext>
                  </a:extLst>
                </p:cNvPr>
                <p:cNvCxnSpPr/>
                <p:nvPr/>
              </p:nvCxnSpPr>
              <p:spPr>
                <a:xfrm flipV="1">
                  <a:off x="5565068" y="3119058"/>
                  <a:ext cx="146" cy="858293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직선 연결선 88">
                  <a:extLst>
                    <a:ext uri="{FF2B5EF4-FFF2-40B4-BE49-F238E27FC236}">
                      <a16:creationId xmlns:a16="http://schemas.microsoft.com/office/drawing/2014/main" xmlns="" id="{433E48EE-2B4F-49F2-AC46-0BF64ECB539F}"/>
                    </a:ext>
                  </a:extLst>
                </p:cNvPr>
                <p:cNvCxnSpPr/>
                <p:nvPr/>
              </p:nvCxnSpPr>
              <p:spPr>
                <a:xfrm flipV="1">
                  <a:off x="5565068" y="2505350"/>
                  <a:ext cx="471473" cy="629816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직선 연결선 89">
                  <a:extLst>
                    <a:ext uri="{FF2B5EF4-FFF2-40B4-BE49-F238E27FC236}">
                      <a16:creationId xmlns:a16="http://schemas.microsoft.com/office/drawing/2014/main" xmlns="" id="{320BA6E7-C290-42C1-974E-54B9615B8BB0}"/>
                    </a:ext>
                  </a:extLst>
                </p:cNvPr>
                <p:cNvCxnSpPr/>
                <p:nvPr/>
              </p:nvCxnSpPr>
              <p:spPr>
                <a:xfrm flipH="1" flipV="1">
                  <a:off x="3785866" y="2505350"/>
                  <a:ext cx="483058" cy="629816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직선 연결선 90">
                  <a:extLst>
                    <a:ext uri="{FF2B5EF4-FFF2-40B4-BE49-F238E27FC236}">
                      <a16:creationId xmlns:a16="http://schemas.microsoft.com/office/drawing/2014/main" xmlns="" id="{95A1347C-5EA8-47D3-9EBE-F1E84131BAB3}"/>
                    </a:ext>
                  </a:extLst>
                </p:cNvPr>
                <p:cNvCxnSpPr/>
                <p:nvPr/>
              </p:nvCxnSpPr>
              <p:spPr>
                <a:xfrm>
                  <a:off x="4274438" y="3112726"/>
                  <a:ext cx="1290630" cy="0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직선 연결선 91">
                  <a:extLst>
                    <a:ext uri="{FF2B5EF4-FFF2-40B4-BE49-F238E27FC236}">
                      <a16:creationId xmlns:a16="http://schemas.microsoft.com/office/drawing/2014/main" xmlns="" id="{20E1D2CA-87B9-481B-BA7F-D5AC56F171D8}"/>
                    </a:ext>
                  </a:extLst>
                </p:cNvPr>
                <p:cNvCxnSpPr/>
                <p:nvPr/>
              </p:nvCxnSpPr>
              <p:spPr>
                <a:xfrm flipV="1">
                  <a:off x="6033120" y="2500064"/>
                  <a:ext cx="0" cy="870933"/>
                </a:xfrm>
                <a:prstGeom prst="line">
                  <a:avLst/>
                </a:prstGeom>
                <a:ln w="317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xmlns="" id="{18FE8BC8-5402-4598-B412-A908DBB1250D}"/>
                </a:ext>
              </a:extLst>
            </p:cNvPr>
            <p:cNvGrpSpPr/>
            <p:nvPr/>
          </p:nvGrpSpPr>
          <p:grpSpPr>
            <a:xfrm>
              <a:off x="3728864" y="1828799"/>
              <a:ext cx="2405257" cy="2198247"/>
              <a:chOff x="3728864" y="1828799"/>
              <a:chExt cx="2405257" cy="2198247"/>
            </a:xfrm>
          </p:grpSpPr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xmlns="" id="{809F8BB3-2240-4737-8B06-823D1854FFB7}"/>
                  </a:ext>
                </a:extLst>
              </p:cNvPr>
              <p:cNvSpPr/>
              <p:nvPr/>
            </p:nvSpPr>
            <p:spPr>
              <a:xfrm>
                <a:off x="4263314" y="1828799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xmlns="" id="{4BC1DF94-EB0C-43E0-809C-12408543D67B}"/>
                  </a:ext>
                </a:extLst>
              </p:cNvPr>
              <p:cNvSpPr/>
              <p:nvPr/>
            </p:nvSpPr>
            <p:spPr>
              <a:xfrm>
                <a:off x="5349044" y="1828799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타원 95">
                <a:extLst>
                  <a:ext uri="{FF2B5EF4-FFF2-40B4-BE49-F238E27FC236}">
                    <a16:creationId xmlns:a16="http://schemas.microsoft.com/office/drawing/2014/main" xmlns="" id="{293817BC-769C-4C7D-A953-F8B33AEDB438}"/>
                  </a:ext>
                </a:extLst>
              </p:cNvPr>
              <p:cNvSpPr/>
              <p:nvPr/>
            </p:nvSpPr>
            <p:spPr>
              <a:xfrm>
                <a:off x="5932119" y="2399063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96">
                <a:extLst>
                  <a:ext uri="{FF2B5EF4-FFF2-40B4-BE49-F238E27FC236}">
                    <a16:creationId xmlns:a16="http://schemas.microsoft.com/office/drawing/2014/main" xmlns="" id="{2A918127-CB76-4FD0-BCAC-0626B7BCA247}"/>
                  </a:ext>
                </a:extLst>
              </p:cNvPr>
              <p:cNvSpPr/>
              <p:nvPr/>
            </p:nvSpPr>
            <p:spPr>
              <a:xfrm>
                <a:off x="3728864" y="2399063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xmlns="" id="{B021BA9C-4CD0-49C0-8B95-D1FEB38E6504}"/>
                  </a:ext>
                </a:extLst>
              </p:cNvPr>
              <p:cNvSpPr/>
              <p:nvPr/>
            </p:nvSpPr>
            <p:spPr>
              <a:xfrm>
                <a:off x="4283064" y="2666590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xmlns="" id="{840DCAF3-3264-4837-BF50-9474643E6240}"/>
                  </a:ext>
                </a:extLst>
              </p:cNvPr>
              <p:cNvSpPr/>
              <p:nvPr/>
            </p:nvSpPr>
            <p:spPr>
              <a:xfrm>
                <a:off x="5374922" y="2666590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99">
                <a:extLst>
                  <a:ext uri="{FF2B5EF4-FFF2-40B4-BE49-F238E27FC236}">
                    <a16:creationId xmlns:a16="http://schemas.microsoft.com/office/drawing/2014/main" xmlns="" id="{75032856-6E4B-425A-BB24-611B3C484026}"/>
                  </a:ext>
                </a:extLst>
              </p:cNvPr>
              <p:cNvSpPr/>
              <p:nvPr/>
            </p:nvSpPr>
            <p:spPr>
              <a:xfrm>
                <a:off x="4162313" y="3018057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타원 100">
                <a:extLst>
                  <a:ext uri="{FF2B5EF4-FFF2-40B4-BE49-F238E27FC236}">
                    <a16:creationId xmlns:a16="http://schemas.microsoft.com/office/drawing/2014/main" xmlns="" id="{8A8DDD87-D308-4204-B985-AFBAEC120530}"/>
                  </a:ext>
                </a:extLst>
              </p:cNvPr>
              <p:cNvSpPr/>
              <p:nvPr/>
            </p:nvSpPr>
            <p:spPr>
              <a:xfrm>
                <a:off x="5457056" y="3018057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xmlns="" id="{E95521AE-D4D6-4F98-BB2F-5915CE6C0D1A}"/>
                  </a:ext>
                </a:extLst>
              </p:cNvPr>
              <p:cNvSpPr/>
              <p:nvPr/>
            </p:nvSpPr>
            <p:spPr>
              <a:xfrm>
                <a:off x="4162313" y="3825044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xmlns="" id="{23B9A953-4CD8-46CF-891D-7D30212922B8}"/>
                  </a:ext>
                </a:extLst>
              </p:cNvPr>
              <p:cNvSpPr/>
              <p:nvPr/>
            </p:nvSpPr>
            <p:spPr>
              <a:xfrm>
                <a:off x="5457056" y="3825044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xmlns="" id="{4F29130F-8E2B-4241-8412-DEF572806119}"/>
                  </a:ext>
                </a:extLst>
              </p:cNvPr>
              <p:cNvSpPr/>
              <p:nvPr/>
            </p:nvSpPr>
            <p:spPr>
              <a:xfrm>
                <a:off x="5932119" y="3248980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xmlns="" id="{54CFA0FF-2677-4C9F-9122-45308E6C6536}"/>
                  </a:ext>
                </a:extLst>
              </p:cNvPr>
              <p:cNvSpPr/>
              <p:nvPr/>
            </p:nvSpPr>
            <p:spPr>
              <a:xfrm>
                <a:off x="3728864" y="3248980"/>
                <a:ext cx="202002" cy="2020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19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165128" y="4106484"/>
            <a:ext cx="5674719" cy="507831"/>
            <a:chOff x="2165128" y="4106484"/>
            <a:chExt cx="5674719" cy="507831"/>
          </a:xfrm>
        </p:grpSpPr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2165128" y="4106484"/>
              <a:ext cx="2291343" cy="5078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</a:pPr>
              <a:r>
                <a:rPr lang="en-US" altLang="ko-KR" dirty="0"/>
                <a:t>(                            )</a:t>
              </a:r>
            </a:p>
          </p:txBody>
        </p:sp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5548504" y="4106484"/>
              <a:ext cx="2291343" cy="5078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</a:pPr>
              <a:r>
                <a:rPr lang="en-US" altLang="ko-KR" dirty="0"/>
                <a:t>(                            )</a:t>
              </a:r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3" name="그룹 2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7" name="그림 2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0" name="그림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12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각기둥의 이름을 써 보세요</a:t>
              </a:r>
              <a:r>
                <a:rPr lang="en-US" altLang="ko-KR" dirty="0"/>
                <a:t>.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550959" y="2148981"/>
            <a:ext cx="5047982" cy="1853248"/>
            <a:chOff x="2550959" y="2148981"/>
            <a:chExt cx="5047982" cy="1853248"/>
          </a:xfrm>
        </p:grpSpPr>
        <p:pic>
          <p:nvPicPr>
            <p:cNvPr id="1026" name="_x29913320" descr="EMB00001f484315"/>
            <p:cNvPicPr preferRelativeResize="0"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959" y="2168990"/>
              <a:ext cx="1681957" cy="180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_x121744736" descr="EMB00001f484316"/>
            <p:cNvPicPr preferRelativeResize="0"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773" y="2148981"/>
              <a:ext cx="1721168" cy="185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2397716" y="4211417"/>
            <a:ext cx="1819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kern="0" spc="-40" dirty="0">
                <a:solidFill>
                  <a:srgbClr val="208235"/>
                </a:solidFill>
              </a:rPr>
              <a:t>삼각기둥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4050" y="42114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내용 개체 틀 2"/>
          <p:cNvSpPr txBox="1">
            <a:spLocks/>
          </p:cNvSpPr>
          <p:nvPr/>
        </p:nvSpPr>
        <p:spPr>
          <a:xfrm>
            <a:off x="5781092" y="4211417"/>
            <a:ext cx="1819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kern="0" spc="-40" dirty="0">
                <a:solidFill>
                  <a:srgbClr val="208235"/>
                </a:solidFill>
              </a:rPr>
              <a:t>사각기둥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7426" y="42114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36764"/>
              </p:ext>
            </p:extLst>
          </p:nvPr>
        </p:nvGraphicFramePr>
        <p:xfrm>
          <a:off x="1542198" y="2382617"/>
          <a:ext cx="7126830" cy="1828800"/>
        </p:xfrm>
        <a:graphic>
          <a:graphicData uri="http://schemas.openxmlformats.org/drawingml/2006/table">
            <a:tbl>
              <a:tblPr/>
              <a:tblGrid>
                <a:gridCol w="2325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ctr"/>
                      <a:endParaRPr lang="ko-KR" altLang="en-US" b="1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삼각기둥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사각기둥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오각기둥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밑면의 모양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 밑면의</a:t>
                      </a:r>
                      <a:r>
                        <a:rPr lang="ko-KR" altLang="en-US" b="1" baseline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변의 </a:t>
                      </a:r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</a:t>
                      </a:r>
                      <a:r>
                        <a:rPr lang="en-US" altLang="ko-KR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b="1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꼭짓점의</a:t>
                      </a:r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수</a:t>
                      </a:r>
                      <a:r>
                        <a:rPr lang="en-US" altLang="ko-KR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b="1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모서리의 수</a:t>
                      </a:r>
                      <a:r>
                        <a:rPr lang="en-US" altLang="ko-KR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b="1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3" name="그룹 2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7" name="그림 2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0" name="그림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12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표를 완성해 보세요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9462" y="15765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3901984" y="2745224"/>
            <a:ext cx="1539006" cy="1449152"/>
            <a:chOff x="3901984" y="2745224"/>
            <a:chExt cx="1539006" cy="1449152"/>
          </a:xfrm>
        </p:grpSpPr>
        <p:sp>
          <p:nvSpPr>
            <p:cNvPr id="19" name="내용 개체 틀 2"/>
            <p:cNvSpPr txBox="1">
              <a:spLocks/>
            </p:cNvSpPr>
            <p:nvPr/>
          </p:nvSpPr>
          <p:spPr>
            <a:xfrm>
              <a:off x="3901984" y="274522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ko-KR" altLang="en-US" kern="0" spc="-40" dirty="0">
                  <a:solidFill>
                    <a:srgbClr val="208235"/>
                  </a:solidFill>
                </a:rPr>
                <a:t>삼각형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31" name="내용 개체 틀 2"/>
            <p:cNvSpPr txBox="1">
              <a:spLocks/>
            </p:cNvSpPr>
            <p:nvPr/>
          </p:nvSpPr>
          <p:spPr>
            <a:xfrm>
              <a:off x="3901984" y="310496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3</a:t>
              </a:r>
            </a:p>
          </p:txBody>
        </p:sp>
        <p:sp>
          <p:nvSpPr>
            <p:cNvPr id="32" name="내용 개체 틀 2"/>
            <p:cNvSpPr txBox="1">
              <a:spLocks/>
            </p:cNvSpPr>
            <p:nvPr/>
          </p:nvSpPr>
          <p:spPr>
            <a:xfrm>
              <a:off x="3901984" y="346500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6</a:t>
              </a:r>
            </a:p>
          </p:txBody>
        </p:sp>
        <p:sp>
          <p:nvSpPr>
            <p:cNvPr id="33" name="내용 개체 틀 2"/>
            <p:cNvSpPr txBox="1">
              <a:spLocks/>
            </p:cNvSpPr>
            <p:nvPr/>
          </p:nvSpPr>
          <p:spPr>
            <a:xfrm>
              <a:off x="3901984" y="382504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9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500344" y="2745224"/>
            <a:ext cx="1539006" cy="1449152"/>
            <a:chOff x="5500344" y="2745224"/>
            <a:chExt cx="1539006" cy="1449152"/>
          </a:xfrm>
        </p:grpSpPr>
        <p:sp>
          <p:nvSpPr>
            <p:cNvPr id="34" name="내용 개체 틀 2"/>
            <p:cNvSpPr txBox="1">
              <a:spLocks/>
            </p:cNvSpPr>
            <p:nvPr/>
          </p:nvSpPr>
          <p:spPr>
            <a:xfrm>
              <a:off x="5500344" y="274522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ko-KR" altLang="en-US" kern="0" spc="-40" dirty="0">
                  <a:solidFill>
                    <a:srgbClr val="208235"/>
                  </a:solidFill>
                </a:rPr>
                <a:t>사각형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35" name="내용 개체 틀 2"/>
            <p:cNvSpPr txBox="1">
              <a:spLocks/>
            </p:cNvSpPr>
            <p:nvPr/>
          </p:nvSpPr>
          <p:spPr>
            <a:xfrm>
              <a:off x="5500344" y="310496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4</a:t>
              </a:r>
            </a:p>
          </p:txBody>
        </p:sp>
        <p:sp>
          <p:nvSpPr>
            <p:cNvPr id="36" name="내용 개체 틀 2"/>
            <p:cNvSpPr txBox="1">
              <a:spLocks/>
            </p:cNvSpPr>
            <p:nvPr/>
          </p:nvSpPr>
          <p:spPr>
            <a:xfrm>
              <a:off x="5500344" y="346500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8</a:t>
              </a:r>
            </a:p>
          </p:txBody>
        </p:sp>
        <p:sp>
          <p:nvSpPr>
            <p:cNvPr id="37" name="내용 개체 틀 2"/>
            <p:cNvSpPr txBox="1">
              <a:spLocks/>
            </p:cNvSpPr>
            <p:nvPr/>
          </p:nvSpPr>
          <p:spPr>
            <a:xfrm>
              <a:off x="5500344" y="382504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12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098168" y="2745224"/>
            <a:ext cx="1539006" cy="1449152"/>
            <a:chOff x="7098168" y="2745224"/>
            <a:chExt cx="1539006" cy="1449152"/>
          </a:xfrm>
        </p:grpSpPr>
        <p:sp>
          <p:nvSpPr>
            <p:cNvPr id="38" name="내용 개체 틀 2"/>
            <p:cNvSpPr txBox="1">
              <a:spLocks/>
            </p:cNvSpPr>
            <p:nvPr/>
          </p:nvSpPr>
          <p:spPr>
            <a:xfrm>
              <a:off x="7098168" y="274522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ko-KR" altLang="en-US" kern="0" spc="-40" dirty="0">
                  <a:solidFill>
                    <a:srgbClr val="208235"/>
                  </a:solidFill>
                </a:rPr>
                <a:t>오각형</a:t>
              </a:r>
              <a:endParaRPr lang="en-US" altLang="ko-KR" kern="0" spc="-40" dirty="0">
                <a:solidFill>
                  <a:srgbClr val="208235"/>
                </a:solidFill>
              </a:endParaRPr>
            </a:p>
          </p:txBody>
        </p:sp>
        <p:sp>
          <p:nvSpPr>
            <p:cNvPr id="39" name="내용 개체 틀 2"/>
            <p:cNvSpPr txBox="1">
              <a:spLocks/>
            </p:cNvSpPr>
            <p:nvPr/>
          </p:nvSpPr>
          <p:spPr>
            <a:xfrm>
              <a:off x="7098168" y="310496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5</a:t>
              </a:r>
            </a:p>
          </p:txBody>
        </p:sp>
        <p:sp>
          <p:nvSpPr>
            <p:cNvPr id="40" name="내용 개체 틀 2"/>
            <p:cNvSpPr txBox="1">
              <a:spLocks/>
            </p:cNvSpPr>
            <p:nvPr/>
          </p:nvSpPr>
          <p:spPr>
            <a:xfrm>
              <a:off x="7098168" y="346500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10</a:t>
              </a:r>
            </a:p>
          </p:txBody>
        </p:sp>
        <p:sp>
          <p:nvSpPr>
            <p:cNvPr id="41" name="내용 개체 틀 2"/>
            <p:cNvSpPr txBox="1">
              <a:spLocks/>
            </p:cNvSpPr>
            <p:nvPr/>
          </p:nvSpPr>
          <p:spPr>
            <a:xfrm>
              <a:off x="7098168" y="3825044"/>
              <a:ext cx="1539006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 fontAlgn="base" latinLnBrk="0">
                <a:spcBef>
                  <a:spcPts val="0"/>
                </a:spcBef>
                <a:buNone/>
                <a:tabLst>
                  <a:tab pos="3232150" algn="l"/>
                  <a:tab pos="5751830" algn="r"/>
                  <a:tab pos="3232150" algn="l"/>
                  <a:tab pos="5751830" algn="r"/>
                </a:tabLst>
              </a:pPr>
              <a:r>
                <a:rPr lang="en-US" altLang="ko-KR" kern="0" spc="-40" dirty="0">
                  <a:solidFill>
                    <a:srgbClr val="208235"/>
                  </a:solidFill>
                </a:rPr>
                <a:t>15</a:t>
              </a:r>
            </a:p>
          </p:txBody>
        </p:sp>
      </p:grpSp>
      <p:sp>
        <p:nvSpPr>
          <p:cNvPr id="43" name="직사각형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7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내용 개체 틀 3"/>
          <p:cNvSpPr txBox="1">
            <a:spLocks/>
          </p:cNvSpPr>
          <p:nvPr/>
        </p:nvSpPr>
        <p:spPr>
          <a:xfrm>
            <a:off x="6472770" y="4580749"/>
            <a:ext cx="2548993" cy="4593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</a:pPr>
            <a:r>
              <a:rPr lang="en-US" altLang="ko-KR" dirty="0"/>
              <a:t>(                            ) cm</a:t>
            </a: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3" name="그룹 2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7" name="그림 26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pic>
        <p:nvPicPr>
          <p:cNvPr id="10" name="그림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987556" y="1557918"/>
            <a:ext cx="8124826" cy="369332"/>
            <a:chOff x="882650" y="1449388"/>
            <a:chExt cx="8124826" cy="369332"/>
          </a:xfrm>
        </p:grpSpPr>
        <p:sp>
          <p:nvSpPr>
            <p:cNvPr id="12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177800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다음 각기둥의 높이는 몇 </a:t>
              </a:r>
              <a:r>
                <a:rPr lang="en-US" altLang="ko-KR" dirty="0"/>
                <a:t>cm</a:t>
              </a:r>
              <a:r>
                <a:rPr lang="ko-KR" altLang="en-US" dirty="0"/>
                <a:t>인가요</a:t>
              </a:r>
              <a:r>
                <a:rPr lang="en-US" altLang="ko-KR" dirty="0"/>
                <a:t>?</a:t>
              </a: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21744256" descr="EMB00001f484317"/>
          <p:cNvPicPr preferRelativeResize="0"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38" y="2413019"/>
            <a:ext cx="2554923" cy="18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내용 개체 틀 2"/>
          <p:cNvSpPr txBox="1">
            <a:spLocks/>
          </p:cNvSpPr>
          <p:nvPr/>
        </p:nvSpPr>
        <p:spPr>
          <a:xfrm>
            <a:off x="6705358" y="4685682"/>
            <a:ext cx="181915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8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1692" y="46856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8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9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1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92831"/>
            <a:ext cx="3836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각기둥의 전개도를 알아볼까요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82609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0587" y="2515833"/>
            <a:ext cx="492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각기둥의 이름을 알고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각기둥의 모서리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 err="1">
                <a:latin typeface="나눔고딕 ExtraBold" pitchFamily="50" charset="-127"/>
                <a:ea typeface="나눔고딕 ExtraBold" pitchFamily="50" charset="-127"/>
              </a:rPr>
              <a:t>꼭짓점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높이를 찾아보아요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각기둥을 알아볼까요</a:t>
            </a:r>
            <a:r>
              <a:rPr lang="en-US" altLang="ko-KR" sz="1400" b="1" dirty="0"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28" name="그룹 2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31" name="그림 3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9225" r="41966" b="20388"/>
          <a:stretch/>
        </p:blipFill>
        <p:spPr>
          <a:xfrm>
            <a:off x="1818060" y="1642409"/>
            <a:ext cx="6500322" cy="1957445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71885" y="3490760"/>
            <a:ext cx="8178453" cy="874818"/>
            <a:chOff x="871885" y="3490760"/>
            <a:chExt cx="8178453" cy="874818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871885" y="3946912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61827" y="3490760"/>
              <a:ext cx="8088511" cy="369332"/>
              <a:chOff x="829684" y="5546885"/>
              <a:chExt cx="8088511" cy="369332"/>
            </a:xfrm>
          </p:grpSpPr>
          <p:sp>
            <p:nvSpPr>
              <p:cNvPr id="4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그림에 있는 각기둥은 몇 개인가요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71885" y="4977172"/>
            <a:ext cx="8178453" cy="874818"/>
            <a:chOff x="871885" y="4977172"/>
            <a:chExt cx="8178453" cy="874818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871885" y="543332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961827" y="4977172"/>
              <a:ext cx="8088511" cy="369332"/>
              <a:chOff x="829684" y="5546885"/>
              <a:chExt cx="8088511" cy="369332"/>
            </a:xfrm>
          </p:grpSpPr>
          <p:sp>
            <p:nvSpPr>
              <p:cNvPr id="6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각기둥 가의 밑면은 어떤 다각형인가요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1" name="모서리가 둥근 직사각형 6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1818060" y="1806657"/>
            <a:ext cx="6500322" cy="1786373"/>
            <a:chOff x="1818060" y="1497154"/>
            <a:chExt cx="6500322" cy="1786373"/>
          </a:xfrm>
        </p:grpSpPr>
        <p:sp>
          <p:nvSpPr>
            <p:cNvPr id="3" name="직사각형 2"/>
            <p:cNvSpPr/>
            <p:nvPr/>
          </p:nvSpPr>
          <p:spPr>
            <a:xfrm>
              <a:off x="1947553" y="1503977"/>
              <a:ext cx="6270172" cy="1690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7" name="그림 36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5" t="42014" r="41966" b="39380"/>
            <a:stretch/>
          </p:blipFill>
          <p:spPr>
            <a:xfrm>
              <a:off x="1818060" y="1497154"/>
              <a:ext cx="6500322" cy="1786373"/>
            </a:xfrm>
            <a:prstGeom prst="rect">
              <a:avLst/>
            </a:prstGeom>
          </p:spPr>
        </p:pic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99" y="39437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이름 알아보기</a:t>
            </a: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889048" y="3971579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208235"/>
                </a:solidFill>
              </a:rPr>
              <a:t>3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627" y="45012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52"/>
          <p:cNvGrpSpPr/>
          <p:nvPr/>
        </p:nvGrpSpPr>
        <p:grpSpPr>
          <a:xfrm>
            <a:off x="961827" y="4501220"/>
            <a:ext cx="8088511" cy="369332"/>
            <a:chOff x="829684" y="5546885"/>
            <a:chExt cx="8088511" cy="369332"/>
          </a:xfrm>
        </p:grpSpPr>
        <p:sp>
          <p:nvSpPr>
            <p:cNvPr id="54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각기둥의 두 밑면을 찾고 그 둘레를 색연필로 따라 그어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내용 개체 틀 2"/>
          <p:cNvSpPr txBox="1">
            <a:spLocks/>
          </p:cNvSpPr>
          <p:nvPr/>
        </p:nvSpPr>
        <p:spPr>
          <a:xfrm>
            <a:off x="889048" y="545799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삼각형입니다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339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그룹 38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40" name="그룹 39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4" name="그룹 63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66" name="그림 6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7" name="그림 66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5" name="그림 64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63" name="그림 62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33" name="그룹 32"/>
          <p:cNvGrpSpPr/>
          <p:nvPr/>
        </p:nvGrpSpPr>
        <p:grpSpPr>
          <a:xfrm>
            <a:off x="900470" y="1426211"/>
            <a:ext cx="6228308" cy="369332"/>
            <a:chOff x="870058" y="3560765"/>
            <a:chExt cx="6228308" cy="369332"/>
          </a:xfrm>
        </p:grpSpPr>
        <p:grpSp>
          <p:nvGrpSpPr>
            <p:cNvPr id="34" name="그룹 33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8" name="모서리가 둥근 직사각형 3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각기둥의 이름을 알아봅시다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44" name="직사각형 4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082512"/>
            <a:ext cx="8178453" cy="874818"/>
            <a:chOff x="871885" y="3082512"/>
            <a:chExt cx="8178453" cy="874818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871885" y="353866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61827" y="3082512"/>
              <a:ext cx="8088511" cy="369332"/>
              <a:chOff x="829684" y="5546885"/>
              <a:chExt cx="8088511" cy="369332"/>
            </a:xfrm>
          </p:grpSpPr>
          <p:sp>
            <p:nvSpPr>
              <p:cNvPr id="4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각기둥 나의 밑면은 어떤 다각형인가요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049018"/>
            <a:ext cx="8178453" cy="874818"/>
            <a:chOff x="871885" y="4049018"/>
            <a:chExt cx="8178453" cy="874818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71885" y="4505170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61827" y="4049018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각기둥의 나의 밑면은 어떤 다각형인가요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5012797"/>
            <a:ext cx="8178453" cy="862943"/>
            <a:chOff x="871885" y="5012797"/>
            <a:chExt cx="8178453" cy="862943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871885" y="545707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961827" y="5012797"/>
              <a:ext cx="8088511" cy="369332"/>
              <a:chOff x="829684" y="5546885"/>
              <a:chExt cx="8088511" cy="369332"/>
            </a:xfrm>
          </p:grpSpPr>
          <p:sp>
            <p:nvSpPr>
              <p:cNvPr id="6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각기둥에 이름을 붙인다면 무엇을 보고 붙이면 좋을까요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1" name="모서리가 둥근 직사각형 6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이름 알아보기</a:t>
            </a: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889048" y="356333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사각형입니다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5392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내용 개체 틀 2"/>
          <p:cNvSpPr txBox="1">
            <a:spLocks/>
          </p:cNvSpPr>
          <p:nvPr/>
        </p:nvSpPr>
        <p:spPr>
          <a:xfrm>
            <a:off x="889048" y="4529837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오각형입니다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5057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내용 개체 틀 2"/>
          <p:cNvSpPr txBox="1">
            <a:spLocks/>
          </p:cNvSpPr>
          <p:nvPr/>
        </p:nvSpPr>
        <p:spPr>
          <a:xfrm>
            <a:off x="889048" y="548174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밑면의 모양을 보고 붙이면 좋겠습니다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576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그룹 3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9" name="그룹 38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3" name="그룹 6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65" name="그림 6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6" name="그림 6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2014" r="41966" b="39380"/>
          <a:stretch/>
        </p:blipFill>
        <p:spPr>
          <a:xfrm>
            <a:off x="1818060" y="1347586"/>
            <a:ext cx="6500322" cy="1786373"/>
          </a:xfrm>
          <a:prstGeom prst="rect">
            <a:avLst/>
          </a:prstGeom>
        </p:spPr>
      </p:pic>
      <p:sp>
        <p:nvSpPr>
          <p:cNvPr id="35" name="직사각형 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9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3058762"/>
            <a:ext cx="8178453" cy="874818"/>
            <a:chOff x="871885" y="3058762"/>
            <a:chExt cx="8178453" cy="874818"/>
          </a:xfrm>
        </p:grpSpPr>
        <p:sp>
          <p:nvSpPr>
            <p:cNvPr id="45" name="모서리가 둥근 직사각형 44"/>
            <p:cNvSpPr/>
            <p:nvPr/>
          </p:nvSpPr>
          <p:spPr bwMode="auto">
            <a:xfrm>
              <a:off x="871885" y="351491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61827" y="3058762"/>
              <a:ext cx="8088511" cy="369332"/>
              <a:chOff x="829684" y="5546885"/>
              <a:chExt cx="8088511" cy="369332"/>
            </a:xfrm>
          </p:grpSpPr>
          <p:sp>
            <p:nvSpPr>
              <p:cNvPr id="48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밑면의 모양이 삼각형인 각기둥의 이름을 무엇이라고 하면 좋을까요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71885" y="4037143"/>
            <a:ext cx="8178453" cy="874818"/>
            <a:chOff x="871885" y="4037143"/>
            <a:chExt cx="8178453" cy="874818"/>
          </a:xfrm>
        </p:grpSpPr>
        <p:sp>
          <p:nvSpPr>
            <p:cNvPr id="51" name="모서리가 둥근 직사각형 50"/>
            <p:cNvSpPr/>
            <p:nvPr/>
          </p:nvSpPr>
          <p:spPr bwMode="auto">
            <a:xfrm>
              <a:off x="871885" y="4493295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61827" y="4037143"/>
              <a:ext cx="8088511" cy="369332"/>
              <a:chOff x="829684" y="5546885"/>
              <a:chExt cx="8088511" cy="369332"/>
            </a:xfrm>
          </p:grpSpPr>
          <p:sp>
            <p:nvSpPr>
              <p:cNvPr id="54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밑면의 모양이 사각형인 각기둥의 이름을 무엇이라고 하면 좋을까요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71885" y="5000922"/>
            <a:ext cx="8178453" cy="851068"/>
            <a:chOff x="871885" y="5000922"/>
            <a:chExt cx="8178453" cy="851068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871885" y="5433324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961827" y="5000922"/>
              <a:ext cx="8088511" cy="369332"/>
              <a:chOff x="829684" y="5546885"/>
              <a:chExt cx="8088511" cy="369332"/>
            </a:xfrm>
          </p:grpSpPr>
          <p:sp>
            <p:nvSpPr>
              <p:cNvPr id="60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밑면의 모양이 오각형인 각기둥의 이름을 무엇이라고 하면 좋을까요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1" name="모서리가 둥근 직사각형 6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이름 알아보기</a:t>
            </a: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889048" y="353958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삼각형기둥</a:t>
            </a:r>
            <a:r>
              <a:rPr lang="en-US" altLang="ko-KR" dirty="0">
                <a:solidFill>
                  <a:srgbClr val="208235"/>
                </a:solidFill>
              </a:rPr>
              <a:t>(</a:t>
            </a:r>
            <a:r>
              <a:rPr lang="ko-KR" altLang="en-US" dirty="0">
                <a:solidFill>
                  <a:srgbClr val="208235"/>
                </a:solidFill>
              </a:rPr>
              <a:t>삼각기둥</a:t>
            </a:r>
            <a:r>
              <a:rPr lang="en-US" altLang="ko-KR" dirty="0">
                <a:solidFill>
                  <a:srgbClr val="208235"/>
                </a:solidFill>
              </a:rPr>
              <a:t>)</a:t>
            </a:r>
            <a:r>
              <a:rPr lang="ko-KR" altLang="en-US" dirty="0">
                <a:solidFill>
                  <a:srgbClr val="208235"/>
                </a:solidFill>
              </a:rPr>
              <a:t>이라고 붙이면 좋겠습니다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35154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내용 개체 틀 2"/>
          <p:cNvSpPr txBox="1">
            <a:spLocks/>
          </p:cNvSpPr>
          <p:nvPr/>
        </p:nvSpPr>
        <p:spPr>
          <a:xfrm>
            <a:off x="889048" y="4517962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사각형기둥</a:t>
            </a:r>
            <a:r>
              <a:rPr lang="en-US" altLang="ko-KR" dirty="0">
                <a:solidFill>
                  <a:srgbClr val="208235"/>
                </a:solidFill>
              </a:rPr>
              <a:t>(</a:t>
            </a:r>
            <a:r>
              <a:rPr lang="ko-KR" altLang="en-US" dirty="0">
                <a:solidFill>
                  <a:srgbClr val="208235"/>
                </a:solidFill>
              </a:rPr>
              <a:t>사각기둥</a:t>
            </a:r>
            <a:r>
              <a:rPr lang="en-US" altLang="ko-KR" dirty="0">
                <a:solidFill>
                  <a:srgbClr val="208235"/>
                </a:solidFill>
              </a:rPr>
              <a:t>)</a:t>
            </a:r>
            <a:r>
              <a:rPr lang="ko-KR" altLang="en-US" dirty="0">
                <a:solidFill>
                  <a:srgbClr val="208235"/>
                </a:solidFill>
              </a:rPr>
              <a:t>이라고 붙이면 좋겠습니다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4938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내용 개체 틀 2"/>
          <p:cNvSpPr txBox="1">
            <a:spLocks/>
          </p:cNvSpPr>
          <p:nvPr/>
        </p:nvSpPr>
        <p:spPr>
          <a:xfrm>
            <a:off x="889048" y="5457991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오각형기둥</a:t>
            </a:r>
            <a:r>
              <a:rPr lang="en-US" altLang="ko-KR" dirty="0">
                <a:solidFill>
                  <a:srgbClr val="208235"/>
                </a:solidFill>
              </a:rPr>
              <a:t>(</a:t>
            </a:r>
            <a:r>
              <a:rPr lang="ko-KR" altLang="en-US" dirty="0">
                <a:solidFill>
                  <a:srgbClr val="208235"/>
                </a:solidFill>
              </a:rPr>
              <a:t>오각기둥</a:t>
            </a:r>
            <a:r>
              <a:rPr lang="en-US" altLang="ko-KR" dirty="0">
                <a:solidFill>
                  <a:srgbClr val="208235"/>
                </a:solidFill>
              </a:rPr>
              <a:t>)</a:t>
            </a:r>
            <a:r>
              <a:rPr lang="ko-KR" altLang="en-US" dirty="0">
                <a:solidFill>
                  <a:srgbClr val="208235"/>
                </a:solidFill>
              </a:rPr>
              <a:t>이라고 붙이면 좋겠습니다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339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그룹 3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9" name="그룹 38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3" name="그룹 6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65" name="그림 64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6" name="그림 6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4" name="그림 6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2014" r="41966" b="39380"/>
          <a:stretch/>
        </p:blipFill>
        <p:spPr>
          <a:xfrm>
            <a:off x="1818060" y="1347586"/>
            <a:ext cx="6500322" cy="1786373"/>
          </a:xfrm>
          <a:prstGeom prst="rect">
            <a:avLst/>
          </a:prstGeom>
        </p:spPr>
      </p:pic>
      <p:sp>
        <p:nvSpPr>
          <p:cNvPr id="35" name="직사각형 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3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9" y="1197184"/>
            <a:ext cx="8364871" cy="241435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132149" y="1709367"/>
            <a:ext cx="2601405" cy="424944"/>
            <a:chOff x="4145797" y="3488946"/>
            <a:chExt cx="2601405" cy="424944"/>
          </a:xfrm>
        </p:grpSpPr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27" t="75862" r="14189" b="21361"/>
            <a:stretch/>
          </p:blipFill>
          <p:spPr>
            <a:xfrm>
              <a:off x="4145797" y="3488946"/>
              <a:ext cx="1974403" cy="361880"/>
            </a:xfrm>
            <a:prstGeom prst="rect">
              <a:avLst/>
            </a:prstGeom>
          </p:spPr>
        </p:pic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7" t="79004" r="76445" b="18219"/>
            <a:stretch/>
          </p:blipFill>
          <p:spPr>
            <a:xfrm>
              <a:off x="5892180" y="3552010"/>
              <a:ext cx="855022" cy="361880"/>
            </a:xfrm>
            <a:prstGeom prst="rect">
              <a:avLst/>
            </a:prstGeom>
          </p:spPr>
        </p:pic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이름 알아보기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5460" y="17187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5" name="그룹 34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0" name="그림 39"/>
                <p:cNvPicPr preferRelativeResize="0"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7" name="직사각형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595208" y="6477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225009" y="6477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874018" y="6477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510169" y="6477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159537" y="6477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789338" y="6477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6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4193674"/>
            <a:ext cx="8178453" cy="806578"/>
            <a:chOff x="871885" y="4431087"/>
            <a:chExt cx="8178453" cy="806578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871885" y="4818999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961827" y="4431087"/>
              <a:ext cx="8088511" cy="369332"/>
              <a:chOff x="829684" y="5546885"/>
              <a:chExt cx="8088511" cy="369332"/>
            </a:xfrm>
          </p:grpSpPr>
          <p:sp>
            <p:nvSpPr>
              <p:cNvPr id="51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면과 면이 만나는 선분은 각각 몇 개인가요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구성 요소 알아보기</a:t>
            </a: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889048" y="4606253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가는 </a:t>
            </a:r>
            <a:r>
              <a:rPr lang="en-US" altLang="ko-KR" dirty="0">
                <a:solidFill>
                  <a:srgbClr val="208235"/>
                </a:solidFill>
              </a:rPr>
              <a:t>9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나는 </a:t>
            </a:r>
            <a:r>
              <a:rPr lang="en-US" altLang="ko-KR" dirty="0">
                <a:solidFill>
                  <a:srgbClr val="208235"/>
                </a:solidFill>
              </a:rPr>
              <a:t>12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다는 </a:t>
            </a:r>
            <a:r>
              <a:rPr lang="en-US" altLang="ko-KR" dirty="0">
                <a:solidFill>
                  <a:srgbClr val="208235"/>
                </a:solidFill>
              </a:rPr>
              <a:t>15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5821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67" name="그룹 66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8" name="그룹 67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70" name="그림 69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71" name="그림 70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9" name="그림 6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72" name="그림 7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873348" y="1563312"/>
            <a:ext cx="8249627" cy="369332"/>
            <a:chOff x="870058" y="3566633"/>
            <a:chExt cx="8249627" cy="369332"/>
          </a:xfrm>
        </p:grpSpPr>
        <p:grpSp>
          <p:nvGrpSpPr>
            <p:cNvPr id="31" name="그룹 30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1098473" y="3566633"/>
              <a:ext cx="802121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여러 가지 각기둥을 살펴보고</a:t>
              </a:r>
              <a:r>
                <a:rPr lang="en-US" altLang="ko-KR" dirty="0"/>
                <a:t>, </a:t>
              </a:r>
              <a:r>
                <a:rPr lang="ko-KR" altLang="en-US" dirty="0"/>
                <a:t>각기둥의 구성 요소를 알아봅시다</a:t>
              </a:r>
              <a:r>
                <a:rPr lang="en-US" altLang="ko-KR" dirty="0"/>
                <a:t>.</a:t>
              </a:r>
            </a:p>
          </p:txBody>
        </p: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9262" r="17955" b="76108"/>
          <a:stretch/>
        </p:blipFill>
        <p:spPr>
          <a:xfrm>
            <a:off x="1977074" y="2087024"/>
            <a:ext cx="6182294" cy="1906293"/>
          </a:xfrm>
          <a:prstGeom prst="rect">
            <a:avLst/>
          </a:prstGeom>
        </p:spPr>
      </p:pic>
      <p:sp>
        <p:nvSpPr>
          <p:cNvPr id="28" name="직사각형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93B092F2-5E0A-46D5-BF45-A89161363EBB}"/>
              </a:ext>
            </a:extLst>
          </p:cNvPr>
          <p:cNvGrpSpPr/>
          <p:nvPr/>
        </p:nvGrpSpPr>
        <p:grpSpPr>
          <a:xfrm>
            <a:off x="871885" y="5057275"/>
            <a:ext cx="8178453" cy="806578"/>
            <a:chOff x="871885" y="3737959"/>
            <a:chExt cx="8178453" cy="806578"/>
          </a:xfrm>
        </p:grpSpPr>
        <p:sp>
          <p:nvSpPr>
            <p:cNvPr id="45" name="모서리가 둥근 직사각형 53">
              <a:extLst>
                <a:ext uri="{FF2B5EF4-FFF2-40B4-BE49-F238E27FC236}">
                  <a16:creationId xmlns:a16="http://schemas.microsoft.com/office/drawing/2014/main" xmlns="" id="{0884CD2F-ADDE-4F35-A49B-D3DE3AD3806A}"/>
                </a:ext>
              </a:extLst>
            </p:cNvPr>
            <p:cNvSpPr/>
            <p:nvPr/>
          </p:nvSpPr>
          <p:spPr bwMode="auto">
            <a:xfrm>
              <a:off x="871885" y="4125871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xmlns="" id="{1E39F734-65A3-490E-A69E-0FDFFB9BDF45}"/>
                </a:ext>
              </a:extLst>
            </p:cNvPr>
            <p:cNvGrpSpPr/>
            <p:nvPr/>
          </p:nvGrpSpPr>
          <p:grpSpPr>
            <a:xfrm>
              <a:off x="961827" y="3737959"/>
              <a:ext cx="8088511" cy="369332"/>
              <a:chOff x="829684" y="5546885"/>
              <a:chExt cx="8088511" cy="369332"/>
            </a:xfrm>
          </p:grpSpPr>
          <p:sp>
            <p:nvSpPr>
              <p:cNvPr id="47" name="내용 개체 틀 3">
                <a:extLst>
                  <a:ext uri="{FF2B5EF4-FFF2-40B4-BE49-F238E27FC236}">
                    <a16:creationId xmlns:a16="http://schemas.microsoft.com/office/drawing/2014/main" xmlns="" id="{71E16882-C87A-47D9-BF3E-C0D5B4B2D7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선분과 선분이 만나는 점은 각각 몇 개인가요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8" name="모서리가 둥근 직사각형 57">
                <a:extLst>
                  <a:ext uri="{FF2B5EF4-FFF2-40B4-BE49-F238E27FC236}">
                    <a16:creationId xmlns:a16="http://schemas.microsoft.com/office/drawing/2014/main" xmlns="" id="{71B5B8BF-3016-4C93-862C-89D8B0650B99}"/>
                  </a:ext>
                </a:extLst>
              </p:cNvPr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9" name="내용 개체 틀 2">
            <a:extLst>
              <a:ext uri="{FF2B5EF4-FFF2-40B4-BE49-F238E27FC236}">
                <a16:creationId xmlns:a16="http://schemas.microsoft.com/office/drawing/2014/main" xmlns="" id="{6C9A1433-4481-4AD5-B3F2-5FF8FF82F909}"/>
              </a:ext>
            </a:extLst>
          </p:cNvPr>
          <p:cNvSpPr txBox="1">
            <a:spLocks/>
          </p:cNvSpPr>
          <p:nvPr/>
        </p:nvSpPr>
        <p:spPr>
          <a:xfrm>
            <a:off x="889048" y="5469854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가는 </a:t>
            </a:r>
            <a:r>
              <a:rPr lang="en-US" altLang="ko-KR" dirty="0">
                <a:solidFill>
                  <a:srgbClr val="208235"/>
                </a:solidFill>
              </a:rPr>
              <a:t>6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나는 </a:t>
            </a:r>
            <a:r>
              <a:rPr lang="en-US" altLang="ko-KR" dirty="0">
                <a:solidFill>
                  <a:srgbClr val="208235"/>
                </a:solidFill>
              </a:rPr>
              <a:t>8</a:t>
            </a:r>
            <a:r>
              <a:rPr lang="ko-KR" altLang="en-US" dirty="0">
                <a:solidFill>
                  <a:srgbClr val="208235"/>
                </a:solidFill>
              </a:rPr>
              <a:t>개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다는 </a:t>
            </a:r>
            <a:r>
              <a:rPr lang="en-US" altLang="ko-KR" dirty="0">
                <a:solidFill>
                  <a:srgbClr val="208235"/>
                </a:solidFill>
              </a:rPr>
              <a:t>10</a:t>
            </a:r>
            <a:r>
              <a:rPr lang="ko-KR" altLang="en-US" dirty="0">
                <a:solidFill>
                  <a:srgbClr val="208235"/>
                </a:solidFill>
              </a:rPr>
              <a:t>개입니다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xmlns="" id="{3C50553B-3FA9-4634-9070-F55510ED27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4594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7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4745156"/>
            <a:ext cx="8178453" cy="1136687"/>
            <a:chOff x="871885" y="4745156"/>
            <a:chExt cx="8178453" cy="1136687"/>
          </a:xfrm>
        </p:grpSpPr>
        <p:sp>
          <p:nvSpPr>
            <p:cNvPr id="60" name="모서리가 둥근 직사각형 59"/>
            <p:cNvSpPr/>
            <p:nvPr/>
          </p:nvSpPr>
          <p:spPr bwMode="auto">
            <a:xfrm>
              <a:off x="871885" y="5165282"/>
              <a:ext cx="8149877" cy="7165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961827" y="4745156"/>
              <a:ext cx="8088511" cy="369332"/>
              <a:chOff x="829684" y="5519589"/>
              <a:chExt cx="8088511" cy="369332"/>
            </a:xfrm>
          </p:grpSpPr>
          <p:sp>
            <p:nvSpPr>
              <p:cNvPr id="63" name="내용 개체 틀 3"/>
              <p:cNvSpPr txBox="1">
                <a:spLocks/>
              </p:cNvSpPr>
              <p:nvPr/>
            </p:nvSpPr>
            <p:spPr>
              <a:xfrm>
                <a:off x="953961" y="5519589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밑면 사이의 거리를 재려면 어느 부분을 재면 좋을지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829684" y="563805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구성 요소 알아보기</a:t>
            </a:r>
          </a:p>
        </p:txBody>
      </p:sp>
      <p:sp>
        <p:nvSpPr>
          <p:cNvPr id="61" name="내용 개체 틀 2"/>
          <p:cNvSpPr txBox="1">
            <a:spLocks/>
          </p:cNvSpPr>
          <p:nvPr/>
        </p:nvSpPr>
        <p:spPr>
          <a:xfrm>
            <a:off x="889048" y="5172697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옆면끼리 만나서 생긴 선분의 길이를 재는 것이 좋을 것 같습니다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208235"/>
                </a:solidFill>
              </a:rPr>
              <a:t>두 밑면의 대응점을 이은 선분의 길이를 재면 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3148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67" name="그룹 66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8" name="그룹 67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70" name="그림 69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71" name="그림 70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9" name="그림 68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72" name="그림 7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26" name="직사각형 25">
            <a:hlinkClick r:id="rId6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89329B0E-55E4-4287-B0F3-673D34156A9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9262" r="17955" b="76108"/>
          <a:stretch/>
        </p:blipFill>
        <p:spPr>
          <a:xfrm>
            <a:off x="1977074" y="2087024"/>
            <a:ext cx="6182294" cy="19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96752"/>
            <a:ext cx="876617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7" t="50092" r="45896" b="48085"/>
          <a:stretch/>
        </p:blipFill>
        <p:spPr>
          <a:xfrm>
            <a:off x="4756631" y="1806131"/>
            <a:ext cx="605642" cy="237509"/>
          </a:xfrm>
          <a:prstGeom prst="rect">
            <a:avLst/>
          </a:prstGeom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3" t="52728" r="37338" b="45449"/>
          <a:stretch/>
        </p:blipFill>
        <p:spPr>
          <a:xfrm>
            <a:off x="5817096" y="2149433"/>
            <a:ext cx="412253" cy="237508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t="52728" r="73274" b="45449"/>
          <a:stretch/>
        </p:blipFill>
        <p:spPr>
          <a:xfrm>
            <a:off x="1983180" y="2149433"/>
            <a:ext cx="605642" cy="23750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각기둥의 구성 요소 알아보기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40" name="그룹 39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8678950" y="145596"/>
            <a:ext cx="335504" cy="71398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8976" y="17319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5982" y="21138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9104" y="21138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8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AAE59F1-1DC6-4768-9FF2-798E3792B9D1}"/>
              </a:ext>
            </a:extLst>
          </p:cNvPr>
          <p:cNvSpPr/>
          <p:nvPr/>
        </p:nvSpPr>
        <p:spPr>
          <a:xfrm>
            <a:off x="8007137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0658C5D-92DF-408D-82EC-4588C760B23B}"/>
              </a:ext>
            </a:extLst>
          </p:cNvPr>
          <p:cNvSpPr/>
          <p:nvPr/>
        </p:nvSpPr>
        <p:spPr>
          <a:xfrm>
            <a:off x="763693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416</Words>
  <Application>Microsoft Office PowerPoint</Application>
  <PresentationFormat>A4 용지(210x297mm)</PresentationFormat>
  <Paragraphs>92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164</cp:revision>
  <cp:lastPrinted>2017-09-25T02:44:09Z</cp:lastPrinted>
  <dcterms:created xsi:type="dcterms:W3CDTF">2017-09-24T23:31:15Z</dcterms:created>
  <dcterms:modified xsi:type="dcterms:W3CDTF">2019-01-03T01:20:45Z</dcterms:modified>
</cp:coreProperties>
</file>