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8" r:id="rId2"/>
    <p:sldId id="260" r:id="rId3"/>
    <p:sldId id="294" r:id="rId4"/>
    <p:sldId id="261" r:id="rId5"/>
    <p:sldId id="295" r:id="rId6"/>
    <p:sldId id="278" r:id="rId7"/>
    <p:sldId id="279" r:id="rId8"/>
    <p:sldId id="280" r:id="rId9"/>
    <p:sldId id="300" r:id="rId10"/>
    <p:sldId id="282" r:id="rId11"/>
    <p:sldId id="283" r:id="rId12"/>
    <p:sldId id="284" r:id="rId13"/>
    <p:sldId id="296" r:id="rId14"/>
    <p:sldId id="297" r:id="rId15"/>
    <p:sldId id="286" r:id="rId16"/>
    <p:sldId id="298" r:id="rId17"/>
    <p:sldId id="301" r:id="rId18"/>
    <p:sldId id="293" r:id="rId19"/>
    <p:sldId id="302" r:id="rId20"/>
    <p:sldId id="292" r:id="rId21"/>
    <p:sldId id="299" r:id="rId22"/>
    <p:sldId id="264" r:id="rId23"/>
    <p:sldId id="304" r:id="rId24"/>
    <p:sldId id="303" r:id="rId25"/>
    <p:sldId id="263" r:id="rId26"/>
  </p:sldIdLst>
  <p:sldSz cx="9906000" cy="6858000" type="A4"/>
  <p:notesSz cx="6858000" cy="9144000"/>
  <p:custShowLst>
    <p:custShow name="재구성한 쇼 1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22">
          <p15:clr>
            <a:srgbClr val="A4A3A4"/>
          </p15:clr>
        </p15:guide>
        <p15:guide id="8" pos="5688">
          <p15:clr>
            <a:srgbClr val="A4A3A4"/>
          </p15:clr>
        </p15:guide>
        <p15:guide id="9" pos="5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1" autoAdjust="0"/>
    <p:restoredTop sz="94705" autoAdjust="0"/>
  </p:normalViewPr>
  <p:slideViewPr>
    <p:cSldViewPr snapToGrid="0" showGuides="1">
      <p:cViewPr>
        <p:scale>
          <a:sx n="70" d="100"/>
          <a:sy n="70" d="100"/>
        </p:scale>
        <p:origin x="-756" y="-402"/>
      </p:cViewPr>
      <p:guideLst>
        <p:guide orient="horz" pos="537"/>
        <p:guide orient="horz" pos="3861"/>
        <p:guide orient="horz" pos="935"/>
        <p:guide orient="horz" pos="3722"/>
        <p:guide pos="240"/>
        <p:guide pos="6023"/>
        <p:guide pos="489"/>
        <p:guide pos="5688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29648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15553" y="715042"/>
            <a:ext cx="1312041" cy="137446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6552" y="-33862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2~3</a:t>
            </a:r>
            <a:endParaRPr lang="ko-KR" altLang="en-US" sz="36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6048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1299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1309071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5"/>
          <p:cNvSpPr txBox="1">
            <a:spLocks/>
          </p:cNvSpPr>
          <p:nvPr userDrawn="1"/>
        </p:nvSpPr>
        <p:spPr>
          <a:xfrm>
            <a:off x="1299232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sp>
        <p:nvSpPr>
          <p:cNvPr id="11" name="직사각형 10"/>
          <p:cNvSpPr/>
          <p:nvPr userDrawn="1"/>
        </p:nvSpPr>
        <p:spPr>
          <a:xfrm>
            <a:off x="-15553" y="715042"/>
            <a:ext cx="1312041" cy="137446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6552" y="-33862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2~3</a:t>
            </a:r>
            <a:endParaRPr lang="ko-KR" altLang="en-US" sz="36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6048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1299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15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12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3.xml"/><Relationship Id="rId5" Type="http://schemas.openxmlformats.org/officeDocument/2006/relationships/image" Target="../media/image6.png"/><Relationship Id="rId15" Type="http://schemas.openxmlformats.org/officeDocument/2006/relationships/slide" Target="slide1.xml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5.xml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5.xml"/><Relationship Id="rId1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12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slide" Target="slide1.xml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15.xml"/><Relationship Id="rId1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12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13.xml"/><Relationship Id="rId1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0.xml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slide" Target="slide13.xml"/><Relationship Id="rId17" Type="http://schemas.openxmlformats.org/officeDocument/2006/relationships/slide" Target="slide1.xml"/><Relationship Id="rId2" Type="http://schemas.openxmlformats.org/officeDocument/2006/relationships/notesSlide" Target="../notesSlides/notesSlide2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18.xml"/><Relationship Id="rId5" Type="http://schemas.openxmlformats.org/officeDocument/2006/relationships/image" Target="../media/image4.png"/><Relationship Id="rId15" Type="http://schemas.openxmlformats.org/officeDocument/2006/relationships/slide" Target="slide4.xml"/><Relationship Id="rId10" Type="http://schemas.openxmlformats.org/officeDocument/2006/relationships/slide" Target="slide20.xml"/><Relationship Id="rId4" Type="http://schemas.openxmlformats.org/officeDocument/2006/relationships/image" Target="../media/image21.png"/><Relationship Id="rId9" Type="http://schemas.openxmlformats.org/officeDocument/2006/relationships/slide" Target="slide22.xml"/><Relationship Id="rId1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7.xml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2" Type="http://schemas.openxmlformats.org/officeDocument/2006/relationships/image" Target="../media/image22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13.xml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20.xml"/><Relationship Id="rId1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2" Type="http://schemas.openxmlformats.org/officeDocument/2006/relationships/image" Target="../media/image24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slide" Target="slide13.xml"/><Relationship Id="rId5" Type="http://schemas.openxmlformats.org/officeDocument/2006/relationships/image" Target="../media/image4.png"/><Relationship Id="rId1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slide" Target="slide20.xml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18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slide" Target="slide7.xml"/><Relationship Id="rId5" Type="http://schemas.openxmlformats.org/officeDocument/2006/relationships/slide" Target="slide22.xml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12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15.xml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18.xml"/><Relationship Id="rId12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13.xml"/><Relationship Id="rId1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20.xml"/><Relationship Id="rId12" Type="http://schemas.openxmlformats.org/officeDocument/2006/relationships/slide" Target="slide7.xml"/><Relationship Id="rId2" Type="http://schemas.openxmlformats.org/officeDocument/2006/relationships/image" Target="../media/image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image" Target="../media/image10.png"/><Relationship Id="rId1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27.png"/><Relationship Id="rId9" Type="http://schemas.openxmlformats.org/officeDocument/2006/relationships/slide" Target="slide15.xml"/><Relationship Id="rId1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20.xml"/><Relationship Id="rId12" Type="http://schemas.openxmlformats.org/officeDocument/2006/relationships/slide" Target="slide7.xml"/><Relationship Id="rId2" Type="http://schemas.openxmlformats.org/officeDocument/2006/relationships/image" Target="../media/image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image" Target="../media/image4.png"/><Relationship Id="rId1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27.png"/><Relationship Id="rId9" Type="http://schemas.openxmlformats.org/officeDocument/2006/relationships/slide" Target="slide15.xml"/><Relationship Id="rId1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13.xml"/><Relationship Id="rId17" Type="http://schemas.openxmlformats.org/officeDocument/2006/relationships/slide" Target="slide1.xml"/><Relationship Id="rId2" Type="http://schemas.openxmlformats.org/officeDocument/2006/relationships/image" Target="../media/image5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slide" Target="slide15.xml"/><Relationship Id="rId5" Type="http://schemas.openxmlformats.org/officeDocument/2006/relationships/image" Target="../media/image29.jpeg"/><Relationship Id="rId1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image" Target="../media/image27.png"/><Relationship Id="rId9" Type="http://schemas.openxmlformats.org/officeDocument/2006/relationships/slide" Target="slide20.xml"/><Relationship Id="rId1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slide" Target="slide15.xml"/><Relationship Id="rId17" Type="http://schemas.openxmlformats.org/officeDocument/2006/relationships/slide" Target="slide1.xml"/><Relationship Id="rId2" Type="http://schemas.openxmlformats.org/officeDocument/2006/relationships/image" Target="../media/image4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8.xml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openxmlformats.org/officeDocument/2006/relationships/slide" Target="slide20.xml"/><Relationship Id="rId4" Type="http://schemas.openxmlformats.org/officeDocument/2006/relationships/image" Target="../media/image6.png"/><Relationship Id="rId9" Type="http://schemas.openxmlformats.org/officeDocument/2006/relationships/slide" Target="slide22.xml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slide" Target="slide15.xml"/><Relationship Id="rId17" Type="http://schemas.openxmlformats.org/officeDocument/2006/relationships/slide" Target="slide1.xml"/><Relationship Id="rId2" Type="http://schemas.openxmlformats.org/officeDocument/2006/relationships/image" Target="../media/image4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8.xml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openxmlformats.org/officeDocument/2006/relationships/slide" Target="slide20.xml"/><Relationship Id="rId4" Type="http://schemas.openxmlformats.org/officeDocument/2006/relationships/image" Target="../media/image6.png"/><Relationship Id="rId9" Type="http://schemas.openxmlformats.org/officeDocument/2006/relationships/slide" Target="slide22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slide" Target="slide15.xml"/><Relationship Id="rId17" Type="http://schemas.openxmlformats.org/officeDocument/2006/relationships/slide" Target="slide1.xml"/><Relationship Id="rId2" Type="http://schemas.openxmlformats.org/officeDocument/2006/relationships/image" Target="../media/image4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8.xml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openxmlformats.org/officeDocument/2006/relationships/slide" Target="slide20.xml"/><Relationship Id="rId4" Type="http://schemas.openxmlformats.org/officeDocument/2006/relationships/image" Target="../media/image6.png"/><Relationship Id="rId9" Type="http://schemas.openxmlformats.org/officeDocument/2006/relationships/slide" Target="slide22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22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3.xml"/><Relationship Id="rId5" Type="http://schemas.openxmlformats.org/officeDocument/2006/relationships/image" Target="../media/image14.png"/><Relationship Id="rId15" Type="http://schemas.openxmlformats.org/officeDocument/2006/relationships/slide" Target="slide1.xml"/><Relationship Id="rId10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22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13.xml"/><Relationship Id="rId5" Type="http://schemas.openxmlformats.org/officeDocument/2006/relationships/image" Target="../media/image10.png"/><Relationship Id="rId15" Type="http://schemas.openxmlformats.org/officeDocument/2006/relationships/slide" Target="slide1.xml"/><Relationship Id="rId10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slide" Target="slide18.xml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15.xml"/><Relationship Id="rId5" Type="http://schemas.openxmlformats.org/officeDocument/2006/relationships/image" Target="../media/image15.png"/><Relationship Id="rId15" Type="http://schemas.openxmlformats.org/officeDocument/2006/relationships/slide" Target="slide2.xml"/><Relationship Id="rId10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slide" Target="slide20.xml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492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232457" y="2765371"/>
            <a:ext cx="2334391" cy="1107996"/>
            <a:chOff x="1232457" y="2765371"/>
            <a:chExt cx="2334391" cy="1107996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2457" y="2765371"/>
              <a:ext cx="15179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600" b="1" spc="-8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r>
                <a:rPr lang="en-US" altLang="ko-KR" sz="6600" b="1" spc="-800" dirty="0">
                  <a:solidFill>
                    <a:schemeClr val="bg1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~</a:t>
              </a:r>
              <a:r>
                <a:rPr lang="en-US" altLang="ko-KR" sz="6600" b="1" spc="-8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6600" b="1" spc="-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각기둥과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각뿔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28~31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18~19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53915" y="195550"/>
            <a:ext cx="3687550" cy="713981"/>
            <a:chOff x="6153915" y="195550"/>
            <a:chExt cx="3687550" cy="713981"/>
          </a:xfrm>
        </p:grpSpPr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89" b="95193"/>
            <a:stretch/>
          </p:blipFill>
          <p:spPr>
            <a:xfrm>
              <a:off x="9398717" y="195550"/>
              <a:ext cx="442748" cy="713981"/>
            </a:xfrm>
            <a:prstGeom prst="rect">
              <a:avLst/>
            </a:prstGeom>
          </p:spPr>
        </p:pic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8" r="24106" b="95193"/>
            <a:stretch/>
          </p:blipFill>
          <p:spPr>
            <a:xfrm>
              <a:off x="6529229" y="195550"/>
              <a:ext cx="2852264" cy="713981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6153915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3" name="직사각형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05A890A-0603-4862-AF2C-720815E8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88" y="1898757"/>
            <a:ext cx="7139035" cy="1542422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82518" y="3507945"/>
            <a:ext cx="8178453" cy="877328"/>
            <a:chOff x="882518" y="3507945"/>
            <a:chExt cx="8178453" cy="877328"/>
          </a:xfrm>
        </p:grpSpPr>
        <p:sp>
          <p:nvSpPr>
            <p:cNvPr id="35" name="모서리가 둥근 직사각형 34"/>
            <p:cNvSpPr/>
            <p:nvPr/>
          </p:nvSpPr>
          <p:spPr bwMode="auto">
            <a:xfrm>
              <a:off x="882518" y="3966607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72460" y="3507945"/>
              <a:ext cx="8088511" cy="369332"/>
              <a:chOff x="829684" y="5546885"/>
              <a:chExt cx="8088511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가는 어떤 특징을 가지고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82518" y="4706101"/>
            <a:ext cx="8178453" cy="1198316"/>
            <a:chOff x="882518" y="4706101"/>
            <a:chExt cx="8178453" cy="1198316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82518" y="5178019"/>
              <a:ext cx="8149877" cy="7263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72460" y="4706101"/>
              <a:ext cx="8088511" cy="369332"/>
              <a:chOff x="829684" y="5546885"/>
              <a:chExt cx="8088511" cy="369332"/>
            </a:xfrm>
          </p:grpSpPr>
          <p:sp>
            <p:nvSpPr>
              <p:cNvPr id="5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나에 서로 평행한 두 면이 있는지 살펴보고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각기둥인지 알아보세요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899681" y="398876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모든 면이 평평하고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서로 평행한 두 면이 있는 다각형입니다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899681" y="5190353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나는 평행한 두 면이 모두 </a:t>
            </a:r>
            <a:r>
              <a:rPr lang="en-US" altLang="ko-KR" dirty="0">
                <a:solidFill>
                  <a:srgbClr val="208235"/>
                </a:solidFill>
              </a:rPr>
              <a:t>(</a:t>
            </a:r>
            <a:r>
              <a:rPr lang="ko-KR" altLang="en-US" dirty="0">
                <a:solidFill>
                  <a:srgbClr val="208235"/>
                </a:solidFill>
              </a:rPr>
              <a:t>등변</a:t>
            </a:r>
            <a:r>
              <a:rPr lang="en-US" altLang="ko-KR" dirty="0">
                <a:solidFill>
                  <a:srgbClr val="208235"/>
                </a:solidFill>
              </a:rPr>
              <a:t>)</a:t>
            </a:r>
            <a:r>
              <a:rPr lang="ko-KR" altLang="en-US" dirty="0">
                <a:solidFill>
                  <a:srgbClr val="208235"/>
                </a:solidFill>
              </a:rPr>
              <a:t>사다리꼴이고 합동입니다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나도 각기둥의 특징을 가지고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54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입체도형 중 각기둥 찾기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6154129" y="134333"/>
            <a:ext cx="3687336" cy="775198"/>
            <a:chOff x="6154129" y="134333"/>
            <a:chExt cx="3687336" cy="775198"/>
          </a:xfrm>
        </p:grpSpPr>
        <p:grpSp>
          <p:nvGrpSpPr>
            <p:cNvPr id="37" name="그룹 36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7594061" y="134333"/>
              <a:ext cx="335504" cy="713981"/>
            </a:xfrm>
            <a:prstGeom prst="rect">
              <a:avLst/>
            </a:prstGeom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9338" y="39671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9338" y="53324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/>
          <p:cNvGrpSpPr/>
          <p:nvPr/>
        </p:nvGrpSpPr>
        <p:grpSpPr>
          <a:xfrm>
            <a:off x="900470" y="1489275"/>
            <a:ext cx="6228308" cy="369332"/>
            <a:chOff x="870058" y="3560765"/>
            <a:chExt cx="6228308" cy="369332"/>
          </a:xfrm>
        </p:grpSpPr>
        <p:grpSp>
          <p:nvGrpSpPr>
            <p:cNvPr id="30" name="그룹 29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각기둥을 모두 찾아봅시다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7" name="직사각형 46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7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2518" y="3441179"/>
            <a:ext cx="8178453" cy="905798"/>
            <a:chOff x="882518" y="3212802"/>
            <a:chExt cx="8178453" cy="905798"/>
          </a:xfrm>
        </p:grpSpPr>
        <p:sp>
          <p:nvSpPr>
            <p:cNvPr id="44" name="모서리가 둥근 직사각형 43"/>
            <p:cNvSpPr/>
            <p:nvPr/>
          </p:nvSpPr>
          <p:spPr bwMode="auto">
            <a:xfrm>
              <a:off x="882518" y="3701087"/>
              <a:ext cx="8149877" cy="4175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72460" y="3212802"/>
              <a:ext cx="8088511" cy="369332"/>
              <a:chOff x="829684" y="5546885"/>
              <a:chExt cx="8088511" cy="369332"/>
            </a:xfrm>
          </p:grpSpPr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다는 각기둥인가요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82518" y="4656836"/>
            <a:ext cx="8178453" cy="878394"/>
            <a:chOff x="882518" y="4428459"/>
            <a:chExt cx="8178453" cy="878394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82518" y="4888187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72460" y="4428459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라는 각기둥인가요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99681" y="3953554"/>
            <a:ext cx="82412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다는 서로 평행한 두 면이 합동이지만 다각형이 </a:t>
            </a:r>
            <a:r>
              <a:rPr lang="ko-KR" altLang="en-US" dirty="0" smtClean="0"/>
              <a:t>아니기 </a:t>
            </a:r>
            <a:r>
              <a:rPr lang="ko-KR" altLang="en-US" dirty="0"/>
              <a:t>때문에 각기둥이 </a:t>
            </a:r>
            <a:r>
              <a:rPr lang="ko-KR" altLang="en-US" spc="-150" dirty="0"/>
              <a:t>아닙니다</a:t>
            </a:r>
            <a:r>
              <a:rPr lang="en-US" altLang="ko-KR" dirty="0"/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2" name="내용 개체 틀 2"/>
          <p:cNvSpPr txBox="1">
            <a:spLocks/>
          </p:cNvSpPr>
          <p:nvPr/>
        </p:nvSpPr>
        <p:spPr>
          <a:xfrm>
            <a:off x="899681" y="513765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라는 모든 면이 다각형이고 서로 평행한 두 면이 합동이므로 각기둥입니다</a:t>
            </a:r>
            <a:r>
              <a:rPr lang="en-US" altLang="ko-KR" dirty="0"/>
              <a:t>.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6154129" y="134333"/>
            <a:ext cx="3687336" cy="775198"/>
            <a:chOff x="6154129" y="134333"/>
            <a:chExt cx="3687336" cy="775198"/>
          </a:xfrm>
        </p:grpSpPr>
        <p:grpSp>
          <p:nvGrpSpPr>
            <p:cNvPr id="37" name="그룹 36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7594061" y="134333"/>
              <a:ext cx="335504" cy="713981"/>
            </a:xfrm>
            <a:prstGeom prst="rect">
              <a:avLst/>
            </a:prstGeom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338" y="39294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338" y="51171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5E1E9F86-BBD9-48AC-832E-52D0C6EE2E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2488" y="1898757"/>
            <a:ext cx="7139035" cy="1542422"/>
          </a:xfrm>
          <a:prstGeom prst="rect">
            <a:avLst/>
          </a:prstGeom>
        </p:spPr>
      </p:pic>
      <p:sp>
        <p:nvSpPr>
          <p:cNvPr id="57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입체도형 중 각기둥 찾기</a:t>
            </a:r>
          </a:p>
        </p:txBody>
      </p:sp>
    </p:spTree>
    <p:extLst>
      <p:ext uri="{BB962C8B-B14F-4D97-AF65-F5344CB8AC3E}">
        <p14:creationId xmlns:p14="http://schemas.microsoft.com/office/powerpoint/2010/main" val="5060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2518" y="4606127"/>
            <a:ext cx="8178453" cy="878793"/>
            <a:chOff x="882518" y="4355169"/>
            <a:chExt cx="8178453" cy="878793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82518" y="481529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72460" y="4355169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각기둥인 입체도형을 모두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0" name="내용 개체 틀 2"/>
          <p:cNvSpPr txBox="1">
            <a:spLocks/>
          </p:cNvSpPr>
          <p:nvPr/>
        </p:nvSpPr>
        <p:spPr>
          <a:xfrm>
            <a:off x="899681" y="508636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가</a:t>
            </a:r>
            <a:r>
              <a:rPr lang="en-US" altLang="ko-KR" dirty="0"/>
              <a:t>, </a:t>
            </a:r>
            <a:r>
              <a:rPr lang="ko-KR" altLang="en-US" dirty="0"/>
              <a:t>나</a:t>
            </a:r>
            <a:r>
              <a:rPr lang="en-US" altLang="ko-KR" dirty="0"/>
              <a:t>, </a:t>
            </a:r>
            <a:r>
              <a:rPr lang="ko-KR" altLang="en-US" dirty="0"/>
              <a:t>라입니다</a:t>
            </a:r>
            <a:r>
              <a:rPr lang="en-US" altLang="ko-KR" dirty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82518" y="3441179"/>
            <a:ext cx="8178453" cy="936636"/>
            <a:chOff x="882518" y="3190221"/>
            <a:chExt cx="8178453" cy="936636"/>
          </a:xfrm>
        </p:grpSpPr>
        <p:grpSp>
          <p:nvGrpSpPr>
            <p:cNvPr id="45" name="그룹 44"/>
            <p:cNvGrpSpPr/>
            <p:nvPr/>
          </p:nvGrpSpPr>
          <p:grpSpPr>
            <a:xfrm>
              <a:off x="972460" y="3190221"/>
              <a:ext cx="8088511" cy="369332"/>
              <a:chOff x="829684" y="5546885"/>
              <a:chExt cx="8088511" cy="369332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마는 각기둥인가요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모서리가 둥근 직사각형 54"/>
            <p:cNvSpPr/>
            <p:nvPr/>
          </p:nvSpPr>
          <p:spPr bwMode="auto">
            <a:xfrm>
              <a:off x="882518" y="3708191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6" name="내용 개체 틀 2"/>
          <p:cNvSpPr txBox="1">
            <a:spLocks/>
          </p:cNvSpPr>
          <p:nvPr/>
        </p:nvSpPr>
        <p:spPr>
          <a:xfrm>
            <a:off x="899681" y="398323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마는 서로 평행한 두 면이 없기 때문에 각기둥이 아닙니다</a:t>
            </a:r>
            <a:r>
              <a:rPr lang="en-US" altLang="ko-KR" dirty="0"/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6154129" y="134333"/>
            <a:ext cx="3687336" cy="775198"/>
            <a:chOff x="6154129" y="134333"/>
            <a:chExt cx="3687336" cy="775198"/>
          </a:xfrm>
        </p:grpSpPr>
        <p:grpSp>
          <p:nvGrpSpPr>
            <p:cNvPr id="36" name="그룹 35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7594061" y="134333"/>
              <a:ext cx="335504" cy="713981"/>
            </a:xfrm>
            <a:prstGeom prst="rect">
              <a:avLst/>
            </a:prstGeom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338" y="39585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338" y="50662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>
            <a:extLst>
              <a:ext uri="{FF2B5EF4-FFF2-40B4-BE49-F238E27FC236}">
                <a16:creationId xmlns="" xmlns:a16="http://schemas.microsoft.com/office/drawing/2014/main" id="{803CF02E-59B6-4518-8916-ED0FDE21D2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2488" y="1898757"/>
            <a:ext cx="7139035" cy="1542422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입체도형 중 각기둥 찾기</a:t>
            </a:r>
          </a:p>
        </p:txBody>
      </p:sp>
    </p:spTree>
    <p:extLst>
      <p:ext uri="{BB962C8B-B14F-4D97-AF65-F5344CB8AC3E}">
        <p14:creationId xmlns:p14="http://schemas.microsoft.com/office/powerpoint/2010/main" val="17293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63" y="1791867"/>
            <a:ext cx="2628292" cy="21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871885" y="4029391"/>
            <a:ext cx="8178453" cy="869330"/>
            <a:chOff x="871885" y="4029391"/>
            <a:chExt cx="8178453" cy="869330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71885" y="448005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61827" y="4029391"/>
              <a:ext cx="8088511" cy="369332"/>
              <a:chOff x="829684" y="5546885"/>
              <a:chExt cx="8088511" cy="369332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왼쪽의 각기둥 모형을 겨냥도로 나타내려면 어떻게 하면 될까요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71885" y="5028942"/>
            <a:ext cx="8178453" cy="872885"/>
            <a:chOff x="871885" y="5028942"/>
            <a:chExt cx="8178453" cy="872885"/>
          </a:xfrm>
        </p:grpSpPr>
        <p:sp>
          <p:nvSpPr>
            <p:cNvPr id="53" name="모서리가 둥근 직사각형 52"/>
            <p:cNvSpPr/>
            <p:nvPr/>
          </p:nvSpPr>
          <p:spPr bwMode="auto">
            <a:xfrm>
              <a:off x="871885" y="5483161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61827" y="5028942"/>
              <a:ext cx="8088511" cy="369332"/>
              <a:chOff x="829684" y="5546885"/>
              <a:chExt cx="8088511" cy="369332"/>
            </a:xfrm>
          </p:grpSpPr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보이지 않는 모서리는 어떻게 나타내면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12915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겨냥도 완성하기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889048" y="451021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보이는 모서리는 실선으로</a:t>
            </a:r>
            <a:r>
              <a:rPr lang="en-US" altLang="ko-KR" dirty="0"/>
              <a:t>, </a:t>
            </a:r>
            <a:r>
              <a:rPr lang="ko-KR" altLang="en-US" dirty="0"/>
              <a:t>보이지 않는 모서리는 점선으로 나타냅니다</a:t>
            </a:r>
            <a:r>
              <a:rPr lang="en-US" altLang="ko-KR" dirty="0"/>
              <a:t>.</a:t>
            </a: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889048" y="550976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점선으로 나타냅니다</a:t>
            </a:r>
            <a:r>
              <a:rPr lang="en-US" altLang="ko-KR" dirty="0"/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154129" y="74037"/>
            <a:ext cx="3687336" cy="835494"/>
            <a:chOff x="6154129" y="74037"/>
            <a:chExt cx="3687336" cy="835494"/>
          </a:xfrm>
        </p:grpSpPr>
        <p:grpSp>
          <p:nvGrpSpPr>
            <p:cNvPr id="36" name="그룹 35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7956813" y="74037"/>
              <a:ext cx="335504" cy="713981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4806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4837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900470" y="1351046"/>
            <a:ext cx="6228308" cy="369332"/>
            <a:chOff x="870058" y="3560765"/>
            <a:chExt cx="6228308" cy="369332"/>
          </a:xfrm>
        </p:grpSpPr>
        <p:grpSp>
          <p:nvGrpSpPr>
            <p:cNvPr id="33" name="그룹 32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모서리가 둥근 직사각형 4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각기둥의 겨냥도를 완성해 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1" name="직사각형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6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4158092"/>
            <a:ext cx="8269037" cy="917260"/>
            <a:chOff x="871885" y="4158092"/>
            <a:chExt cx="8269037" cy="917260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71885" y="465668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61827" y="4158092"/>
              <a:ext cx="8179095" cy="369332"/>
              <a:chOff x="829684" y="5546885"/>
              <a:chExt cx="8179095" cy="369332"/>
            </a:xfrm>
          </p:grpSpPr>
          <p:sp>
            <p:nvSpPr>
              <p:cNvPr id="50" name="내용 개체 틀 3"/>
              <p:cNvSpPr txBox="1">
                <a:spLocks/>
              </p:cNvSpPr>
              <p:nvPr/>
            </p:nvSpPr>
            <p:spPr>
              <a:xfrm>
                <a:off x="953960" y="5546885"/>
                <a:ext cx="8054819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완성되지 않은 겨냥도를 완성하기 위해서는 점선으로만 나타내면 될까요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12915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겨냥도 완성하기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889048" y="468135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보이는 부분은 실선으로 나타냅니다</a:t>
            </a:r>
            <a:r>
              <a:rPr lang="en-US" altLang="ko-KR" dirty="0"/>
              <a:t>.</a:t>
            </a:r>
          </a:p>
        </p:txBody>
      </p:sp>
      <p:grpSp>
        <p:nvGrpSpPr>
          <p:cNvPr id="55" name="그룹 54"/>
          <p:cNvGrpSpPr/>
          <p:nvPr/>
        </p:nvGrpSpPr>
        <p:grpSpPr>
          <a:xfrm>
            <a:off x="961827" y="5394731"/>
            <a:ext cx="8088511" cy="369332"/>
            <a:chOff x="829684" y="5546885"/>
            <a:chExt cx="8088511" cy="369332"/>
          </a:xfrm>
        </p:grpSpPr>
        <p:sp>
          <p:nvSpPr>
            <p:cNvPr id="56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각기둥의 겨냥도를 완성해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154129" y="74037"/>
            <a:ext cx="3687336" cy="835494"/>
            <a:chOff x="6154129" y="74037"/>
            <a:chExt cx="3687336" cy="835494"/>
          </a:xfrm>
        </p:grpSpPr>
        <p:grpSp>
          <p:nvGrpSpPr>
            <p:cNvPr id="35" name="그룹 34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7956813" y="74037"/>
              <a:ext cx="335504" cy="713981"/>
            </a:xfrm>
            <a:prstGeom prst="rect">
              <a:avLst/>
            </a:prstGeom>
          </p:spPr>
        </p:pic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657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126" y="54203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63" y="1791867"/>
            <a:ext cx="2628292" cy="21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63" y="1791867"/>
            <a:ext cx="2628292" cy="21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90ED977-FD5B-458B-BA15-1038DC85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38" y="1720392"/>
            <a:ext cx="5383235" cy="189602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71885" y="5010129"/>
            <a:ext cx="8178453" cy="864289"/>
            <a:chOff x="871885" y="5010129"/>
            <a:chExt cx="8178453" cy="864289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71885" y="5455752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5010129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색칠된 두 면은 나머지 면들과 어떻게 만나는지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3617710"/>
            <a:ext cx="8178453" cy="1206208"/>
            <a:chOff x="871885" y="3617710"/>
            <a:chExt cx="8178453" cy="1206208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4073862"/>
              <a:ext cx="8149877" cy="750056"/>
            </a:xfrm>
            <a:prstGeom prst="roundRect">
              <a:avLst>
                <a:gd name="adj" fmla="val 792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3617710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색칠된 두 면의 공통점은 무엇인지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내용 개체 틀 5"/>
          <p:cNvSpPr txBox="1">
            <a:spLocks/>
          </p:cNvSpPr>
          <p:nvPr/>
        </p:nvSpPr>
        <p:spPr>
          <a:xfrm>
            <a:off x="12915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각기둥에서 서로 평행한 두 면 알아보기</a:t>
            </a:r>
          </a:p>
        </p:txBody>
      </p:sp>
      <p:pic>
        <p:nvPicPr>
          <p:cNvPr id="38" name="그림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0" name="내용 개체 틀 2"/>
          <p:cNvSpPr txBox="1">
            <a:spLocks/>
          </p:cNvSpPr>
          <p:nvPr/>
        </p:nvSpPr>
        <p:spPr>
          <a:xfrm>
            <a:off x="889048" y="549094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모두 수직으로 만납니다</a:t>
            </a:r>
            <a:r>
              <a:rPr lang="en-US" altLang="ko-KR" dirty="0"/>
              <a:t>.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889048" y="4098025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서로 평행합니다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서로 합동입니다</a:t>
            </a:r>
            <a:r>
              <a:rPr lang="en-US" altLang="ko-KR" dirty="0"/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154129" y="97890"/>
            <a:ext cx="3687336" cy="811641"/>
            <a:chOff x="6154129" y="97890"/>
            <a:chExt cx="3687336" cy="811641"/>
          </a:xfrm>
        </p:grpSpPr>
        <p:grpSp>
          <p:nvGrpSpPr>
            <p:cNvPr id="29" name="그룹 28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8318275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2401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4563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900470" y="1352795"/>
            <a:ext cx="6228308" cy="369332"/>
            <a:chOff x="870058" y="3560765"/>
            <a:chExt cx="6228308" cy="369332"/>
          </a:xfrm>
        </p:grpSpPr>
        <p:grpSp>
          <p:nvGrpSpPr>
            <p:cNvPr id="26" name="그룹 25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각기둥에서 서로 평행한 두 면을 알아봅시다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34" name="직사각형 33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3616412"/>
            <a:ext cx="8178453" cy="1127150"/>
            <a:chOff x="871885" y="3483153"/>
            <a:chExt cx="8178453" cy="1127150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71885" y="3939305"/>
              <a:ext cx="8149877" cy="6709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3483153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이와 같이 각기둥에서 서로 평행하고 합동인 두 면을 무엇이라고 부르면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9048" y="4084898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마주 보는 두 면</a:t>
            </a:r>
            <a:r>
              <a:rPr lang="en-US" altLang="ko-KR" dirty="0"/>
              <a:t>(</a:t>
            </a:r>
            <a:r>
              <a:rPr lang="ko-KR" altLang="en-US" dirty="0"/>
              <a:t>서로 평행하고 합동인 면</a:t>
            </a:r>
            <a:r>
              <a:rPr lang="en-US" altLang="ko-KR" dirty="0"/>
              <a:t>, </a:t>
            </a:r>
            <a:r>
              <a:rPr lang="ko-KR" altLang="en-US" dirty="0" err="1"/>
              <a:t>위아랫면</a:t>
            </a:r>
            <a:r>
              <a:rPr lang="en-US" altLang="ko-KR" dirty="0"/>
              <a:t>, </a:t>
            </a:r>
            <a:r>
              <a:rPr lang="ko-KR" altLang="en-US" dirty="0"/>
              <a:t>밑면 등</a:t>
            </a:r>
            <a:r>
              <a:rPr lang="en-US" altLang="ko-KR" dirty="0"/>
              <a:t>)</a:t>
            </a:r>
            <a:r>
              <a:rPr lang="ko-KR" altLang="en-US" dirty="0"/>
              <a:t>이라고 부르면 좋을 것 같습니다</a:t>
            </a:r>
            <a:r>
              <a:rPr lang="en-US" altLang="ko-KR" dirty="0"/>
              <a:t>.</a:t>
            </a:r>
          </a:p>
        </p:txBody>
      </p:sp>
      <p:pic>
        <p:nvPicPr>
          <p:cNvPr id="38" name="그림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6154129" y="97890"/>
            <a:ext cx="3687336" cy="811641"/>
            <a:chOff x="6154129" y="97890"/>
            <a:chExt cx="3687336" cy="811641"/>
          </a:xfrm>
        </p:grpSpPr>
        <p:grpSp>
          <p:nvGrpSpPr>
            <p:cNvPr id="25" name="그룹 24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5" name="그림 34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8318275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1993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4F79D899-E4C2-4E20-9D40-8F5B873A65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2138" y="1720392"/>
            <a:ext cx="5383235" cy="1896020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12915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각기둥에서 서로 평행한 두 면 알아보기</a:t>
            </a:r>
          </a:p>
        </p:txBody>
      </p:sp>
    </p:spTree>
    <p:extLst>
      <p:ext uri="{BB962C8B-B14F-4D97-AF65-F5344CB8AC3E}">
        <p14:creationId xmlns:p14="http://schemas.microsoft.com/office/powerpoint/2010/main" val="41320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1AECE9D-2A04-4DB2-B395-92507321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6" y="1212613"/>
            <a:ext cx="8535140" cy="2956816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t="78405" r="67073" b="19319"/>
          <a:stretch/>
        </p:blipFill>
        <p:spPr>
          <a:xfrm>
            <a:off x="2906973" y="2197290"/>
            <a:ext cx="396943" cy="296528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1288255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각기둥에서 서로 평행한 두 면 알아보기</a:t>
            </a:r>
          </a:p>
        </p:txBody>
      </p:sp>
      <p:pic>
        <p:nvPicPr>
          <p:cNvPr id="38" name="그림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154129" y="97890"/>
            <a:ext cx="3687336" cy="811641"/>
            <a:chOff x="6154129" y="97890"/>
            <a:chExt cx="3687336" cy="811641"/>
          </a:xfrm>
        </p:grpSpPr>
        <p:grpSp>
          <p:nvGrpSpPr>
            <p:cNvPr id="25" name="그룹 24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5" name="그림 34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8318275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1799" y="21457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1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A76DC1B-01AF-40FF-9082-A275D023A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9" y="1701543"/>
            <a:ext cx="5651482" cy="173141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B68B4E1C-D568-4138-B5BF-927CF9E8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30" y="1718737"/>
            <a:ext cx="5651482" cy="173141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71885" y="3805284"/>
            <a:ext cx="8178453" cy="871983"/>
            <a:chOff x="871885" y="3805284"/>
            <a:chExt cx="8178453" cy="871983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4258601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3805284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각기둥에서 두 밑면과 만나는 면은 각각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726568"/>
            <a:ext cx="8178453" cy="1182550"/>
            <a:chOff x="871885" y="4726568"/>
            <a:chExt cx="8178453" cy="1182550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71885" y="5188093"/>
              <a:ext cx="8149877" cy="7210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61827" y="4726568"/>
              <a:ext cx="8088511" cy="369332"/>
              <a:chOff x="829684" y="5546885"/>
              <a:chExt cx="8088511" cy="369332"/>
            </a:xfrm>
          </p:grpSpPr>
          <p:sp>
            <p:nvSpPr>
              <p:cNvPr id="6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각기둥에서 두 밑면과 만나는 면은 어떤 도형인지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5" name="내용 개체 틀 5"/>
          <p:cNvSpPr txBox="1">
            <a:spLocks/>
          </p:cNvSpPr>
          <p:nvPr/>
        </p:nvSpPr>
        <p:spPr>
          <a:xfrm>
            <a:off x="125864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각기둥에서 두 밑면과 만나는 면 알아보기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961827" y="3380283"/>
            <a:ext cx="8088511" cy="369332"/>
            <a:chOff x="829684" y="5546885"/>
            <a:chExt cx="8088511" cy="369332"/>
          </a:xfrm>
        </p:grpSpPr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각기둥의 두 밑면을 찾아 색칠해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889048" y="428610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가는 </a:t>
            </a:r>
            <a:r>
              <a:rPr lang="en-US" altLang="ko-KR" dirty="0"/>
              <a:t>3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나는 </a:t>
            </a:r>
            <a:r>
              <a:rPr lang="en-US" altLang="ko-KR" dirty="0"/>
              <a:t>4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다는 </a:t>
            </a:r>
            <a:r>
              <a:rPr lang="en-US" altLang="ko-KR" dirty="0"/>
              <a:t>5</a:t>
            </a:r>
            <a:r>
              <a:rPr lang="ko-KR" altLang="en-US" dirty="0"/>
              <a:t>개입니다</a:t>
            </a:r>
            <a:r>
              <a:rPr lang="en-US" altLang="ko-KR" dirty="0"/>
              <a:t>.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889048" y="5197740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사각형입니다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직사각형입니다</a:t>
            </a:r>
            <a:r>
              <a:rPr lang="en-US" altLang="ko-KR" dirty="0"/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154129" y="97890"/>
            <a:ext cx="3687336" cy="811641"/>
            <a:chOff x="6154129" y="97890"/>
            <a:chExt cx="3687336" cy="811641"/>
          </a:xfrm>
        </p:grpSpPr>
        <p:grpSp>
          <p:nvGrpSpPr>
            <p:cNvPr id="36" name="그룹 35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1" t="63139" r="31855" b="32054"/>
            <a:stretch/>
          </p:blipFill>
          <p:spPr>
            <a:xfrm>
              <a:off x="8665153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42591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8705" y="53398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/>
          <p:cNvGrpSpPr/>
          <p:nvPr/>
        </p:nvGrpSpPr>
        <p:grpSpPr>
          <a:xfrm>
            <a:off x="900470" y="1352795"/>
            <a:ext cx="6228308" cy="369332"/>
            <a:chOff x="870058" y="3560765"/>
            <a:chExt cx="6228308" cy="369332"/>
          </a:xfrm>
        </p:grpSpPr>
        <p:grpSp>
          <p:nvGrpSpPr>
            <p:cNvPr id="47" name="그룹 46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49" name="그룹 4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0" name="모서리가 둥근 직사각형 4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각기둥에서 두 밑면과 만나는 면을 알아봅시다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63" name="직사각형 62">
            <a:hlinkClick r:id="rId8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773" y="33904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6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047179"/>
            <a:ext cx="8686799" cy="302971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6154129" y="97890"/>
            <a:ext cx="3687336" cy="811641"/>
            <a:chOff x="6154129" y="97890"/>
            <a:chExt cx="3687336" cy="811641"/>
          </a:xfrm>
        </p:grpSpPr>
        <p:grpSp>
          <p:nvGrpSpPr>
            <p:cNvPr id="36" name="그룹 35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1" t="63139" r="31855" b="32054"/>
            <a:stretch/>
          </p:blipFill>
          <p:spPr>
            <a:xfrm>
              <a:off x="8665153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24" name="그림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5" name="그림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52816" r="53433" b="44880"/>
          <a:stretch/>
        </p:blipFill>
        <p:spPr>
          <a:xfrm>
            <a:off x="4148919" y="2142699"/>
            <a:ext cx="436730" cy="3002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7740" y="21236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>
            <a:hlinkClick r:id="rId8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내용 개체 틀 5"/>
          <p:cNvSpPr txBox="1">
            <a:spLocks/>
          </p:cNvSpPr>
          <p:nvPr/>
        </p:nvSpPr>
        <p:spPr>
          <a:xfrm>
            <a:off x="125864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각기둥에서 두 밑면과 만나는 면 알아보기</a:t>
            </a:r>
          </a:p>
        </p:txBody>
      </p:sp>
    </p:spTree>
    <p:extLst>
      <p:ext uri="{BB962C8B-B14F-4D97-AF65-F5344CB8AC3E}">
        <p14:creationId xmlns:p14="http://schemas.microsoft.com/office/powerpoint/2010/main" val="11488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0173" y="450128"/>
            <a:ext cx="94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2~3</a:t>
            </a:r>
            <a:r>
              <a:rPr lang="ko-KR" altLang="en-US" b="1" spc="-15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15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080" y="2603639"/>
            <a:ext cx="537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입체도형과 각기둥을 알고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각기둥의 밑면과 옆면을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>
                <a:latin typeface="나눔고딕 ExtraBold" pitchFamily="50" charset="-127"/>
                <a:ea typeface="나눔고딕 ExtraBold" pitchFamily="50" charset="-127"/>
              </a:rPr>
              <a:t>찾아보아요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154129" y="174406"/>
            <a:ext cx="3687336" cy="735125"/>
            <a:chOff x="6154129" y="174406"/>
            <a:chExt cx="3687336" cy="735125"/>
          </a:xfrm>
        </p:grpSpPr>
        <p:grpSp>
          <p:nvGrpSpPr>
            <p:cNvPr id="27" name="그룹 26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6500794" y="174406"/>
              <a:ext cx="397436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E2B776C-4290-42CC-AB86-95AE23207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59" y="1806040"/>
            <a:ext cx="2243522" cy="213378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71885" y="3940257"/>
            <a:ext cx="8178453" cy="886575"/>
            <a:chOff x="871885" y="3940257"/>
            <a:chExt cx="8178453" cy="886575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440816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3940257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각기둥의 밑면은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5028484"/>
            <a:ext cx="8178453" cy="880191"/>
            <a:chOff x="871885" y="5028484"/>
            <a:chExt cx="8178453" cy="880191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5490009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5028484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입체도형의 밑면을 모두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밑면과 옆면 찾기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889048" y="4421076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2</a:t>
            </a:r>
            <a:r>
              <a:rPr lang="ko-KR" altLang="en-US" dirty="0"/>
              <a:t>개입니다</a:t>
            </a:r>
            <a:r>
              <a:rPr lang="en-US" altLang="ko-KR" dirty="0"/>
              <a:t>.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889048" y="550930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 </a:t>
            </a:r>
            <a:r>
              <a:rPr lang="ko-KR" altLang="en-US" dirty="0"/>
              <a:t>면 </a:t>
            </a:r>
            <a:r>
              <a:rPr lang="ko-KR" altLang="en-US" dirty="0" err="1"/>
              <a:t>ㄱㄴㄷㄹ</a:t>
            </a:r>
            <a:r>
              <a:rPr lang="en-US" altLang="ko-KR" dirty="0"/>
              <a:t>, </a:t>
            </a:r>
            <a:r>
              <a:rPr lang="ko-KR" altLang="en-US" dirty="0" err="1"/>
              <a:t>면ㅁㅂㅅㅇ입니다</a:t>
            </a:r>
            <a:r>
              <a:rPr lang="en-US" altLang="ko-KR" dirty="0"/>
              <a:t>.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154129" y="91540"/>
            <a:ext cx="3687336" cy="817991"/>
            <a:chOff x="6154129" y="91540"/>
            <a:chExt cx="3687336" cy="817991"/>
          </a:xfrm>
        </p:grpSpPr>
        <p:grpSp>
          <p:nvGrpSpPr>
            <p:cNvPr id="35" name="그룹 34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1" t="71027" r="24106" b="24166"/>
            <a:stretch/>
          </p:blipFill>
          <p:spPr>
            <a:xfrm>
              <a:off x="9025162" y="91540"/>
              <a:ext cx="359730" cy="713981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4087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490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900470" y="1352795"/>
            <a:ext cx="6228308" cy="369332"/>
            <a:chOff x="870058" y="3560765"/>
            <a:chExt cx="6228308" cy="369332"/>
          </a:xfrm>
        </p:grpSpPr>
        <p:grpSp>
          <p:nvGrpSpPr>
            <p:cNvPr id="26" name="그룹 25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각기둥을 보고 밑면과 옆면을 모두 찾아봅시다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34" name="직사각형 33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5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744929"/>
            <a:ext cx="8178453" cy="863061"/>
            <a:chOff x="871885" y="3744929"/>
            <a:chExt cx="8178453" cy="863061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418932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3744929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각기둥의 </a:t>
                </a:r>
                <a:r>
                  <a:rPr lang="ko-KR" altLang="en-US" dirty="0" smtClean="0"/>
                  <a:t>옆면은 몇 </a:t>
                </a:r>
                <a:r>
                  <a:rPr lang="ko-KR" altLang="en-US" dirty="0"/>
                  <a:t>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833156"/>
            <a:ext cx="8178453" cy="882427"/>
            <a:chOff x="871885" y="4833156"/>
            <a:chExt cx="8178453" cy="882427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5296917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4833156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각기둥의 옆면을 모두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0" name="내용 개체 틀 2"/>
          <p:cNvSpPr txBox="1">
            <a:spLocks/>
          </p:cNvSpPr>
          <p:nvPr/>
        </p:nvSpPr>
        <p:spPr>
          <a:xfrm>
            <a:off x="889048" y="4225748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4</a:t>
            </a:r>
            <a:r>
              <a:rPr lang="ko-KR" altLang="en-US" dirty="0"/>
              <a:t>개입니다</a:t>
            </a:r>
            <a:r>
              <a:rPr lang="en-US" altLang="ko-KR" dirty="0"/>
              <a:t>.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889048" y="531397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면 </a:t>
            </a:r>
            <a:r>
              <a:rPr lang="ko-KR" altLang="en-US" dirty="0" err="1"/>
              <a:t>ㄱㅁㅂㄴ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ko-KR" altLang="en-US" dirty="0" err="1"/>
              <a:t>ㄴㅂㅅㄷ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ko-KR" altLang="en-US" dirty="0" err="1"/>
              <a:t>ㄷㅅㅇㄹ</a:t>
            </a:r>
            <a:r>
              <a:rPr lang="en-US" altLang="ko-KR" dirty="0"/>
              <a:t>, </a:t>
            </a:r>
            <a:r>
              <a:rPr lang="ko-KR" altLang="en-US" dirty="0"/>
              <a:t>면 </a:t>
            </a:r>
            <a:r>
              <a:rPr lang="ko-KR" altLang="en-US" dirty="0" err="1"/>
              <a:t>ㄹㅇㅁㄱ입니다</a:t>
            </a:r>
            <a:r>
              <a:rPr lang="en-US" altLang="ko-KR" dirty="0"/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154129" y="91540"/>
            <a:ext cx="3687336" cy="817991"/>
            <a:chOff x="6154129" y="91540"/>
            <a:chExt cx="3687336" cy="817991"/>
          </a:xfrm>
        </p:grpSpPr>
        <p:grpSp>
          <p:nvGrpSpPr>
            <p:cNvPr id="35" name="그룹 34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1" t="71027" r="24106" b="24166"/>
            <a:stretch/>
          </p:blipFill>
          <p:spPr>
            <a:xfrm>
              <a:off x="9025162" y="91540"/>
              <a:ext cx="359730" cy="713981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1899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52974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5D623CBC-86D1-4075-B357-511C43F6D3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8359" y="1806040"/>
            <a:ext cx="2243522" cy="2133785"/>
          </a:xfrm>
          <a:prstGeom prst="rect">
            <a:avLst/>
          </a:prstGeom>
        </p:spPr>
      </p:pic>
      <p:sp>
        <p:nvSpPr>
          <p:cNvPr id="48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밑면과 옆면 찾기</a:t>
            </a:r>
          </a:p>
        </p:txBody>
      </p:sp>
    </p:spTree>
    <p:extLst>
      <p:ext uri="{BB962C8B-B14F-4D97-AF65-F5344CB8AC3E}">
        <p14:creationId xmlns:p14="http://schemas.microsoft.com/office/powerpoint/2010/main" val="34452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6154129" y="178154"/>
            <a:ext cx="3687336" cy="731377"/>
            <a:chOff x="6154129" y="178154"/>
            <a:chExt cx="3687336" cy="731377"/>
          </a:xfrm>
        </p:grpSpPr>
        <p:grpSp>
          <p:nvGrpSpPr>
            <p:cNvPr id="2" name="그룹 1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5" name="그림 4"/>
                <p:cNvPicPr preferRelativeResize="0"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" name="그림 5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4" name="그림 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11" name="내용 개체 틀 3"/>
          <p:cNvSpPr txBox="1">
            <a:spLocks/>
          </p:cNvSpPr>
          <p:nvPr/>
        </p:nvSpPr>
        <p:spPr>
          <a:xfrm>
            <a:off x="885825" y="1367500"/>
            <a:ext cx="722947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altLang="ko-KR" dirty="0"/>
              <a:t>[1~2] </a:t>
            </a:r>
            <a:r>
              <a:rPr lang="ko-KR" altLang="en-US" dirty="0"/>
              <a:t>도형을 보고 물음에 답하세요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987556" y="4431766"/>
            <a:ext cx="8124826" cy="369332"/>
            <a:chOff x="882650" y="1449388"/>
            <a:chExt cx="8124826" cy="369332"/>
          </a:xfrm>
        </p:grpSpPr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입체도형을 모두 찾아 기호를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내용 개체 틀 3"/>
          <p:cNvSpPr txBox="1">
            <a:spLocks/>
          </p:cNvSpPr>
          <p:nvPr/>
        </p:nvSpPr>
        <p:spPr>
          <a:xfrm>
            <a:off x="4692500" y="4745421"/>
            <a:ext cx="433720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50000"/>
              </a:lnSpc>
            </a:pPr>
            <a:r>
              <a:rPr lang="ko-KR" altLang="en-US" dirty="0"/>
              <a:t>    </a:t>
            </a:r>
            <a:r>
              <a:rPr lang="en-US" altLang="ko-KR" dirty="0"/>
              <a:t>(                                     )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795533" y="4850354"/>
            <a:ext cx="1819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가</a:t>
            </a:r>
            <a:r>
              <a:rPr lang="en-US" altLang="ko-KR" kern="0" spc="-40" dirty="0">
                <a:solidFill>
                  <a:srgbClr val="208235"/>
                </a:solidFill>
              </a:rPr>
              <a:t>, </a:t>
            </a:r>
            <a:r>
              <a:rPr lang="ko-KR" altLang="en-US" kern="0" spc="-40" dirty="0">
                <a:solidFill>
                  <a:srgbClr val="208235"/>
                </a:solidFill>
              </a:rPr>
              <a:t>나</a:t>
            </a:r>
            <a:r>
              <a:rPr lang="en-US" altLang="ko-KR" kern="0" spc="-40" dirty="0">
                <a:solidFill>
                  <a:srgbClr val="208235"/>
                </a:solidFill>
              </a:rPr>
              <a:t>, </a:t>
            </a:r>
            <a:r>
              <a:rPr lang="ko-KR" altLang="en-US" kern="0" spc="-40" dirty="0">
                <a:solidFill>
                  <a:srgbClr val="208235"/>
                </a:solidFill>
              </a:rPr>
              <a:t>다</a:t>
            </a:r>
            <a:r>
              <a:rPr lang="en-US" altLang="ko-KR" kern="0" spc="-40" dirty="0">
                <a:solidFill>
                  <a:srgbClr val="208235"/>
                </a:solidFill>
              </a:rPr>
              <a:t>, </a:t>
            </a:r>
            <a:r>
              <a:rPr lang="ko-KR" altLang="en-US" kern="0" spc="-40" dirty="0">
                <a:solidFill>
                  <a:srgbClr val="208235"/>
                </a:solidFill>
              </a:rPr>
              <a:t>마</a:t>
            </a:r>
            <a:r>
              <a:rPr lang="en-US" altLang="ko-KR" kern="0" spc="-40" dirty="0">
                <a:solidFill>
                  <a:srgbClr val="208235"/>
                </a:solidFill>
              </a:rPr>
              <a:t>, </a:t>
            </a:r>
            <a:r>
              <a:rPr lang="ko-KR" altLang="en-US" kern="0" spc="-40" dirty="0">
                <a:solidFill>
                  <a:srgbClr val="208235"/>
                </a:solidFill>
              </a:rPr>
              <a:t>바 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867" y="48503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0" name="그림 2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2" name="직사각형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819400" y="1736832"/>
            <a:ext cx="4257836" cy="2556264"/>
            <a:chOff x="2819400" y="1736832"/>
            <a:chExt cx="4257836" cy="2556264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2819400" y="1736832"/>
              <a:ext cx="4257836" cy="2556264"/>
            </a:xfrm>
            <a:prstGeom prst="roundRect">
              <a:avLst>
                <a:gd name="adj" fmla="val 4743"/>
              </a:avLst>
            </a:prstGeom>
            <a:noFill/>
            <a:ln w="12700">
              <a:solidFill>
                <a:schemeClr val="tx1">
                  <a:alpha val="50196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003631" y="1842183"/>
              <a:ext cx="3889375" cy="2345563"/>
              <a:chOff x="-773112" y="1957115"/>
              <a:chExt cx="3889375" cy="2345563"/>
            </a:xfrm>
          </p:grpSpPr>
          <p:pic>
            <p:nvPicPr>
              <p:cNvPr id="1026" name="Picture 2" descr="D:\김현택 과장\1. 2015 개정\56학년\정본\6123\입고\612\전자저작물\시디 6-1-2 형성평가 컷_181101\형CC61209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3112" y="1957115"/>
                <a:ext cx="3889375" cy="2090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561975" y="2819400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97081" y="2819400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40732" y="2819400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561975" y="4041068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라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7081" y="4041068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마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40732" y="4041068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바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내용 개체 틀 3"/>
          <p:cNvSpPr txBox="1">
            <a:spLocks/>
          </p:cNvSpPr>
          <p:nvPr/>
        </p:nvSpPr>
        <p:spPr>
          <a:xfrm>
            <a:off x="4692500" y="4833784"/>
            <a:ext cx="433720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50000"/>
              </a:lnSpc>
            </a:pPr>
            <a:r>
              <a:rPr lang="ko-KR" altLang="en-US" dirty="0"/>
              <a:t>    </a:t>
            </a:r>
            <a:r>
              <a:rPr lang="en-US" altLang="ko-KR" dirty="0"/>
              <a:t>(                                     )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6154129" y="178154"/>
            <a:ext cx="3687336" cy="731377"/>
            <a:chOff x="6154129" y="178154"/>
            <a:chExt cx="3687336" cy="731377"/>
          </a:xfrm>
        </p:grpSpPr>
        <p:grpSp>
          <p:nvGrpSpPr>
            <p:cNvPr id="2" name="그룹 1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5" name="그림 4"/>
                <p:cNvPicPr preferRelativeResize="0"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" name="그림 5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4" name="그림 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987556" y="4416521"/>
            <a:ext cx="8124826" cy="369332"/>
            <a:chOff x="882650" y="1449388"/>
            <a:chExt cx="8124826" cy="369332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 smtClean="0"/>
                <a:t>각기</a:t>
              </a:r>
              <a:r>
                <a:rPr lang="ko-KR" altLang="en-US" dirty="0"/>
                <a:t>둥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모두 찾아 기호를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36" name="그림 3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6795533" y="4938717"/>
            <a:ext cx="1819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가</a:t>
            </a:r>
            <a:r>
              <a:rPr lang="en-US" altLang="ko-KR" kern="0" spc="-40" dirty="0">
                <a:solidFill>
                  <a:srgbClr val="208235"/>
                </a:solidFill>
              </a:rPr>
              <a:t>, </a:t>
            </a:r>
            <a:r>
              <a:rPr lang="ko-KR" altLang="en-US" kern="0" spc="-40" dirty="0">
                <a:solidFill>
                  <a:srgbClr val="208235"/>
                </a:solidFill>
              </a:rPr>
              <a:t>다</a:t>
            </a:r>
            <a:r>
              <a:rPr lang="en-US" altLang="ko-KR" kern="0" spc="-40" dirty="0">
                <a:solidFill>
                  <a:srgbClr val="208235"/>
                </a:solidFill>
              </a:rPr>
              <a:t>, </a:t>
            </a:r>
            <a:r>
              <a:rPr lang="ko-KR" altLang="en-US" kern="0" spc="-40" dirty="0">
                <a:solidFill>
                  <a:srgbClr val="208235"/>
                </a:solidFill>
              </a:rPr>
              <a:t>바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1867" y="4938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2819400" y="1736832"/>
            <a:ext cx="4257836" cy="2556264"/>
            <a:chOff x="2819400" y="1736832"/>
            <a:chExt cx="4257836" cy="2556264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2819400" y="1736832"/>
              <a:ext cx="4257836" cy="2556264"/>
            </a:xfrm>
            <a:prstGeom prst="roundRect">
              <a:avLst>
                <a:gd name="adj" fmla="val 4743"/>
              </a:avLst>
            </a:prstGeom>
            <a:noFill/>
            <a:ln w="12700">
              <a:solidFill>
                <a:schemeClr val="tx1">
                  <a:alpha val="50196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3003631" y="1842183"/>
              <a:ext cx="3889375" cy="2345563"/>
              <a:chOff x="-773112" y="1957115"/>
              <a:chExt cx="3889375" cy="2345563"/>
            </a:xfrm>
          </p:grpSpPr>
          <p:pic>
            <p:nvPicPr>
              <p:cNvPr id="34" name="Picture 2" descr="D:\김현택 과장\1. 2015 개정\56학년\정본\6123\입고\612\전자저작물\시디 6-1-2 형성평가 컷_181101\형CC61209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3112" y="1957115"/>
                <a:ext cx="3889375" cy="2090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-561975" y="2819400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97081" y="2819400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40732" y="2819400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-561975" y="4041068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라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97081" y="4041068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마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40732" y="4041068"/>
                <a:ext cx="447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바</a:t>
                </a:r>
                <a:endParaRPr lang="ko-KR" altLang="en-US" sz="11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16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154129" y="178154"/>
            <a:ext cx="3687336" cy="731377"/>
            <a:chOff x="6154129" y="178154"/>
            <a:chExt cx="3687336" cy="731377"/>
          </a:xfrm>
        </p:grpSpPr>
        <p:grpSp>
          <p:nvGrpSpPr>
            <p:cNvPr id="2" name="그룹 1"/>
            <p:cNvGrpSpPr/>
            <p:nvPr/>
          </p:nvGrpSpPr>
          <p:grpSpPr>
            <a:xfrm>
              <a:off x="6154129" y="195550"/>
              <a:ext cx="3687336" cy="713981"/>
              <a:chOff x="6154129" y="195550"/>
              <a:chExt cx="3687336" cy="713981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6529229" y="195550"/>
                <a:ext cx="3312236" cy="713981"/>
                <a:chOff x="6529229" y="195550"/>
                <a:chExt cx="3312236" cy="713981"/>
              </a:xfrm>
            </p:grpSpPr>
            <p:pic>
              <p:nvPicPr>
                <p:cNvPr id="5" name="그림 4"/>
                <p:cNvPicPr preferRelativeResize="0"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" name="그림 5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98" r="24106" b="95193"/>
                <a:stretch/>
              </p:blipFill>
              <p:spPr>
                <a:xfrm>
                  <a:off x="6529229" y="195550"/>
                  <a:ext cx="2852264" cy="713981"/>
                </a:xfrm>
                <a:prstGeom prst="rect">
                  <a:avLst/>
                </a:prstGeom>
              </p:spPr>
            </p:pic>
          </p:grpSp>
          <p:pic>
            <p:nvPicPr>
              <p:cNvPr id="4" name="그림 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6154129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0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각기둥의 겨냥도를 완성하고</a:t>
              </a:r>
              <a:r>
                <a:rPr lang="en-US" altLang="ko-KR" dirty="0"/>
                <a:t>, </a:t>
              </a:r>
              <a:r>
                <a:rPr lang="ko-KR" altLang="en-US" dirty="0"/>
                <a:t>밑면을 찾아 색칠해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32808552" descr="EMB0000196c3490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36" y="2367887"/>
            <a:ext cx="3208338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33051144" descr="EMB0000196c34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8"/>
          <a:stretch>
            <a:fillRect/>
          </a:stretch>
        </p:blipFill>
        <p:spPr bwMode="auto">
          <a:xfrm>
            <a:off x="5587722" y="2357059"/>
            <a:ext cx="901911" cy="12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8945" y="15756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직사각형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73" y="450128"/>
            <a:ext cx="94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2~3</a:t>
            </a:r>
            <a:r>
              <a:rPr lang="ko-KR" altLang="en-US" b="1" spc="-15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15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174455E4-63FD-4966-8B2B-0041C9C5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55" y="1449388"/>
            <a:ext cx="6998815" cy="46699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7B4C516-6A23-47D1-8C8D-9B402BAE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750" y="2607750"/>
            <a:ext cx="1853345" cy="15363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75DFB9EE-1384-49C2-AB15-CE264E26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40" y="2553158"/>
            <a:ext cx="2280102" cy="1536325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128274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물건을 모양에 따라 분류하기</a:t>
            </a:r>
          </a:p>
        </p:txBody>
      </p:sp>
    </p:spTree>
    <p:extLst>
      <p:ext uri="{BB962C8B-B14F-4D97-AF65-F5344CB8AC3E}">
        <p14:creationId xmlns:p14="http://schemas.microsoft.com/office/powerpoint/2010/main" val="25790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71885" y="3088584"/>
            <a:ext cx="8178453" cy="843286"/>
            <a:chOff x="871885" y="3088584"/>
            <a:chExt cx="8178453" cy="843286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351320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61827" y="3088584"/>
              <a:ext cx="8088511" cy="369332"/>
              <a:chOff x="829684" y="5546885"/>
              <a:chExt cx="8088511" cy="369332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연수와 준기가 간 곳은 어디인가요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71885" y="3957840"/>
            <a:ext cx="8178453" cy="1010565"/>
            <a:chOff x="871885" y="3957840"/>
            <a:chExt cx="8178453" cy="1010565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71885" y="4366962"/>
              <a:ext cx="8149877" cy="6014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3957840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연수와 준기가 본 물건은 무엇인가요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871885" y="5047132"/>
            <a:ext cx="8178453" cy="839564"/>
            <a:chOff x="871885" y="5047132"/>
            <a:chExt cx="8178453" cy="839564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546803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5047132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5</a:t>
                </a:r>
                <a:r>
                  <a:rPr lang="ko-KR" altLang="en-US" dirty="0"/>
                  <a:t>학년 때 학습했던 직육면체와 정육면체는 어떤 종류의 도형인가요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2"/>
          <p:cNvSpPr txBox="1">
            <a:spLocks/>
          </p:cNvSpPr>
          <p:nvPr/>
        </p:nvSpPr>
        <p:spPr>
          <a:xfrm>
            <a:off x="910314" y="353787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rgbClr val="208235"/>
                </a:solidFill>
              </a:rPr>
              <a:t>입체관입니다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910314" y="4344518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선물 상자</a:t>
            </a:r>
            <a:r>
              <a:rPr lang="en-US" altLang="ko-KR" dirty="0"/>
              <a:t>, </a:t>
            </a:r>
            <a:r>
              <a:rPr lang="ko-KR" altLang="en-US" dirty="0"/>
              <a:t>삼각형이 그려진 종이</a:t>
            </a:r>
            <a:r>
              <a:rPr lang="en-US" altLang="ko-KR" dirty="0"/>
              <a:t>, </a:t>
            </a:r>
            <a:r>
              <a:rPr lang="ko-KR" altLang="en-US" dirty="0"/>
              <a:t>사각형이 그려진 종이</a:t>
            </a:r>
            <a:r>
              <a:rPr lang="en-US" altLang="ko-KR" dirty="0"/>
              <a:t>, </a:t>
            </a:r>
            <a:r>
              <a:rPr lang="ko-KR" altLang="en-US" dirty="0"/>
              <a:t>물통</a:t>
            </a:r>
            <a:r>
              <a:rPr lang="en-US" altLang="ko-KR" dirty="0"/>
              <a:t>, </a:t>
            </a:r>
            <a:r>
              <a:rPr lang="ko-KR" altLang="en-US" dirty="0"/>
              <a:t>과자 상자</a:t>
            </a:r>
            <a:r>
              <a:rPr lang="en-US" altLang="ko-KR" dirty="0"/>
              <a:t>, </a:t>
            </a:r>
            <a:r>
              <a:rPr lang="ko-KR" altLang="en-US" dirty="0"/>
              <a:t>축구공</a:t>
            </a:r>
            <a:r>
              <a:rPr lang="en-US" altLang="ko-KR" dirty="0"/>
              <a:t>, </a:t>
            </a:r>
            <a:r>
              <a:rPr lang="ko-KR" altLang="en-US" dirty="0"/>
              <a:t>원이 그려진 종이입니다</a:t>
            </a:r>
            <a:r>
              <a:rPr lang="en-US" altLang="ko-KR" dirty="0"/>
              <a:t>.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910314" y="548065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입체도형입니다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6154129" y="195550"/>
            <a:ext cx="3687336" cy="723728"/>
            <a:chOff x="6154129" y="195550"/>
            <a:chExt cx="3687336" cy="723728"/>
          </a:xfrm>
        </p:grpSpPr>
        <p:grpSp>
          <p:nvGrpSpPr>
            <p:cNvPr id="36" name="그룹 35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6881552" y="205297"/>
              <a:ext cx="335504" cy="713981"/>
            </a:xfrm>
            <a:prstGeom prst="rect">
              <a:avLst/>
            </a:prstGeom>
          </p:spPr>
        </p:pic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0470" y="1363147"/>
            <a:ext cx="6228308" cy="369332"/>
            <a:chOff x="870058" y="3560765"/>
            <a:chExt cx="6228308" cy="369332"/>
          </a:xfrm>
        </p:grpSpPr>
        <p:grpSp>
          <p:nvGrpSpPr>
            <p:cNvPr id="31" name="그룹 3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모서리가 둥근 직사각형 4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물건을 모양에 따라 분류해 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5137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54686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4589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3840791" y="1800957"/>
            <a:ext cx="2344963" cy="1290107"/>
            <a:chOff x="4072807" y="1800957"/>
            <a:chExt cx="2344963" cy="1290107"/>
          </a:xfrm>
        </p:grpSpPr>
        <p:pic>
          <p:nvPicPr>
            <p:cNvPr id="33" name="그림 32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255" y="1854284"/>
              <a:ext cx="276515" cy="273955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4072807" y="1800957"/>
              <a:ext cx="1990827" cy="1290107"/>
              <a:chOff x="1257340" y="1449388"/>
              <a:chExt cx="7206016" cy="4669683"/>
            </a:xfrm>
          </p:grpSpPr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7" t="16119" r="13641" b="48044"/>
              <a:stretch/>
            </p:blipFill>
            <p:spPr>
              <a:xfrm>
                <a:off x="1462055" y="1449388"/>
                <a:ext cx="7001301" cy="4669683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8" t="2608" r="66857" b="85597"/>
              <a:stretch/>
            </p:blipFill>
            <p:spPr>
              <a:xfrm>
                <a:off x="1257340" y="2553158"/>
                <a:ext cx="2277432" cy="1536963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03" t="2608" r="9212" b="85597"/>
              <a:stretch/>
            </p:blipFill>
            <p:spPr>
              <a:xfrm>
                <a:off x="6537274" y="2607750"/>
                <a:ext cx="1852821" cy="1536963"/>
              </a:xfrm>
              <a:prstGeom prst="rect">
                <a:avLst/>
              </a:prstGeom>
            </p:spPr>
          </p:pic>
        </p:grpSp>
      </p:grpSp>
      <p:sp>
        <p:nvSpPr>
          <p:cNvPr id="66" name="직사각형 65">
            <a:hlinkClick r:id="rId9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내용 개체 틀 5"/>
          <p:cNvSpPr txBox="1">
            <a:spLocks/>
          </p:cNvSpPr>
          <p:nvPr/>
        </p:nvSpPr>
        <p:spPr>
          <a:xfrm>
            <a:off x="128274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물건을 모양에 따라 분류하기</a:t>
            </a: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2843860"/>
            <a:ext cx="8178453" cy="1077914"/>
            <a:chOff x="871885" y="2993988"/>
            <a:chExt cx="8178453" cy="1077914"/>
          </a:xfrm>
        </p:grpSpPr>
        <p:sp>
          <p:nvSpPr>
            <p:cNvPr id="43" name="모서리가 둥근 직사각형 42"/>
            <p:cNvSpPr/>
            <p:nvPr/>
          </p:nvSpPr>
          <p:spPr bwMode="auto">
            <a:xfrm>
              <a:off x="871885" y="3420417"/>
              <a:ext cx="8149877" cy="65148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61827" y="2993988"/>
              <a:ext cx="8088511" cy="369332"/>
              <a:chOff x="829684" y="5546885"/>
              <a:chExt cx="8088511" cy="369332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그러면 평면도형에는 어떤 도형들이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099734"/>
            <a:ext cx="8178453" cy="1790101"/>
            <a:chOff x="871885" y="4099734"/>
            <a:chExt cx="8178453" cy="1790101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71885" y="4477325"/>
              <a:ext cx="8149877" cy="1412510"/>
            </a:xfrm>
            <a:prstGeom prst="roundRect">
              <a:avLst>
                <a:gd name="adj" fmla="val 910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61827" y="4099734"/>
              <a:ext cx="8088511" cy="369332"/>
              <a:chOff x="829684" y="5546885"/>
              <a:chExt cx="8088511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물건을 입체도형과 평면도형으로 분류해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2"/>
          <p:cNvSpPr txBox="1">
            <a:spLocks/>
          </p:cNvSpPr>
          <p:nvPr/>
        </p:nvSpPr>
        <p:spPr>
          <a:xfrm>
            <a:off x="910314" y="3237310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각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다각형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원과 같은 도형입니다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삼각형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사각형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오각형 등이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910314" y="4500316"/>
            <a:ext cx="8104140" cy="1366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입체도형은 가</a:t>
            </a:r>
            <a:r>
              <a:rPr lang="en-US" altLang="ko-KR" dirty="0"/>
              <a:t>, </a:t>
            </a:r>
            <a:r>
              <a:rPr lang="ko-KR" altLang="en-US" dirty="0"/>
              <a:t>라</a:t>
            </a:r>
            <a:r>
              <a:rPr lang="en-US" altLang="ko-KR" dirty="0"/>
              <a:t>, </a:t>
            </a:r>
            <a:r>
              <a:rPr lang="ko-KR" altLang="en-US" dirty="0"/>
              <a:t>마</a:t>
            </a:r>
            <a:r>
              <a:rPr lang="en-US" altLang="ko-KR" dirty="0"/>
              <a:t>, </a:t>
            </a:r>
            <a:r>
              <a:rPr lang="ko-KR" altLang="en-US" dirty="0"/>
              <a:t>바입니다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평면도형은 나</a:t>
            </a:r>
            <a:r>
              <a:rPr lang="en-US" altLang="ko-KR" dirty="0"/>
              <a:t>, </a:t>
            </a:r>
            <a:r>
              <a:rPr lang="ko-KR" altLang="en-US" dirty="0"/>
              <a:t>다</a:t>
            </a:r>
            <a:r>
              <a:rPr lang="en-US" altLang="ko-KR" dirty="0"/>
              <a:t>, </a:t>
            </a:r>
            <a:r>
              <a:rPr lang="ko-KR" altLang="en-US" dirty="0"/>
              <a:t>사입니다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입체도형은 선물상자</a:t>
            </a:r>
            <a:r>
              <a:rPr lang="en-US" altLang="ko-KR" dirty="0"/>
              <a:t>, </a:t>
            </a:r>
            <a:r>
              <a:rPr lang="ko-KR" altLang="en-US" dirty="0"/>
              <a:t>물통</a:t>
            </a:r>
            <a:r>
              <a:rPr lang="en-US" altLang="ko-KR" dirty="0"/>
              <a:t>, </a:t>
            </a:r>
            <a:r>
              <a:rPr lang="ko-KR" altLang="en-US" dirty="0"/>
              <a:t>과자 상자</a:t>
            </a:r>
            <a:r>
              <a:rPr lang="en-US" altLang="ko-KR" dirty="0"/>
              <a:t>, </a:t>
            </a:r>
            <a:r>
              <a:rPr lang="ko-KR" altLang="en-US" dirty="0"/>
              <a:t>축구공입니다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/>
              <a:t>평면도형은 종이에 그려진 삼각형</a:t>
            </a:r>
            <a:r>
              <a:rPr lang="en-US" altLang="ko-KR" dirty="0"/>
              <a:t>, </a:t>
            </a:r>
            <a:r>
              <a:rPr lang="ko-KR" altLang="en-US" dirty="0"/>
              <a:t>사각형</a:t>
            </a:r>
            <a:r>
              <a:rPr lang="en-US" altLang="ko-KR" dirty="0"/>
              <a:t>, </a:t>
            </a:r>
            <a:r>
              <a:rPr lang="ko-KR" altLang="en-US" spc="-150" dirty="0"/>
              <a:t>원입니다</a:t>
            </a:r>
            <a:r>
              <a:rPr lang="en-US" altLang="ko-KR" spc="-150" dirty="0"/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154129" y="195550"/>
            <a:ext cx="3687336" cy="723728"/>
            <a:chOff x="6154129" y="195550"/>
            <a:chExt cx="3687336" cy="723728"/>
          </a:xfrm>
        </p:grpSpPr>
        <p:grpSp>
          <p:nvGrpSpPr>
            <p:cNvPr id="35" name="그룹 34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6881552" y="205297"/>
              <a:ext cx="335504" cy="713981"/>
            </a:xfrm>
            <a:prstGeom prst="rect">
              <a:avLst/>
            </a:prstGeom>
          </p:spPr>
        </p:pic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3872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9748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/>
          <p:cNvGrpSpPr/>
          <p:nvPr/>
        </p:nvGrpSpPr>
        <p:grpSpPr>
          <a:xfrm>
            <a:off x="3840791" y="1560436"/>
            <a:ext cx="2344963" cy="1290107"/>
            <a:chOff x="4072807" y="1800957"/>
            <a:chExt cx="2344963" cy="1290107"/>
          </a:xfrm>
        </p:grpSpPr>
        <p:pic>
          <p:nvPicPr>
            <p:cNvPr id="30" name="그림 29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255" y="1854284"/>
              <a:ext cx="276515" cy="273955"/>
            </a:xfrm>
            <a:prstGeom prst="rect">
              <a:avLst/>
            </a:prstGeom>
          </p:spPr>
        </p:pic>
        <p:grpSp>
          <p:nvGrpSpPr>
            <p:cNvPr id="32" name="그룹 31"/>
            <p:cNvGrpSpPr/>
            <p:nvPr/>
          </p:nvGrpSpPr>
          <p:grpSpPr>
            <a:xfrm>
              <a:off x="4072807" y="1800957"/>
              <a:ext cx="1990827" cy="1290107"/>
              <a:chOff x="1257340" y="1449388"/>
              <a:chExt cx="7206016" cy="4669683"/>
            </a:xfrm>
          </p:grpSpPr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7" t="16119" r="13641" b="48044"/>
              <a:stretch/>
            </p:blipFill>
            <p:spPr>
              <a:xfrm>
                <a:off x="1462055" y="1449388"/>
                <a:ext cx="7001301" cy="4669683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8" t="2608" r="66857" b="85597"/>
              <a:stretch/>
            </p:blipFill>
            <p:spPr>
              <a:xfrm>
                <a:off x="1257340" y="2553158"/>
                <a:ext cx="2277432" cy="1536963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03" t="2608" r="9212" b="85597"/>
              <a:stretch/>
            </p:blipFill>
            <p:spPr>
              <a:xfrm>
                <a:off x="6537274" y="2607750"/>
                <a:ext cx="1852821" cy="1536963"/>
              </a:xfrm>
              <a:prstGeom prst="rect">
                <a:avLst/>
              </a:prstGeom>
            </p:spPr>
          </p:pic>
        </p:grpSp>
      </p:grpSp>
      <p:sp>
        <p:nvSpPr>
          <p:cNvPr id="42" name="직사각형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내용 개체 틀 5"/>
          <p:cNvSpPr txBox="1">
            <a:spLocks/>
          </p:cNvSpPr>
          <p:nvPr/>
        </p:nvSpPr>
        <p:spPr>
          <a:xfrm>
            <a:off x="128274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물건을 모양에 따라 분류하기</a:t>
            </a:r>
          </a:p>
        </p:txBody>
      </p:sp>
    </p:spTree>
    <p:extLst>
      <p:ext uri="{BB962C8B-B14F-4D97-AF65-F5344CB8AC3E}">
        <p14:creationId xmlns:p14="http://schemas.microsoft.com/office/powerpoint/2010/main" val="28687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073866"/>
            <a:ext cx="8178453" cy="1211907"/>
            <a:chOff x="871885" y="3073866"/>
            <a:chExt cx="8178453" cy="1211907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871885" y="3521369"/>
              <a:ext cx="8149877" cy="76440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61827" y="3073866"/>
              <a:ext cx="8088511" cy="369332"/>
              <a:chOff x="829684" y="5546885"/>
              <a:chExt cx="8088511" cy="369332"/>
            </a:xfrm>
          </p:grpSpPr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입체도형 중 모든 면이 평면인 물건을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2"/>
          <p:cNvSpPr txBox="1">
            <a:spLocks/>
          </p:cNvSpPr>
          <p:nvPr/>
        </p:nvSpPr>
        <p:spPr>
          <a:xfrm>
            <a:off x="910314" y="3552706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가와 마입니다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선물 상자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과자 상자입니다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154129" y="195550"/>
            <a:ext cx="3687336" cy="723728"/>
            <a:chOff x="6154129" y="195550"/>
            <a:chExt cx="3687336" cy="723728"/>
          </a:xfrm>
        </p:grpSpPr>
        <p:grpSp>
          <p:nvGrpSpPr>
            <p:cNvPr id="25" name="그룹 24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6881552" y="205297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36948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20"/>
          <p:cNvGrpSpPr/>
          <p:nvPr/>
        </p:nvGrpSpPr>
        <p:grpSpPr>
          <a:xfrm>
            <a:off x="3840791" y="1560436"/>
            <a:ext cx="2344963" cy="1290107"/>
            <a:chOff x="4072807" y="1800957"/>
            <a:chExt cx="2344963" cy="1290107"/>
          </a:xfrm>
        </p:grpSpPr>
        <p:pic>
          <p:nvPicPr>
            <p:cNvPr id="22" name="그림 21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255" y="1854284"/>
              <a:ext cx="276515" cy="273955"/>
            </a:xfrm>
            <a:prstGeom prst="rect">
              <a:avLst/>
            </a:prstGeom>
          </p:spPr>
        </p:pic>
        <p:grpSp>
          <p:nvGrpSpPr>
            <p:cNvPr id="23" name="그룹 22"/>
            <p:cNvGrpSpPr/>
            <p:nvPr/>
          </p:nvGrpSpPr>
          <p:grpSpPr>
            <a:xfrm>
              <a:off x="4072807" y="1800957"/>
              <a:ext cx="1990827" cy="1290107"/>
              <a:chOff x="1257340" y="1449388"/>
              <a:chExt cx="7206016" cy="4669683"/>
            </a:xfrm>
          </p:grpSpPr>
          <p:pic>
            <p:nvPicPr>
              <p:cNvPr id="24" name="그림 23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7" t="16119" r="13641" b="48044"/>
              <a:stretch/>
            </p:blipFill>
            <p:spPr>
              <a:xfrm>
                <a:off x="1462055" y="1449388"/>
                <a:ext cx="7001301" cy="4669683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8" t="2608" r="66857" b="85597"/>
              <a:stretch/>
            </p:blipFill>
            <p:spPr>
              <a:xfrm>
                <a:off x="1257340" y="2553158"/>
                <a:ext cx="2277432" cy="1536963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03" t="2608" r="9212" b="85597"/>
              <a:stretch/>
            </p:blipFill>
            <p:spPr>
              <a:xfrm>
                <a:off x="6537274" y="2607750"/>
                <a:ext cx="1852821" cy="1536963"/>
              </a:xfrm>
              <a:prstGeom prst="rect">
                <a:avLst/>
              </a:prstGeom>
            </p:spPr>
          </p:pic>
        </p:grpSp>
      </p:grpSp>
      <p:sp>
        <p:nvSpPr>
          <p:cNvPr id="30" name="직사각형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728594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내용 개체 틀 5"/>
          <p:cNvSpPr txBox="1">
            <a:spLocks/>
          </p:cNvSpPr>
          <p:nvPr/>
        </p:nvSpPr>
        <p:spPr>
          <a:xfrm>
            <a:off x="128274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물건을 모양에 따라 분류하기</a:t>
            </a:r>
          </a:p>
        </p:txBody>
      </p:sp>
    </p:spTree>
    <p:extLst>
      <p:ext uri="{BB962C8B-B14F-4D97-AF65-F5344CB8AC3E}">
        <p14:creationId xmlns:p14="http://schemas.microsoft.com/office/powerpoint/2010/main" val="18116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916156"/>
            <a:ext cx="8178453" cy="806646"/>
            <a:chOff x="871885" y="3916156"/>
            <a:chExt cx="8178453" cy="806646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871885" y="430413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61827" y="3916156"/>
              <a:ext cx="8088511" cy="369332"/>
              <a:chOff x="829684" y="5546885"/>
              <a:chExt cx="8088511" cy="369332"/>
            </a:xfrm>
          </p:grpSpPr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어떤 입체도형들이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832090"/>
            <a:ext cx="8178453" cy="1074676"/>
            <a:chOff x="871885" y="4832090"/>
            <a:chExt cx="8178453" cy="1074676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871885" y="5235768"/>
              <a:ext cx="8149877" cy="6709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61827" y="4832090"/>
              <a:ext cx="8088511" cy="369332"/>
              <a:chOff x="829684" y="5546885"/>
              <a:chExt cx="8088511" cy="369332"/>
            </a:xfrm>
          </p:grpSpPr>
          <p:sp>
            <p:nvSpPr>
              <p:cNvPr id="3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입체도형을 기준에 따라 분류해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입체도형 분류하기</a:t>
            </a: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889048" y="4328735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직육면체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기둥 모양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뿔 모양 등이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154129" y="145596"/>
            <a:ext cx="3687336" cy="763935"/>
            <a:chOff x="6154129" y="145596"/>
            <a:chExt cx="3687336" cy="763935"/>
          </a:xfrm>
        </p:grpSpPr>
        <p:grpSp>
          <p:nvGrpSpPr>
            <p:cNvPr id="53" name="그룹 52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217056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900470" y="1366443"/>
            <a:ext cx="6228308" cy="369332"/>
            <a:chOff x="870058" y="3560765"/>
            <a:chExt cx="6228308" cy="369332"/>
          </a:xfrm>
        </p:grpSpPr>
        <p:grpSp>
          <p:nvGrpSpPr>
            <p:cNvPr id="22" name="그룹 21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입체도형을 분류해 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9409" r="15168" b="66667"/>
          <a:stretch/>
        </p:blipFill>
        <p:spPr>
          <a:xfrm>
            <a:off x="2157170" y="1508552"/>
            <a:ext cx="5579306" cy="265130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3047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내용 개체 틀 2"/>
          <p:cNvSpPr txBox="1">
            <a:spLocks/>
          </p:cNvSpPr>
          <p:nvPr/>
        </p:nvSpPr>
        <p:spPr>
          <a:xfrm>
            <a:off x="889048" y="5248102"/>
            <a:ext cx="810414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서로 평행한 두 면이 있는 것은 가</a:t>
            </a:r>
            <a:r>
              <a:rPr lang="en-US" altLang="ko-KR" dirty="0"/>
              <a:t>, </a:t>
            </a:r>
            <a:r>
              <a:rPr lang="ko-KR" altLang="en-US" dirty="0"/>
              <a:t>나</a:t>
            </a:r>
            <a:r>
              <a:rPr lang="en-US" altLang="ko-KR" dirty="0"/>
              <a:t>, </a:t>
            </a:r>
            <a:r>
              <a:rPr lang="ko-KR" altLang="en-US" dirty="0"/>
              <a:t>마이고</a:t>
            </a:r>
            <a:r>
              <a:rPr lang="en-US" altLang="ko-KR" dirty="0"/>
              <a:t>, </a:t>
            </a:r>
            <a:r>
              <a:rPr lang="ko-KR" altLang="en-US" dirty="0"/>
              <a:t>서로 평행한 두 면이 없는 것은 다</a:t>
            </a:r>
            <a:r>
              <a:rPr lang="en-US" altLang="ko-KR" dirty="0"/>
              <a:t>, </a:t>
            </a:r>
            <a:r>
              <a:rPr lang="ko-KR" altLang="en-US" dirty="0"/>
              <a:t>라</a:t>
            </a:r>
            <a:r>
              <a:rPr lang="en-US" altLang="ko-KR" dirty="0"/>
              <a:t>, </a:t>
            </a:r>
            <a:r>
              <a:rPr lang="ko-KR" altLang="en-US" dirty="0"/>
              <a:t>바입니다</a:t>
            </a:r>
            <a:r>
              <a:rPr lang="en-US" altLang="ko-KR" dirty="0"/>
              <a:t>. 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53625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8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4043429"/>
            <a:ext cx="8178453" cy="910056"/>
            <a:chOff x="871885" y="4043429"/>
            <a:chExt cx="8178453" cy="910056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71885" y="4507208"/>
              <a:ext cx="8149877" cy="4462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61827" y="4043429"/>
              <a:ext cx="8088511" cy="369332"/>
              <a:chOff x="829684" y="5546885"/>
              <a:chExt cx="8088511" cy="369332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서로 평행한 두 면이 있는 입체도형의 특징을 말해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889048" y="456405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서로 평행한 두 면이 합동입니다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6154129" y="145596"/>
            <a:ext cx="3687336" cy="763935"/>
            <a:chOff x="6154129" y="145596"/>
            <a:chExt cx="3687336" cy="763935"/>
          </a:xfrm>
        </p:grpSpPr>
        <p:grpSp>
          <p:nvGrpSpPr>
            <p:cNvPr id="25" name="그룹 24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217056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705" y="45359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9409" r="15168" b="66667"/>
          <a:stretch/>
        </p:blipFill>
        <p:spPr>
          <a:xfrm>
            <a:off x="2157170" y="1508552"/>
            <a:ext cx="5579306" cy="2651303"/>
          </a:xfrm>
          <a:prstGeom prst="rect">
            <a:avLst/>
          </a:prstGeom>
        </p:spPr>
      </p:pic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="" xmlns:a16="http://schemas.microsoft.com/office/drawing/2014/main" id="{A9F72347-C3B2-4384-98CD-6AF2F9C18966}"/>
              </a:ext>
            </a:extLst>
          </p:cNvPr>
          <p:cNvGrpSpPr/>
          <p:nvPr/>
        </p:nvGrpSpPr>
        <p:grpSpPr>
          <a:xfrm>
            <a:off x="961827" y="5146358"/>
            <a:ext cx="8088511" cy="369332"/>
            <a:chOff x="829684" y="5546885"/>
            <a:chExt cx="8088511" cy="369332"/>
          </a:xfrm>
        </p:grpSpPr>
        <p:sp>
          <p:nvSpPr>
            <p:cNvPr id="52" name="내용 개체 틀 3">
              <a:extLst>
                <a:ext uri="{FF2B5EF4-FFF2-40B4-BE49-F238E27FC236}">
                  <a16:creationId xmlns="" xmlns:a16="http://schemas.microsoft.com/office/drawing/2014/main" id="{32E71F2F-1A1B-433C-A15A-0D5689628380}"/>
                </a:ext>
              </a:extLst>
            </p:cNvPr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서로 평행한 두 면이 있는 입체도형을 무엇이라고 하면 좋을지 말해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3" name="모서리가 둥근 직사각형 41">
              <a:extLst>
                <a:ext uri="{FF2B5EF4-FFF2-40B4-BE49-F238E27FC236}">
                  <a16:creationId xmlns="" xmlns:a16="http://schemas.microsoft.com/office/drawing/2014/main" id="{330203D9-BEE7-409A-8F4F-595334CA1342}"/>
                </a:ext>
              </a:extLst>
            </p:cNvPr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입체도형 분류하기</a:t>
            </a:r>
          </a:p>
        </p:txBody>
      </p:sp>
    </p:spTree>
    <p:extLst>
      <p:ext uri="{BB962C8B-B14F-4D97-AF65-F5344CB8AC3E}">
        <p14:creationId xmlns:p14="http://schemas.microsoft.com/office/powerpoint/2010/main" val="37527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154129" y="145596"/>
            <a:ext cx="3687336" cy="763935"/>
            <a:chOff x="6154129" y="145596"/>
            <a:chExt cx="3687336" cy="763935"/>
          </a:xfrm>
        </p:grpSpPr>
        <p:grpSp>
          <p:nvGrpSpPr>
            <p:cNvPr id="20" name="그룹 19"/>
            <p:cNvGrpSpPr/>
            <p:nvPr/>
          </p:nvGrpSpPr>
          <p:grpSpPr>
            <a:xfrm>
              <a:off x="6529229" y="195550"/>
              <a:ext cx="3312236" cy="713981"/>
              <a:chOff x="6529229" y="195550"/>
              <a:chExt cx="3312236" cy="713981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8" r="24106" b="95193"/>
              <a:stretch/>
            </p:blipFill>
            <p:spPr>
              <a:xfrm>
                <a:off x="6529229" y="195550"/>
                <a:ext cx="2852264" cy="713981"/>
              </a:xfrm>
              <a:prstGeom prst="rect">
                <a:avLst/>
              </a:prstGeom>
            </p:spPr>
          </p:pic>
        </p:grpSp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6154129" y="387880"/>
              <a:ext cx="335504" cy="514827"/>
            </a:xfrm>
            <a:prstGeom prst="rect">
              <a:avLst/>
            </a:prstGeom>
          </p:spPr>
        </p:pic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217056" y="145596"/>
              <a:ext cx="335504" cy="713981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3" y="1214011"/>
            <a:ext cx="8449420" cy="2426313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4" t="60918" r="21362" b="36162"/>
          <a:stretch/>
        </p:blipFill>
        <p:spPr>
          <a:xfrm>
            <a:off x="7289321" y="2112579"/>
            <a:ext cx="577970" cy="3804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8674" y="21381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AAE59F1-1DC6-4768-9FF2-798E3792B9D1}"/>
              </a:ext>
            </a:extLst>
          </p:cNvPr>
          <p:cNvSpPr/>
          <p:nvPr/>
        </p:nvSpPr>
        <p:spPr>
          <a:xfrm>
            <a:off x="692261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A0658C5D-92DF-408D-82EC-4588C760B23B}"/>
              </a:ext>
            </a:extLst>
          </p:cNvPr>
          <p:cNvSpPr/>
          <p:nvPr/>
        </p:nvSpPr>
        <p:spPr>
          <a:xfrm>
            <a:off x="656511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6F7C2D7-4749-4816-AB6D-5ED30A73BA60}"/>
              </a:ext>
            </a:extLst>
          </p:cNvPr>
          <p:cNvSpPr/>
          <p:nvPr/>
        </p:nvSpPr>
        <p:spPr>
          <a:xfrm>
            <a:off x="6201426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5"/>
          <p:cNvSpPr txBox="1">
            <a:spLocks/>
          </p:cNvSpPr>
          <p:nvPr/>
        </p:nvSpPr>
        <p:spPr>
          <a:xfrm>
            <a:off x="12788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입체도형 분류하기</a:t>
            </a:r>
          </a:p>
        </p:txBody>
      </p:sp>
    </p:spTree>
    <p:extLst>
      <p:ext uri="{BB962C8B-B14F-4D97-AF65-F5344CB8AC3E}">
        <p14:creationId xmlns:p14="http://schemas.microsoft.com/office/powerpoint/2010/main" val="8307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</TotalTime>
  <Words>749</Words>
  <Application>Microsoft Office PowerPoint</Application>
  <PresentationFormat>A4 용지(210x297mm)</PresentationFormat>
  <Paragraphs>134</Paragraphs>
  <Slides>25</Slides>
  <Notes>2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  <vt:variant>
        <vt:lpstr>재구성한 쇼</vt:lpstr>
      </vt:variant>
      <vt:variant>
        <vt:i4>1</vt:i4>
      </vt:variant>
    </vt:vector>
  </HeadingPairs>
  <TitlesOfParts>
    <vt:vector size="27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215</cp:revision>
  <cp:lastPrinted>2017-09-25T02:44:09Z</cp:lastPrinted>
  <dcterms:created xsi:type="dcterms:W3CDTF">2017-09-24T23:31:15Z</dcterms:created>
  <dcterms:modified xsi:type="dcterms:W3CDTF">2019-01-03T01:17:51Z</dcterms:modified>
</cp:coreProperties>
</file>