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8" r:id="rId2"/>
    <p:sldId id="277" r:id="rId3"/>
    <p:sldId id="275" r:id="rId4"/>
    <p:sldId id="270" r:id="rId5"/>
    <p:sldId id="278" r:id="rId6"/>
    <p:sldId id="273" r:id="rId7"/>
    <p:sldId id="274" r:id="rId8"/>
    <p:sldId id="271" r:id="rId9"/>
    <p:sldId id="279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B"/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684" y="-396"/>
      </p:cViewPr>
      <p:guideLst>
        <p:guide orient="horz" pos="537"/>
        <p:guide orient="horz" pos="3732"/>
        <p:guide orient="horz" pos="913"/>
        <p:guide pos="240"/>
        <p:guide pos="5695"/>
        <p:guide pos="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02132CAB-469B-468F-A906-B1FC6EAB1DF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B305C799-4031-4891-A672-8F40376F4D11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7CCA31AE-1AD0-413B-A9D7-92526A0F8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29A8B2A4-18C2-40EC-A347-3E129F011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1956A1E8-AF17-41EC-9EF6-77BABB8FADA7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9">
            <a:extLst>
              <a:ext uri="{FF2B5EF4-FFF2-40B4-BE49-F238E27FC236}">
                <a16:creationId xmlns="" xmlns:a16="http://schemas.microsoft.com/office/drawing/2014/main" id="{F43838E9-6058-4D37-A055-12ACA53653F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="" xmlns:a16="http://schemas.microsoft.com/office/drawing/2014/main" id="{FB240498-A75B-4898-8DFB-F2ECFADE3437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8">
              <a:extLst>
                <a:ext uri="{FF2B5EF4-FFF2-40B4-BE49-F238E27FC236}">
                  <a16:creationId xmlns="" xmlns:a16="http://schemas.microsoft.com/office/drawing/2014/main" id="{6F39DD5B-B6A4-415D-8456-9DBD4ED09FD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9">
              <a:extLst>
                <a:ext uri="{FF2B5EF4-FFF2-40B4-BE49-F238E27FC236}">
                  <a16:creationId xmlns="" xmlns:a16="http://schemas.microsoft.com/office/drawing/2014/main" id="{CBEE8D04-2538-4146-B062-842F58C229D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20">
              <a:extLst>
                <a:ext uri="{FF2B5EF4-FFF2-40B4-BE49-F238E27FC236}">
                  <a16:creationId xmlns="" xmlns:a16="http://schemas.microsoft.com/office/drawing/2014/main" id="{46313091-2147-4067-9752-6F780DF5B48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A8C91339-6CA1-4FB9-98B6-32BF49B7AA1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342CE5D0-1717-490E-948F-56E896BE266F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C4950802-8661-470F-AD2D-0249CA100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54AE7E94-9072-4D7C-9026-57461B00EF4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CF2124A-EE94-4A29-A6C1-CBD9C95B7859}"/>
              </a:ext>
            </a:extLst>
          </p:cNvPr>
          <p:cNvSpPr txBox="1"/>
          <p:nvPr userDrawn="1"/>
        </p:nvSpPr>
        <p:spPr>
          <a:xfrm>
            <a:off x="92460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수학으로 세상 보기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모서리가 둥근 직사각형 11">
            <a:extLst>
              <a:ext uri="{FF2B5EF4-FFF2-40B4-BE49-F238E27FC236}">
                <a16:creationId xmlns="" xmlns:a16="http://schemas.microsoft.com/office/drawing/2014/main" id="{CAF21C73-DB7F-4631-A3AC-FF49070A2899}"/>
              </a:ext>
            </a:extLst>
          </p:cNvPr>
          <p:cNvSpPr/>
          <p:nvPr userDrawn="1"/>
        </p:nvSpPr>
        <p:spPr>
          <a:xfrm>
            <a:off x="0" y="413354"/>
            <a:ext cx="405736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0" y="413354"/>
            <a:ext cx="236476" cy="432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30625ADF-DD90-4EE7-B7F8-C4BE5795366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3DA55552-57B9-441E-8193-E90096C5C4B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77BEAFE6-1B0C-4CFC-822E-F0D039AFEE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DBB5C314-0E13-4200-B347-04701E727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>
            <a:spLocks/>
          </p:cNvSpPr>
          <p:nvPr/>
        </p:nvSpPr>
        <p:spPr>
          <a:xfrm>
            <a:off x="3944888" y="2637862"/>
            <a:ext cx="5089275" cy="15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수학으로 </a:t>
            </a:r>
            <a:r>
              <a:rPr lang="ko-KR" altLang="en-US" sz="3600" b="1" smtClean="0">
                <a:latin typeface="나눔고딕 ExtraBold" pitchFamily="50" charset="-127"/>
                <a:ea typeface="나눔고딕 ExtraBold" pitchFamily="50" charset="-127"/>
              </a:rPr>
              <a:t>세상 보기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436322" y="608755"/>
            <a:ext cx="34005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420" y="672951"/>
            <a:ext cx="328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수학으로 세상 보기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138~139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6676" y="2780928"/>
            <a:ext cx="158417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r>
              <a:rPr lang="en-US" altLang="ko-KR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7886180" y="-37209"/>
            <a:ext cx="1700714" cy="955866"/>
            <a:chOff x="7886180" y="-37209"/>
            <a:chExt cx="1700714" cy="955866"/>
          </a:xfrm>
        </p:grpSpPr>
        <p:pic>
          <p:nvPicPr>
            <p:cNvPr id="29" name="그림 28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56"/>
            <a:stretch/>
          </p:blipFill>
          <p:spPr>
            <a:xfrm>
              <a:off x="7886180" y="-37209"/>
              <a:ext cx="1424732" cy="945929"/>
            </a:xfrm>
            <a:prstGeom prst="rect">
              <a:avLst/>
            </a:prstGeom>
          </p:spPr>
        </p:pic>
        <p:pic>
          <p:nvPicPr>
            <p:cNvPr id="31" name="그림 3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8437516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8827423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9214298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공부한 내용을 떠올리며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생각 그물 그리기</a:t>
            </a: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6951" r="13714" b="36552"/>
          <a:stretch/>
        </p:blipFill>
        <p:spPr>
          <a:xfrm>
            <a:off x="2164330" y="982267"/>
            <a:ext cx="5738650" cy="5424455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12431" r="20346" b="45209"/>
          <a:stretch/>
        </p:blipFill>
        <p:spPr>
          <a:xfrm>
            <a:off x="2465446" y="1496686"/>
            <a:ext cx="4789565" cy="4067098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67655" r="42068" b="22691"/>
          <a:stretch/>
        </p:blipFill>
        <p:spPr>
          <a:xfrm>
            <a:off x="4016774" y="1402090"/>
            <a:ext cx="1749972" cy="926881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7886180" y="-36000"/>
            <a:ext cx="1700714" cy="954657"/>
            <a:chOff x="7886180" y="-36000"/>
            <a:chExt cx="1700714" cy="954657"/>
          </a:xfrm>
        </p:grpSpPr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123" b="-922"/>
            <a:stretch/>
          </p:blipFill>
          <p:spPr>
            <a:xfrm>
              <a:off x="7886180" y="-36000"/>
              <a:ext cx="1700714" cy="954657"/>
            </a:xfrm>
            <a:prstGeom prst="rect">
              <a:avLst/>
            </a:prstGeom>
          </p:spPr>
        </p:pic>
        <p:pic>
          <p:nvPicPr>
            <p:cNvPr id="15" name="그림 1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045115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</p:cNvPr>
          <p:cNvSpPr/>
          <p:nvPr/>
        </p:nvSpPr>
        <p:spPr>
          <a:xfrm>
            <a:off x="8827423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9214298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0" name="그림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544784" y="2378121"/>
            <a:ext cx="67452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0" t="21998" r="48526" b="74164"/>
          <a:stretch/>
        </p:blipFill>
        <p:spPr>
          <a:xfrm>
            <a:off x="4543742" y="2422477"/>
            <a:ext cx="696036" cy="3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886180" y="-36000"/>
            <a:ext cx="1700714" cy="954657"/>
            <a:chOff x="7886180" y="-36000"/>
            <a:chExt cx="1700714" cy="954657"/>
          </a:xfrm>
        </p:grpSpPr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123" b="-922"/>
            <a:stretch/>
          </p:blipFill>
          <p:spPr>
            <a:xfrm>
              <a:off x="7886180" y="-36000"/>
              <a:ext cx="1700714" cy="954657"/>
            </a:xfrm>
            <a:prstGeom prst="rect">
              <a:avLst/>
            </a:prstGeom>
          </p:spPr>
        </p:pic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9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공부한 내용을 떠올리며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생각 그물 그리기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885825" y="2112141"/>
            <a:ext cx="8169388" cy="2838789"/>
            <a:chOff x="885825" y="2112141"/>
            <a:chExt cx="8169388" cy="2838789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885825" y="2577985"/>
              <a:ext cx="8164513" cy="2372945"/>
            </a:xfrm>
            <a:prstGeom prst="roundRect">
              <a:avLst>
                <a:gd name="adj" fmla="val 53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966702" y="2112141"/>
              <a:ext cx="8088511" cy="369332"/>
              <a:chOff x="908514" y="5546885"/>
              <a:chExt cx="8088511" cy="369332"/>
            </a:xfrm>
          </p:grpSpPr>
          <p:sp>
            <p:nvSpPr>
              <p:cNvPr id="53" name="내용 개체 틀 3"/>
              <p:cNvSpPr txBox="1">
                <a:spLocks/>
              </p:cNvSpPr>
              <p:nvPr/>
            </p:nvSpPr>
            <p:spPr>
              <a:xfrm>
                <a:off x="103279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어떤 내용을 배웠나요</a:t>
                </a:r>
                <a:r>
                  <a:rPr lang="en-US" altLang="ko-KR" dirty="0"/>
                  <a:t>? </a:t>
                </a:r>
                <a:endParaRPr lang="ko-KR" altLang="en-US" dirty="0"/>
              </a:p>
            </p:txBody>
          </p:sp>
          <p:sp>
            <p:nvSpPr>
              <p:cNvPr id="54" name="모서리가 둥근 직사각형 53"/>
              <p:cNvSpPr/>
              <p:nvPr/>
            </p:nvSpPr>
            <p:spPr>
              <a:xfrm>
                <a:off x="90851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8" name="내용 개체 틀 2"/>
          <p:cNvSpPr txBox="1">
            <a:spLocks/>
          </p:cNvSpPr>
          <p:nvPr/>
        </p:nvSpPr>
        <p:spPr>
          <a:xfrm>
            <a:off x="885825" y="2582595"/>
            <a:ext cx="8164514" cy="236372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 smtClean="0"/>
              <a:t>분수의 나눗셈과 소수의 나눗셈을 </a:t>
            </a:r>
            <a:r>
              <a:rPr lang="ko-KR" altLang="en-US" dirty="0"/>
              <a:t>배웠습니다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소수의 나눗셈은 분수로 바꾸어 계산할 수 있다는 것을 알아보았습니다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각기둥과 각뿔의 의미와 </a:t>
            </a:r>
            <a:r>
              <a:rPr lang="ko-KR" altLang="en-US" dirty="0" smtClean="0"/>
              <a:t>특징을 </a:t>
            </a:r>
            <a:r>
              <a:rPr lang="ko-KR" altLang="en-US" dirty="0"/>
              <a:t>알아보았습니다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비와 비율의 의미와 실생활에서 사용되는 비율을 알아보았습니다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179388" indent="-179388" algn="just"/>
            <a:r>
              <a:rPr lang="ko-KR" altLang="en-US" dirty="0" smtClean="0"/>
              <a:t>그림그래프</a:t>
            </a:r>
            <a:r>
              <a:rPr lang="en-US" altLang="ko-KR" dirty="0"/>
              <a:t>, </a:t>
            </a:r>
            <a:r>
              <a:rPr lang="ko-KR" altLang="en-US" dirty="0"/>
              <a:t>띠그래프</a:t>
            </a:r>
            <a:r>
              <a:rPr lang="en-US" altLang="ko-KR" dirty="0"/>
              <a:t>, </a:t>
            </a:r>
            <a:r>
              <a:rPr lang="ko-KR" altLang="en-US" dirty="0" err="1" smtClean="0"/>
              <a:t>원그래프를</a:t>
            </a:r>
            <a:r>
              <a:rPr lang="ko-KR" altLang="en-US" dirty="0" smtClean="0"/>
              <a:t> </a:t>
            </a:r>
            <a:r>
              <a:rPr lang="ko-KR" altLang="en-US" dirty="0"/>
              <a:t>그리는 방법과 해석하는 방법을 배웠습니다</a:t>
            </a:r>
            <a:r>
              <a:rPr lang="en-US" altLang="ko-KR" dirty="0" smtClean="0"/>
              <a:t>.</a:t>
            </a:r>
          </a:p>
          <a:p>
            <a:pPr marL="179388" indent="-179388" algn="just"/>
            <a:r>
              <a:rPr lang="ko-KR" altLang="en-US" dirty="0"/>
              <a:t>직육면체의 부피를 구하는 방법을 배웠습니다</a:t>
            </a:r>
            <a:r>
              <a:rPr lang="en-US" altLang="ko-KR" dirty="0"/>
              <a:t>.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179388" indent="-179388" algn="just"/>
            <a:r>
              <a:rPr lang="ko-KR" altLang="en-US" dirty="0"/>
              <a:t>직육면체의 겉넓이를 구하는 여러 가지 방법을 배웠습니다</a:t>
            </a:r>
            <a:r>
              <a:rPr lang="en-US" altLang="ko-KR" dirty="0"/>
              <a:t>. 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963" y="35557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/>
          <p:cNvGrpSpPr/>
          <p:nvPr/>
        </p:nvGrpSpPr>
        <p:grpSpPr>
          <a:xfrm>
            <a:off x="891296" y="1541598"/>
            <a:ext cx="8322281" cy="369332"/>
            <a:chOff x="870058" y="3566633"/>
            <a:chExt cx="8322281" cy="369332"/>
          </a:xfrm>
        </p:grpSpPr>
        <p:grpSp>
          <p:nvGrpSpPr>
            <p:cNvPr id="20" name="그룹 19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1" name="내용 개체 틀 3"/>
            <p:cNvSpPr txBox="1">
              <a:spLocks/>
            </p:cNvSpPr>
            <p:nvPr/>
          </p:nvSpPr>
          <p:spPr>
            <a:xfrm>
              <a:off x="1082706" y="3566633"/>
              <a:ext cx="81096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한 학기 동안 배운 수학 내용을 친구들과 이야기해 봅시다</a:t>
              </a:r>
              <a:r>
                <a:rPr lang="en-US" altLang="ko-KR" dirty="0"/>
                <a:t>. </a:t>
              </a:r>
            </a:p>
          </p:txBody>
        </p:sp>
      </p:grpSp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8045115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827423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9214298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66702" y="5227787"/>
            <a:ext cx="7319261" cy="369332"/>
            <a:chOff x="829684" y="5546885"/>
            <a:chExt cx="7319261" cy="369332"/>
          </a:xfrm>
        </p:grpSpPr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953961" y="5546885"/>
              <a:ext cx="719498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배운 내용을 생각 그물로 그려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73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7886180" y="-36000"/>
            <a:ext cx="1759470" cy="954657"/>
            <a:chOff x="7886180" y="-36000"/>
            <a:chExt cx="1759470" cy="954657"/>
          </a:xfrm>
        </p:grpSpPr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10"/>
            <a:stretch/>
          </p:blipFill>
          <p:spPr>
            <a:xfrm>
              <a:off x="7886180" y="-36000"/>
              <a:ext cx="1759470" cy="945929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sp>
        <p:nvSpPr>
          <p:cNvPr id="49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A4, A5, A6 </a:t>
            </a:r>
            <a:r>
              <a:rPr lang="ko-KR" altLang="en-US" sz="2200" dirty="0">
                <a:solidFill>
                  <a:srgbClr val="695A35"/>
                </a:solidFill>
              </a:rPr>
              <a:t>용지 사이의 관계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pic>
        <p:nvPicPr>
          <p:cNvPr id="10" name="그림 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9864" r="69662" b="61056"/>
          <a:stretch/>
        </p:blipFill>
        <p:spPr>
          <a:xfrm>
            <a:off x="699388" y="3129039"/>
            <a:ext cx="1996515" cy="2486203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966702" y="2294760"/>
            <a:ext cx="8284583" cy="863359"/>
            <a:chOff x="887872" y="2420888"/>
            <a:chExt cx="8284583" cy="863359"/>
          </a:xfrm>
        </p:grpSpPr>
        <p:grpSp>
          <p:nvGrpSpPr>
            <p:cNvPr id="13" name="그룹 12"/>
            <p:cNvGrpSpPr/>
            <p:nvPr/>
          </p:nvGrpSpPr>
          <p:grpSpPr>
            <a:xfrm>
              <a:off x="887872" y="2420888"/>
              <a:ext cx="8284583" cy="701731"/>
              <a:chOff x="829684" y="5546885"/>
              <a:chExt cx="8284583" cy="701731"/>
            </a:xfrm>
          </p:grpSpPr>
          <p:sp>
            <p:nvSpPr>
              <p:cNvPr id="15" name="내용 개체 틀 3"/>
              <p:cNvSpPr txBox="1">
                <a:spLocks/>
              </p:cNvSpPr>
              <p:nvPr/>
            </p:nvSpPr>
            <p:spPr>
              <a:xfrm>
                <a:off x="985493" y="5546885"/>
                <a:ext cx="8128774" cy="7017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A4 </a:t>
                </a:r>
                <a:r>
                  <a:rPr lang="ko-KR" altLang="en-US" dirty="0"/>
                  <a:t>용지로 </a:t>
                </a:r>
                <a:r>
                  <a:rPr lang="en-US" altLang="ko-KR" dirty="0"/>
                  <a:t>A5 </a:t>
                </a:r>
                <a:r>
                  <a:rPr lang="ko-KR" altLang="en-US" dirty="0"/>
                  <a:t>용지와 </a:t>
                </a:r>
                <a:r>
                  <a:rPr lang="en-US" altLang="ko-KR" dirty="0"/>
                  <a:t>A6 </a:t>
                </a:r>
                <a:r>
                  <a:rPr lang="ko-KR" altLang="en-US" dirty="0"/>
                  <a:t>용지를 만들어 보고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표를 완성해 보세요</a:t>
                </a:r>
                <a:r>
                  <a:rPr lang="en-US" altLang="ko-KR" dirty="0"/>
                  <a:t>.</a:t>
                </a:r>
              </a:p>
              <a:p>
                <a:r>
                  <a:rPr lang="en-US" altLang="ko-KR" dirty="0"/>
                  <a:t>(</a:t>
                </a:r>
                <a:r>
                  <a:rPr lang="ko-KR" altLang="en-US" dirty="0"/>
                  <a:t>결과는 반올림하여 소수 첫째 자리까지 나타냅니다</a:t>
                </a:r>
                <a:r>
                  <a:rPr lang="en-US" altLang="ko-KR" dirty="0"/>
                  <a:t>.) </a:t>
                </a:r>
              </a:p>
            </p:txBody>
          </p:sp>
          <p:sp>
            <p:nvSpPr>
              <p:cNvPr id="16" name="모서리가 둥근 직사각형 1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4" name="그림 13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12" t="6372" r="47093" b="88903"/>
            <a:stretch/>
          </p:blipFill>
          <p:spPr>
            <a:xfrm>
              <a:off x="6056989" y="2668577"/>
              <a:ext cx="718985" cy="615670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875530" y="1507920"/>
            <a:ext cx="8369579" cy="646331"/>
            <a:chOff x="870058" y="3550867"/>
            <a:chExt cx="8369579" cy="646331"/>
          </a:xfrm>
        </p:grpSpPr>
        <p:grpSp>
          <p:nvGrpSpPr>
            <p:cNvPr id="18" name="그룹 17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9" name="내용 개체 틀 3"/>
            <p:cNvSpPr txBox="1">
              <a:spLocks/>
            </p:cNvSpPr>
            <p:nvPr/>
          </p:nvSpPr>
          <p:spPr>
            <a:xfrm>
              <a:off x="1130004" y="3550867"/>
              <a:ext cx="8109633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A4 </a:t>
              </a:r>
              <a:r>
                <a:rPr lang="ko-KR" altLang="en-US" dirty="0"/>
                <a:t>용지의 긴 변을 반으로 접어 자르면 </a:t>
              </a:r>
              <a:r>
                <a:rPr lang="en-US" altLang="ko-KR" dirty="0"/>
                <a:t>A5 </a:t>
              </a:r>
              <a:r>
                <a:rPr lang="ko-KR" altLang="en-US" dirty="0"/>
                <a:t>용지가 됩니다</a:t>
              </a:r>
              <a:r>
                <a:rPr lang="en-US" altLang="ko-KR" dirty="0"/>
                <a:t>. </a:t>
              </a:r>
              <a:r>
                <a:rPr lang="ko-KR" altLang="en-US" dirty="0"/>
                <a:t>또한 </a:t>
              </a:r>
              <a:r>
                <a:rPr lang="en-US" altLang="ko-KR" dirty="0"/>
                <a:t>A5 </a:t>
              </a:r>
              <a:r>
                <a:rPr lang="ko-KR" altLang="en-US" dirty="0"/>
                <a:t>용지의 긴 변을 반으로 접어 자르면 </a:t>
              </a:r>
              <a:r>
                <a:rPr lang="en-US" altLang="ko-KR" dirty="0"/>
                <a:t>A6 </a:t>
              </a:r>
              <a:r>
                <a:rPr lang="ko-KR" altLang="en-US" dirty="0"/>
                <a:t>용지가 됩니다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답해 봅시다</a:t>
              </a:r>
              <a:r>
                <a:rPr lang="en-US" altLang="ko-KR" dirty="0"/>
                <a:t>.</a:t>
              </a:r>
            </a:p>
          </p:txBody>
        </p:sp>
      </p:grp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045115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437516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9214298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t="19864" r="63428" b="61056"/>
          <a:stretch/>
        </p:blipFill>
        <p:spPr>
          <a:xfrm>
            <a:off x="2677309" y="3129039"/>
            <a:ext cx="624964" cy="2486203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9" t="19864" r="50374" b="61056"/>
          <a:stretch/>
        </p:blipFill>
        <p:spPr>
          <a:xfrm>
            <a:off x="3155368" y="3129039"/>
            <a:ext cx="1332148" cy="2486203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5" t="26095" r="63428" b="68477"/>
          <a:stretch/>
        </p:blipFill>
        <p:spPr>
          <a:xfrm>
            <a:off x="6463492" y="4372140"/>
            <a:ext cx="624964" cy="707230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2" t="19864" r="46112" b="61056"/>
          <a:stretch/>
        </p:blipFill>
        <p:spPr>
          <a:xfrm>
            <a:off x="4754929" y="3129039"/>
            <a:ext cx="342087" cy="2486203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7" t="19864" r="32766" b="61056"/>
          <a:stretch/>
        </p:blipFill>
        <p:spPr>
          <a:xfrm>
            <a:off x="5169024" y="3129039"/>
            <a:ext cx="1332148" cy="2486203"/>
          </a:xfrm>
          <a:prstGeom prst="rect">
            <a:avLst/>
          </a:prstGeom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1" t="19864" r="11342" b="61056"/>
          <a:stretch/>
        </p:blipFill>
        <p:spPr>
          <a:xfrm>
            <a:off x="6969224" y="3129039"/>
            <a:ext cx="1332148" cy="24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모서리가 둥근 직사각형 51"/>
          <p:cNvSpPr/>
          <p:nvPr/>
        </p:nvSpPr>
        <p:spPr bwMode="auto">
          <a:xfrm>
            <a:off x="3713335" y="3815942"/>
            <a:ext cx="3025107" cy="2098278"/>
          </a:xfrm>
          <a:prstGeom prst="roundRect">
            <a:avLst>
              <a:gd name="adj" fmla="val 531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7886180" y="-36000"/>
            <a:ext cx="1759470" cy="954657"/>
            <a:chOff x="7886180" y="-36000"/>
            <a:chExt cx="1759470" cy="954657"/>
          </a:xfrm>
        </p:grpSpPr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10"/>
            <a:stretch/>
          </p:blipFill>
          <p:spPr>
            <a:xfrm>
              <a:off x="7886180" y="-36000"/>
              <a:ext cx="1759470" cy="945929"/>
            </a:xfrm>
            <a:prstGeom prst="rect">
              <a:avLst/>
            </a:prstGeom>
          </p:spPr>
        </p:pic>
        <p:pic>
          <p:nvPicPr>
            <p:cNvPr id="47" name="그림 46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sp>
        <p:nvSpPr>
          <p:cNvPr id="49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A4, A5, A6 </a:t>
            </a:r>
            <a:r>
              <a:rPr lang="ko-KR" altLang="en-US" sz="2200" dirty="0">
                <a:solidFill>
                  <a:srgbClr val="695A35"/>
                </a:solidFill>
              </a:rPr>
              <a:t>용지 사이의 관계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pic>
        <p:nvPicPr>
          <p:cNvPr id="10" name="그림 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46142" r="6891" b="34778"/>
          <a:stretch/>
        </p:blipFill>
        <p:spPr>
          <a:xfrm>
            <a:off x="531447" y="1338800"/>
            <a:ext cx="8357300" cy="248620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317464" y="2160185"/>
            <a:ext cx="5782572" cy="468000"/>
            <a:chOff x="2317464" y="2160185"/>
            <a:chExt cx="5782572" cy="468000"/>
          </a:xfrm>
        </p:grpSpPr>
        <p:sp>
          <p:nvSpPr>
            <p:cNvPr id="30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317464" y="2160185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297</a:t>
              </a:r>
              <a:endParaRPr lang="ko-KR" altLang="en-US" dirty="0"/>
            </a:p>
          </p:txBody>
        </p:sp>
        <p:sp>
          <p:nvSpPr>
            <p:cNvPr id="31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258415" y="2160185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210</a:t>
              </a:r>
              <a:endParaRPr lang="ko-KR" altLang="en-US" dirty="0"/>
            </a:p>
          </p:txBody>
        </p:sp>
        <p:sp>
          <p:nvSpPr>
            <p:cNvPr id="32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202631" y="2160185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317464" y="2588794"/>
            <a:ext cx="5782572" cy="476119"/>
            <a:chOff x="2317464" y="2588794"/>
            <a:chExt cx="5782572" cy="476119"/>
          </a:xfrm>
        </p:grpSpPr>
        <p:sp>
          <p:nvSpPr>
            <p:cNvPr id="33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202631" y="2588794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38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258415" y="2588794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148.5</a:t>
              </a:r>
              <a:endParaRPr lang="ko-KR" altLang="en-US" dirty="0"/>
            </a:p>
          </p:txBody>
        </p:sp>
        <p:sp>
          <p:nvSpPr>
            <p:cNvPr id="46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317464" y="2596913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210</a:t>
              </a:r>
              <a:endParaRPr lang="ko-KR" altLang="en-US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17464" y="3020842"/>
            <a:ext cx="5782572" cy="481648"/>
            <a:chOff x="2317464" y="3020842"/>
            <a:chExt cx="5782572" cy="481648"/>
          </a:xfrm>
        </p:grpSpPr>
        <p:sp>
          <p:nvSpPr>
            <p:cNvPr id="34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202631" y="3020842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44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258415" y="3034490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105</a:t>
              </a:r>
              <a:endParaRPr lang="ko-KR" altLang="en-US" dirty="0"/>
            </a:p>
          </p:txBody>
        </p:sp>
        <p:sp>
          <p:nvSpPr>
            <p:cNvPr id="56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317464" y="3034490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148.5</a:t>
              </a:r>
              <a:endParaRPr lang="ko-KR" altLang="en-US" dirty="0"/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4768" y="21990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4768" y="26432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4768" y="31162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2664323" y="3800176"/>
            <a:ext cx="819732" cy="416322"/>
            <a:chOff x="5160154" y="2099707"/>
            <a:chExt cx="819732" cy="416322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5160154" y="2099707"/>
              <a:ext cx="819732" cy="41632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5160154" y="2123202"/>
              <a:ext cx="8063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39788"/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풀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이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124885"/>
              </p:ext>
            </p:extLst>
          </p:nvPr>
        </p:nvGraphicFramePr>
        <p:xfrm>
          <a:off x="4125560" y="3870524"/>
          <a:ext cx="584537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84537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297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12479"/>
              </p:ext>
            </p:extLst>
          </p:nvPr>
        </p:nvGraphicFramePr>
        <p:xfrm>
          <a:off x="4125560" y="4535952"/>
          <a:ext cx="69868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9868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210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148.5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25101"/>
              </p:ext>
            </p:extLst>
          </p:nvPr>
        </p:nvGraphicFramePr>
        <p:xfrm>
          <a:off x="4125560" y="5240266"/>
          <a:ext cx="698688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698688"/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148.5</a:t>
                      </a:r>
                      <a:endParaRPr kumimoji="0" lang="ko-KR" altLang="en-US" sz="1800" b="1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8045115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8437516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</p:cNvPr>
          <p:cNvSpPr/>
          <p:nvPr/>
        </p:nvSpPr>
        <p:spPr>
          <a:xfrm>
            <a:off x="9214298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819555" y="3681332"/>
            <a:ext cx="429476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       = </a:t>
            </a:r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약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1.4</a:t>
            </a:r>
            <a:r>
              <a:rPr lang="en-US" altLang="ko-KR" b="1" spc="300" dirty="0" smtClean="0">
                <a:latin typeface="나눔고딕" pitchFamily="50" charset="-127"/>
                <a:ea typeface="나눔고딕" pitchFamily="50" charset="-127"/>
              </a:rPr>
              <a:t>1=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1.4</a:t>
            </a:r>
          </a:p>
          <a:p>
            <a:pPr marL="179388" indent="-179388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        =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약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1.4</a:t>
            </a:r>
            <a:r>
              <a:rPr lang="en-US" altLang="ko-KR" b="1" spc="300" dirty="0" smtClean="0">
                <a:latin typeface="나눔고딕" pitchFamily="50" charset="-127"/>
                <a:ea typeface="나눔고딕" pitchFamily="50" charset="-127"/>
              </a:rPr>
              <a:t>2=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1.4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            = </a:t>
            </a:r>
            <a:r>
              <a:rPr lang="ko-KR" altLang="en-US" b="1" dirty="0">
                <a:latin typeface="나눔고딕" pitchFamily="50" charset="-127"/>
                <a:ea typeface="나눔고딕" pitchFamily="50" charset="-127"/>
              </a:rPr>
              <a:t>약 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1.4</a:t>
            </a:r>
            <a:r>
              <a:rPr lang="en-US" altLang="ko-KR" b="1" spc="300" dirty="0" smtClean="0">
                <a:latin typeface="나눔고딕" pitchFamily="50" charset="-127"/>
                <a:ea typeface="나눔고딕" pitchFamily="50" charset="-127"/>
              </a:rPr>
              <a:t>0=</a:t>
            </a:r>
            <a:r>
              <a:rPr lang="en-US" altLang="ko-KR" b="1" dirty="0" smtClean="0">
                <a:latin typeface="나눔고딕" pitchFamily="50" charset="-127"/>
                <a:ea typeface="나눔고딕" pitchFamily="50" charset="-127"/>
              </a:rPr>
              <a:t>1.4</a:t>
            </a:r>
            <a:endParaRPr lang="en-US" altLang="ko-KR" b="1" spc="-150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1746" y="46450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6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7886180" y="-36000"/>
            <a:ext cx="1759470" cy="954657"/>
            <a:chOff x="7886180" y="-36000"/>
            <a:chExt cx="1759470" cy="954657"/>
          </a:xfrm>
        </p:grpSpPr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10"/>
            <a:stretch/>
          </p:blipFill>
          <p:spPr>
            <a:xfrm>
              <a:off x="7886180" y="-36000"/>
              <a:ext cx="1759470" cy="945929"/>
            </a:xfrm>
            <a:prstGeom prst="rect">
              <a:avLst/>
            </a:prstGeom>
          </p:spPr>
        </p:pic>
        <p:pic>
          <p:nvPicPr>
            <p:cNvPr id="46" name="그림 45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sp>
        <p:nvSpPr>
          <p:cNvPr id="47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A4, A5, A6 </a:t>
            </a:r>
            <a:r>
              <a:rPr lang="ko-KR" altLang="en-US" sz="2200" dirty="0">
                <a:solidFill>
                  <a:srgbClr val="695A35"/>
                </a:solidFill>
              </a:rPr>
              <a:t>용지 사이의 관계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85825" y="3672943"/>
            <a:ext cx="8164514" cy="1826595"/>
            <a:chOff x="885825" y="4088403"/>
            <a:chExt cx="8164514" cy="1826595"/>
          </a:xfrm>
        </p:grpSpPr>
        <p:sp>
          <p:nvSpPr>
            <p:cNvPr id="58" name="모서리가 둥근 직사각형 57"/>
            <p:cNvSpPr/>
            <p:nvPr/>
          </p:nvSpPr>
          <p:spPr bwMode="auto">
            <a:xfrm>
              <a:off x="885825" y="4831307"/>
              <a:ext cx="8164513" cy="1083691"/>
            </a:xfrm>
            <a:prstGeom prst="roundRect">
              <a:avLst>
                <a:gd name="adj" fmla="val 53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887872" y="4088403"/>
              <a:ext cx="8162467" cy="646331"/>
              <a:chOff x="829684" y="5560533"/>
              <a:chExt cx="8162467" cy="646331"/>
            </a:xfrm>
          </p:grpSpPr>
          <p:sp>
            <p:nvSpPr>
              <p:cNvPr id="60" name="내용 개체 틀 3"/>
              <p:cNvSpPr txBox="1">
                <a:spLocks/>
              </p:cNvSpPr>
              <p:nvPr/>
            </p:nvSpPr>
            <p:spPr>
              <a:xfrm>
                <a:off x="953961" y="5560533"/>
                <a:ext cx="8038190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/>
                  <a:t>위의 표를 보고 </a:t>
                </a:r>
                <a:r>
                  <a:rPr lang="en-US" altLang="ko-KR" dirty="0"/>
                  <a:t>A4 </a:t>
                </a:r>
                <a:r>
                  <a:rPr lang="ko-KR" altLang="en-US" dirty="0"/>
                  <a:t>용지</a:t>
                </a:r>
                <a:r>
                  <a:rPr lang="en-US" altLang="ko-KR" dirty="0"/>
                  <a:t>, A5 </a:t>
                </a:r>
                <a:r>
                  <a:rPr lang="ko-KR" altLang="en-US" dirty="0"/>
                  <a:t>용지</a:t>
                </a:r>
                <a:r>
                  <a:rPr lang="en-US" altLang="ko-KR" dirty="0"/>
                  <a:t>, A6 </a:t>
                </a:r>
                <a:r>
                  <a:rPr lang="ko-KR" altLang="en-US" dirty="0"/>
                  <a:t>용지 사이에는 어떤 관계가 있는지 설명해 보세요</a:t>
                </a:r>
                <a:r>
                  <a:rPr lang="en-US" altLang="ko-KR" dirty="0"/>
                  <a:t>.  </a:t>
                </a:r>
              </a:p>
            </p:txBody>
          </p:sp>
          <p:sp>
            <p:nvSpPr>
              <p:cNvPr id="61" name="모서리가 둥근 직사각형 60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2" name="내용 개체 틀 2"/>
          <p:cNvSpPr txBox="1">
            <a:spLocks/>
          </p:cNvSpPr>
          <p:nvPr/>
        </p:nvSpPr>
        <p:spPr>
          <a:xfrm>
            <a:off x="885825" y="4468237"/>
            <a:ext cx="8164514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짧은 변의 길이에 대한 긴 변의 길이의 비율이 비슷합니다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spc="-50" dirty="0"/>
              <a:t>크기는 절반씩으로 줄어들지만 짧은 변의 길이에 대한 긴 변의 길이의 비율은 변하지 </a:t>
            </a:r>
            <a:r>
              <a:rPr lang="ko-KR" altLang="en-US" dirty="0"/>
              <a:t>않습니다</a:t>
            </a:r>
            <a:r>
              <a:rPr lang="en-US" altLang="ko-KR" dirty="0"/>
              <a:t>. 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963" y="47489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6" action="ppaction://hlinksldjump"/>
          </p:cNvPr>
          <p:cNvSpPr/>
          <p:nvPr/>
        </p:nvSpPr>
        <p:spPr>
          <a:xfrm>
            <a:off x="8045115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437516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9214298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793984" y="1236267"/>
            <a:ext cx="8357300" cy="2486203"/>
            <a:chOff x="793984" y="2426193"/>
            <a:chExt cx="8357300" cy="2486203"/>
          </a:xfrm>
        </p:grpSpPr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5" t="46142" r="6891" b="34778"/>
            <a:stretch/>
          </p:blipFill>
          <p:spPr>
            <a:xfrm>
              <a:off x="793984" y="2426193"/>
              <a:ext cx="8357300" cy="2486203"/>
            </a:xfrm>
            <a:prstGeom prst="rect">
              <a:avLst/>
            </a:prstGeom>
          </p:spPr>
        </p:pic>
        <p:sp>
          <p:nvSpPr>
            <p:cNvPr id="64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580001" y="3247578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297</a:t>
              </a:r>
              <a:endParaRPr lang="ko-KR" altLang="en-US" dirty="0"/>
            </a:p>
          </p:txBody>
        </p:sp>
        <p:sp>
          <p:nvSpPr>
            <p:cNvPr id="65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520952" y="3247578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210</a:t>
              </a:r>
              <a:endParaRPr lang="ko-KR" altLang="en-US" dirty="0"/>
            </a:p>
          </p:txBody>
        </p:sp>
        <p:sp>
          <p:nvSpPr>
            <p:cNvPr id="66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465168" y="3247578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67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465168" y="3676187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68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465168" y="4108235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69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520952" y="3676187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148.5</a:t>
              </a:r>
              <a:endParaRPr lang="ko-KR" altLang="en-US" dirty="0"/>
            </a:p>
          </p:txBody>
        </p:sp>
        <p:sp>
          <p:nvSpPr>
            <p:cNvPr id="70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520952" y="4121883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105</a:t>
              </a:r>
              <a:endParaRPr lang="ko-KR" altLang="en-US" dirty="0"/>
            </a:p>
          </p:txBody>
        </p:sp>
        <p:sp>
          <p:nvSpPr>
            <p:cNvPr id="71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580001" y="3684306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210</a:t>
              </a:r>
              <a:endParaRPr lang="ko-KR" altLang="en-US" dirty="0"/>
            </a:p>
          </p:txBody>
        </p:sp>
        <p:sp>
          <p:nvSpPr>
            <p:cNvPr id="72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580001" y="4121883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148.5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31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1" name="그룹 40"/>
          <p:cNvGrpSpPr/>
          <p:nvPr/>
        </p:nvGrpSpPr>
        <p:grpSpPr>
          <a:xfrm>
            <a:off x="7886180" y="-36000"/>
            <a:ext cx="1759470" cy="954657"/>
            <a:chOff x="7886180" y="-36000"/>
            <a:chExt cx="1759470" cy="954657"/>
          </a:xfrm>
        </p:grpSpPr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10"/>
            <a:stretch/>
          </p:blipFill>
          <p:spPr>
            <a:xfrm>
              <a:off x="7886180" y="-36000"/>
              <a:ext cx="1759470" cy="945929"/>
            </a:xfrm>
            <a:prstGeom prst="rect">
              <a:avLst/>
            </a:prstGeom>
          </p:spPr>
        </p:pic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sp>
        <p:nvSpPr>
          <p:cNvPr id="55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A4, A5, A6 </a:t>
            </a:r>
            <a:r>
              <a:rPr lang="ko-KR" altLang="en-US" sz="2200" dirty="0">
                <a:solidFill>
                  <a:srgbClr val="695A35"/>
                </a:solidFill>
              </a:rPr>
              <a:t>용지 사이의 관계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알아보기</a:t>
            </a:r>
          </a:p>
        </p:txBody>
      </p:sp>
      <p:grpSp>
        <p:nvGrpSpPr>
          <p:cNvPr id="56" name="그룹 55"/>
          <p:cNvGrpSpPr/>
          <p:nvPr/>
        </p:nvGrpSpPr>
        <p:grpSpPr>
          <a:xfrm>
            <a:off x="793984" y="1236267"/>
            <a:ext cx="8357300" cy="2486203"/>
            <a:chOff x="793984" y="2426193"/>
            <a:chExt cx="8357300" cy="2486203"/>
          </a:xfrm>
        </p:grpSpPr>
        <p:pic>
          <p:nvPicPr>
            <p:cNvPr id="57" name="그림 56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5" t="46142" r="6891" b="34778"/>
            <a:stretch/>
          </p:blipFill>
          <p:spPr>
            <a:xfrm>
              <a:off x="793984" y="2426193"/>
              <a:ext cx="8357300" cy="2486203"/>
            </a:xfrm>
            <a:prstGeom prst="rect">
              <a:avLst/>
            </a:prstGeom>
          </p:spPr>
        </p:pic>
        <p:sp>
          <p:nvSpPr>
            <p:cNvPr id="58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580001" y="3247578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297</a:t>
              </a:r>
              <a:endParaRPr lang="ko-KR" altLang="en-US" dirty="0"/>
            </a:p>
          </p:txBody>
        </p:sp>
        <p:sp>
          <p:nvSpPr>
            <p:cNvPr id="59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520952" y="3247578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210</a:t>
              </a:r>
              <a:endParaRPr lang="ko-KR" altLang="en-US" dirty="0"/>
            </a:p>
          </p:txBody>
        </p:sp>
        <p:sp>
          <p:nvSpPr>
            <p:cNvPr id="60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465168" y="3247578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61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465168" y="3676187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62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6465168" y="4108235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1.4</a:t>
              </a:r>
              <a:endParaRPr lang="ko-KR" altLang="en-US" dirty="0"/>
            </a:p>
          </p:txBody>
        </p:sp>
        <p:sp>
          <p:nvSpPr>
            <p:cNvPr id="63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520952" y="3676187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148.5</a:t>
              </a:r>
              <a:endParaRPr lang="ko-KR" altLang="en-US" dirty="0"/>
            </a:p>
          </p:txBody>
        </p:sp>
        <p:sp>
          <p:nvSpPr>
            <p:cNvPr id="64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4520952" y="4121883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105</a:t>
              </a:r>
              <a:endParaRPr lang="ko-KR" altLang="en-US" dirty="0"/>
            </a:p>
          </p:txBody>
        </p:sp>
        <p:sp>
          <p:nvSpPr>
            <p:cNvPr id="65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580001" y="3684306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210</a:t>
              </a:r>
              <a:endParaRPr lang="ko-KR" altLang="en-US" dirty="0"/>
            </a:p>
          </p:txBody>
        </p:sp>
        <p:sp>
          <p:nvSpPr>
            <p:cNvPr id="66" name="내용 개체 틀 2">
              <a:extLst>
                <a:ext uri="{FF2B5EF4-FFF2-40B4-BE49-F238E27FC236}">
                  <a16:creationId xmlns="" xmlns:a16="http://schemas.microsoft.com/office/drawing/2014/main" id="{9B2EF574-7CE0-4F77-88D4-1799898E15F8}"/>
                </a:ext>
              </a:extLst>
            </p:cNvPr>
            <p:cNvSpPr txBox="1">
              <a:spLocks/>
            </p:cNvSpPr>
            <p:nvPr/>
          </p:nvSpPr>
          <p:spPr>
            <a:xfrm>
              <a:off x="2580001" y="4121883"/>
              <a:ext cx="1897405" cy="468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/>
                <a:t>148.5</a:t>
              </a:r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85825" y="3485569"/>
            <a:ext cx="8164513" cy="1191943"/>
            <a:chOff x="885825" y="3492125"/>
            <a:chExt cx="8164513" cy="1191943"/>
          </a:xfrm>
        </p:grpSpPr>
        <p:sp>
          <p:nvSpPr>
            <p:cNvPr id="67" name="모서리가 둥근 직사각형 66"/>
            <p:cNvSpPr/>
            <p:nvPr/>
          </p:nvSpPr>
          <p:spPr bwMode="auto">
            <a:xfrm>
              <a:off x="885825" y="3929947"/>
              <a:ext cx="8164513" cy="754121"/>
            </a:xfrm>
            <a:prstGeom prst="roundRect">
              <a:avLst>
                <a:gd name="adj" fmla="val 53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887872" y="3492125"/>
              <a:ext cx="8088511" cy="369332"/>
              <a:chOff x="829684" y="5546885"/>
              <a:chExt cx="8088511" cy="369332"/>
            </a:xfrm>
          </p:grpSpPr>
          <p:sp>
            <p:nvSpPr>
              <p:cNvPr id="69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A3 </a:t>
                </a:r>
                <a:r>
                  <a:rPr lang="ko-KR" altLang="en-US" dirty="0"/>
                  <a:t>용지의 긴 변의 길이와 짧은 변의 길이는 각각 얼마일까요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70" name="모서리가 둥근 직사각형 69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1" name="내용 개체 틀 2"/>
          <p:cNvSpPr txBox="1">
            <a:spLocks/>
          </p:cNvSpPr>
          <p:nvPr/>
        </p:nvSpPr>
        <p:spPr>
          <a:xfrm>
            <a:off x="885825" y="3949586"/>
            <a:ext cx="8164514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dirty="0"/>
              <a:t>짧은 변의 길이는 </a:t>
            </a:r>
            <a:r>
              <a:rPr lang="en-US" altLang="ko-KR" dirty="0"/>
              <a:t>A4 </a:t>
            </a:r>
            <a:r>
              <a:rPr lang="ko-KR" altLang="en-US" dirty="0"/>
              <a:t>용지의 긴 변의 길이인 </a:t>
            </a:r>
            <a:r>
              <a:rPr lang="en-US" altLang="ko-KR" dirty="0"/>
              <a:t>29</a:t>
            </a:r>
            <a:r>
              <a:rPr lang="en-US" altLang="ko-KR" spc="300" dirty="0"/>
              <a:t>7</a:t>
            </a:r>
            <a:r>
              <a:rPr lang="en-US" altLang="ko-KR" dirty="0"/>
              <a:t>mm</a:t>
            </a:r>
            <a:r>
              <a:rPr lang="ko-KR" altLang="en-US" dirty="0"/>
              <a:t>일 것입니다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긴 변의 길이는 </a:t>
            </a:r>
            <a:r>
              <a:rPr lang="en-US" altLang="ko-KR" dirty="0"/>
              <a:t>21</a:t>
            </a:r>
            <a:r>
              <a:rPr lang="en-US" altLang="ko-KR" spc="300" dirty="0"/>
              <a:t>0</a:t>
            </a:r>
            <a:r>
              <a:rPr lang="en-US" altLang="ko-KR" dirty="0"/>
              <a:t>mm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/>
              <a:t>배인 </a:t>
            </a:r>
            <a:r>
              <a:rPr lang="en-US" altLang="ko-KR" dirty="0"/>
              <a:t>42</a:t>
            </a:r>
            <a:r>
              <a:rPr lang="en-US" altLang="ko-KR" spc="300" dirty="0"/>
              <a:t>0</a:t>
            </a:r>
            <a:r>
              <a:rPr lang="en-US" altLang="ko-KR" dirty="0"/>
              <a:t>mm</a:t>
            </a:r>
            <a:r>
              <a:rPr lang="ko-KR" altLang="en-US" dirty="0"/>
              <a:t>일 것입니다</a:t>
            </a:r>
            <a:r>
              <a:rPr lang="en-US" altLang="ko-KR" dirty="0"/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885825" y="4725144"/>
            <a:ext cx="8164513" cy="1191943"/>
            <a:chOff x="885825" y="4725144"/>
            <a:chExt cx="8164513" cy="1191943"/>
          </a:xfrm>
        </p:grpSpPr>
        <p:sp>
          <p:nvSpPr>
            <p:cNvPr id="73" name="모서리가 둥근 직사각형 72"/>
            <p:cNvSpPr/>
            <p:nvPr/>
          </p:nvSpPr>
          <p:spPr bwMode="auto">
            <a:xfrm>
              <a:off x="885825" y="5162966"/>
              <a:ext cx="8164513" cy="754121"/>
            </a:xfrm>
            <a:prstGeom prst="roundRect">
              <a:avLst>
                <a:gd name="adj" fmla="val 53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887872" y="4725144"/>
              <a:ext cx="8088511" cy="369332"/>
              <a:chOff x="829684" y="5546885"/>
              <a:chExt cx="8088511" cy="369332"/>
            </a:xfrm>
          </p:grpSpPr>
          <p:sp>
            <p:nvSpPr>
              <p:cNvPr id="75" name="내용 개체 틀 3"/>
              <p:cNvSpPr txBox="1">
                <a:spLocks/>
              </p:cNvSpPr>
              <p:nvPr/>
            </p:nvSpPr>
            <p:spPr>
              <a:xfrm>
                <a:off x="953961" y="5546885"/>
                <a:ext cx="7964234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A3 </a:t>
                </a:r>
                <a:r>
                  <a:rPr lang="ko-KR" altLang="en-US" dirty="0"/>
                  <a:t>용지의 짧은 변의 길이에 대한 긴 변의 길이의 비율은 얼마일까요</a:t>
                </a:r>
                <a:r>
                  <a:rPr lang="en-US" altLang="ko-KR" dirty="0"/>
                  <a:t>? </a:t>
                </a:r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>
                <a:off x="82968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7" name="내용 개체 틀 2"/>
          <p:cNvSpPr txBox="1">
            <a:spLocks/>
          </p:cNvSpPr>
          <p:nvPr/>
        </p:nvSpPr>
        <p:spPr>
          <a:xfrm>
            <a:off x="885825" y="5189161"/>
            <a:ext cx="8164514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en-US" altLang="ko-KR" dirty="0"/>
              <a:t>A4 </a:t>
            </a:r>
            <a:r>
              <a:rPr lang="ko-KR" altLang="en-US" dirty="0"/>
              <a:t>용지</a:t>
            </a:r>
            <a:r>
              <a:rPr lang="en-US" altLang="ko-KR" dirty="0"/>
              <a:t>, A5 </a:t>
            </a:r>
            <a:r>
              <a:rPr lang="ko-KR" altLang="en-US" dirty="0"/>
              <a:t>용지</a:t>
            </a:r>
            <a:r>
              <a:rPr lang="en-US" altLang="ko-KR" dirty="0"/>
              <a:t>, A6 </a:t>
            </a:r>
            <a:r>
              <a:rPr lang="ko-KR" altLang="en-US" dirty="0"/>
              <a:t>용지와 같은 </a:t>
            </a:r>
            <a:r>
              <a:rPr lang="en-US" altLang="ko-KR" dirty="0"/>
              <a:t>1.4</a:t>
            </a:r>
            <a:r>
              <a:rPr lang="ko-KR" altLang="en-US" dirty="0"/>
              <a:t>일 것 같습니다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en-US" altLang="ko-KR" dirty="0"/>
              <a:t>420÷297</a:t>
            </a:r>
            <a:r>
              <a:rPr lang="ko-KR" altLang="en-US" dirty="0"/>
              <a:t>은 약 </a:t>
            </a:r>
            <a:r>
              <a:rPr lang="en-US" altLang="ko-KR" dirty="0" smtClean="0"/>
              <a:t>1.4</a:t>
            </a:r>
            <a:r>
              <a:rPr lang="ko-KR" altLang="en-US" dirty="0" smtClean="0"/>
              <a:t>이므로 </a:t>
            </a:r>
            <a:r>
              <a:rPr lang="ko-KR" altLang="en-US" dirty="0"/>
              <a:t>비율은 </a:t>
            </a:r>
            <a:r>
              <a:rPr lang="en-US" altLang="ko-KR" dirty="0"/>
              <a:t>1.4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9963" y="40916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9963" y="5331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045115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437516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9214298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2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7886180" y="-36000"/>
            <a:ext cx="1700714" cy="954657"/>
            <a:chOff x="7886180" y="-36000"/>
            <a:chExt cx="1700714" cy="954657"/>
          </a:xfrm>
        </p:grpSpPr>
        <p:pic>
          <p:nvPicPr>
            <p:cNvPr id="39" name="그림 3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99"/>
            <a:stretch/>
          </p:blipFill>
          <p:spPr>
            <a:xfrm>
              <a:off x="7886180" y="-36000"/>
              <a:ext cx="911149" cy="945929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0" r="53358" b="95193"/>
            <a:stretch/>
          </p:blipFill>
          <p:spPr>
            <a:xfrm>
              <a:off x="9182324" y="139700"/>
              <a:ext cx="404570" cy="778957"/>
            </a:xfrm>
            <a:prstGeom prst="rect">
              <a:avLst/>
            </a:prstGeom>
          </p:spPr>
        </p:pic>
      </p:grpSp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1" t="39425" r="53996" b="55768"/>
          <a:stretch/>
        </p:blipFill>
        <p:spPr>
          <a:xfrm>
            <a:off x="8797330" y="65336"/>
            <a:ext cx="764184" cy="772515"/>
          </a:xfrm>
          <a:prstGeom prst="rect">
            <a:avLst/>
          </a:prstGeom>
        </p:spPr>
      </p:pic>
      <p:sp>
        <p:nvSpPr>
          <p:cNvPr id="50" name="내용 개체 틀 5"/>
          <p:cNvSpPr txBox="1">
            <a:spLocks/>
          </p:cNvSpPr>
          <p:nvPr/>
        </p:nvSpPr>
        <p:spPr>
          <a:xfrm>
            <a:off x="-14131" y="476672"/>
            <a:ext cx="413903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생활 주변에서 배운 내용과 </a:t>
            </a: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관련 있는 내용 알아보기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85825" y="2023662"/>
            <a:ext cx="8169388" cy="2765088"/>
            <a:chOff x="885825" y="2244386"/>
            <a:chExt cx="8169388" cy="2765088"/>
          </a:xfrm>
        </p:grpSpPr>
        <p:sp>
          <p:nvSpPr>
            <p:cNvPr id="54" name="모서리가 둥근 직사각형 53"/>
            <p:cNvSpPr/>
            <p:nvPr/>
          </p:nvSpPr>
          <p:spPr bwMode="auto">
            <a:xfrm>
              <a:off x="885825" y="3028938"/>
              <a:ext cx="8164513" cy="1980536"/>
            </a:xfrm>
            <a:prstGeom prst="roundRect">
              <a:avLst>
                <a:gd name="adj" fmla="val 531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66702" y="2244386"/>
              <a:ext cx="8088511" cy="646331"/>
              <a:chOff x="908514" y="5546885"/>
              <a:chExt cx="8088511" cy="646331"/>
            </a:xfrm>
          </p:grpSpPr>
          <p:sp>
            <p:nvSpPr>
              <p:cNvPr id="56" name="내용 개체 틀 3"/>
              <p:cNvSpPr txBox="1">
                <a:spLocks/>
              </p:cNvSpPr>
              <p:nvPr/>
            </p:nvSpPr>
            <p:spPr>
              <a:xfrm>
                <a:off x="1032791" y="5546885"/>
                <a:ext cx="7964234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/>
                  <a:t>주변에 있는 물건이나 상황 중에서 한 학기 동안 배운 수학 내용과 관련 있는 </a:t>
                </a:r>
                <a:r>
                  <a:rPr lang="ko-KR" altLang="en-US" dirty="0" smtClean="0"/>
                  <a:t>것을 이야기해 보세요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>
                <a:off x="908514" y="567899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8" name="내용 개체 틀 2"/>
          <p:cNvSpPr txBox="1">
            <a:spLocks/>
          </p:cNvSpPr>
          <p:nvPr/>
        </p:nvSpPr>
        <p:spPr>
          <a:xfrm>
            <a:off x="885825" y="2812823"/>
            <a:ext cx="8164514" cy="19759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/>
            <a:r>
              <a:rPr lang="ko-KR" altLang="en-US" spc="-50" dirty="0"/>
              <a:t>음식 </a:t>
            </a:r>
            <a:r>
              <a:rPr lang="ko-KR" altLang="en-US" spc="-50" dirty="0" smtClean="0"/>
              <a:t>조리 방법을 </a:t>
            </a:r>
            <a:r>
              <a:rPr lang="ko-KR" altLang="en-US" spc="-50" dirty="0"/>
              <a:t>보고 필요한 음식 재료의 양을 계산할 때 분수의 나눗셈이나 소수의 </a:t>
            </a:r>
            <a:r>
              <a:rPr lang="ko-KR" altLang="en-US" dirty="0"/>
              <a:t>나눗셈이 필요합니다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종이 모형을 만들 때 </a:t>
            </a:r>
            <a:r>
              <a:rPr lang="ko-KR" altLang="en-US" dirty="0" smtClean="0"/>
              <a:t>각기둥이나 </a:t>
            </a:r>
            <a:r>
              <a:rPr lang="ko-KR" altLang="en-US" dirty="0"/>
              <a:t>각뿔의 전개도를 잘라 붙이는 </a:t>
            </a:r>
            <a:r>
              <a:rPr lang="ko-KR" altLang="en-US" spc="-150" dirty="0"/>
              <a:t>경우가 많이 있습니다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과학 실험에서 약품의 무게나 부피를 나눌 </a:t>
            </a:r>
            <a:r>
              <a:rPr lang="ko-KR" altLang="en-US" spc="-150" dirty="0"/>
              <a:t>때 소수의 나눗셈</a:t>
            </a:r>
            <a:r>
              <a:rPr lang="ko-KR" altLang="en-US" dirty="0"/>
              <a:t>을 쓰는 경우가</a:t>
            </a:r>
            <a:r>
              <a:rPr lang="ko-KR" altLang="en-US" spc="-150" dirty="0"/>
              <a:t> </a:t>
            </a:r>
            <a:r>
              <a:rPr lang="ko-KR" altLang="en-US" dirty="0"/>
              <a:t>있습니다</a:t>
            </a:r>
            <a:r>
              <a:rPr lang="en-US" altLang="ko-KR" spc="-150" dirty="0"/>
              <a:t>. </a:t>
            </a:r>
          </a:p>
          <a:p>
            <a:pPr marL="179388" indent="-179388" algn="just"/>
            <a:r>
              <a:rPr lang="ko-KR" altLang="en-US" dirty="0"/>
              <a:t>물건을 할인할 때 할인율을 백분율로 나타내는 경우가 많습니다</a:t>
            </a:r>
            <a:r>
              <a:rPr lang="en-US" altLang="ko-KR" dirty="0"/>
              <a:t>. </a:t>
            </a:r>
          </a:p>
          <a:p>
            <a:pPr marL="179388" indent="-179388" algn="just"/>
            <a:r>
              <a:rPr lang="ko-KR" altLang="en-US" dirty="0"/>
              <a:t>여러 신문이나 뉴스에서 띠그래프</a:t>
            </a:r>
            <a:r>
              <a:rPr lang="en-US" altLang="ko-KR" dirty="0"/>
              <a:t>, </a:t>
            </a:r>
            <a:r>
              <a:rPr lang="ko-KR" altLang="en-US" dirty="0"/>
              <a:t>그림그래프</a:t>
            </a:r>
            <a:r>
              <a:rPr lang="en-US" altLang="ko-KR" dirty="0"/>
              <a:t>, </a:t>
            </a:r>
            <a:r>
              <a:rPr lang="ko-KR" altLang="en-US" dirty="0" err="1"/>
              <a:t>원그래프를</a:t>
            </a:r>
            <a:r>
              <a:rPr lang="ko-KR" altLang="en-US" dirty="0"/>
              <a:t> 많이 사용합니다</a:t>
            </a:r>
            <a:r>
              <a:rPr lang="en-US" altLang="ko-KR" dirty="0"/>
              <a:t>.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9963" y="35920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그룹 59"/>
          <p:cNvGrpSpPr/>
          <p:nvPr/>
        </p:nvGrpSpPr>
        <p:grpSpPr>
          <a:xfrm>
            <a:off x="966702" y="5128388"/>
            <a:ext cx="8088511" cy="369332"/>
            <a:chOff x="829684" y="5689385"/>
            <a:chExt cx="8088511" cy="369332"/>
          </a:xfrm>
        </p:grpSpPr>
        <p:sp>
          <p:nvSpPr>
            <p:cNvPr id="61" name="내용 개체 틀 3"/>
            <p:cNvSpPr txBox="1">
              <a:spLocks/>
            </p:cNvSpPr>
            <p:nvPr/>
          </p:nvSpPr>
          <p:spPr>
            <a:xfrm>
              <a:off x="953961" y="56893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이야기한 내용을 </a:t>
              </a:r>
              <a:r>
                <a:rPr lang="ko-KR" altLang="en-US" dirty="0" err="1"/>
                <a:t>모둠별로</a:t>
              </a:r>
              <a:r>
                <a:rPr lang="ko-KR" altLang="en-US" dirty="0"/>
                <a:t> 생각 그물에 추가해 보세요</a:t>
              </a:r>
              <a:r>
                <a:rPr lang="en-US" altLang="ko-KR" dirty="0"/>
                <a:t>. </a:t>
              </a:r>
              <a:r>
                <a:rPr lang="ko-KR" altLang="en-US" dirty="0"/>
                <a:t> </a:t>
              </a:r>
              <a:endParaRPr lang="en-US" altLang="ko-KR" dirty="0"/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829684" y="58214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891296" y="1523686"/>
            <a:ext cx="8338047" cy="369332"/>
            <a:chOff x="870058" y="3566633"/>
            <a:chExt cx="8338047" cy="369332"/>
          </a:xfrm>
        </p:grpSpPr>
        <p:grpSp>
          <p:nvGrpSpPr>
            <p:cNvPr id="22" name="그룹 21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6" name="모서리가 둥근 직사각형 2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" name="모서리가 둥근 직사각형 2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1098472" y="3566633"/>
              <a:ext cx="810963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한 학기 동안 배운 수학 내용과 관련된 물건이나 상황을 이야기해 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045115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437516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8827423" y="43054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7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3908884" y="2214156"/>
            <a:ext cx="5220580" cy="240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한 학기 동안 수학 공부를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열심히 했어요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6676" y="2780928"/>
            <a:ext cx="1584176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8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r>
              <a:rPr lang="en-US" altLang="ko-KR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6322" y="608755"/>
            <a:ext cx="181637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122" y="672951"/>
            <a:ext cx="16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수학으로 세상 보기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8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4831</TotalTime>
  <Words>468</Words>
  <Application>Microsoft Office PowerPoint</Application>
  <PresentationFormat>A4 용지(210x297mm)</PresentationFormat>
  <Paragraphs>89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208</cp:revision>
  <cp:lastPrinted>2017-09-25T02:44:09Z</cp:lastPrinted>
  <dcterms:created xsi:type="dcterms:W3CDTF">2017-09-24T23:31:15Z</dcterms:created>
  <dcterms:modified xsi:type="dcterms:W3CDTF">2019-01-03T01:56:35Z</dcterms:modified>
</cp:coreProperties>
</file>