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8" r:id="rId2"/>
    <p:sldId id="261" r:id="rId3"/>
    <p:sldId id="281" r:id="rId4"/>
    <p:sldId id="283" r:id="rId5"/>
    <p:sldId id="282" r:id="rId6"/>
    <p:sldId id="279" r:id="rId7"/>
    <p:sldId id="284" r:id="rId8"/>
    <p:sldId id="280" r:id="rId9"/>
    <p:sldId id="263" r:id="rId10"/>
  </p:sldIdLst>
  <p:sldSz cx="9906000" cy="6858000" type="A4"/>
  <p:notesSz cx="6858000" cy="9144000"/>
  <p:custShowLst>
    <p:custShow name="재구성한 쇼 2" id="0">
      <p:sldLst>
        <p:sld r:id="rId5"/>
      </p:sldLst>
    </p:custShow>
    <p:custShow name="재구성한 쇼 3" id="1">
      <p:sldLst>
        <p:sld r:id="rId8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684" y="-396"/>
      </p:cViewPr>
      <p:guideLst>
        <p:guide orient="horz" pos="527"/>
        <p:guide orient="horz" pos="3736"/>
        <p:guide orient="horz" pos="914"/>
        <p:guide pos="4440"/>
        <p:guide pos="5695"/>
        <p:guide pos="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02132CAB-469B-468F-A906-B1FC6EAB1DFB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:a16="http://schemas.microsoft.com/office/drawing/2014/main" xmlns="" id="{B305C799-4031-4891-A672-8F40376F4D11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7CCA31AE-1AD0-413B-A9D7-92526A0F8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29A8B2A4-18C2-40EC-A347-3E129F011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1956A1E8-AF17-41EC-9EF6-77BABB8FADA7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9">
            <a:extLst>
              <a:ext uri="{FF2B5EF4-FFF2-40B4-BE49-F238E27FC236}">
                <a16:creationId xmlns:a16="http://schemas.microsoft.com/office/drawing/2014/main" xmlns="" id="{F43838E9-6058-4D37-A055-12ACA53653FD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FB240498-A75B-4898-8DFB-F2ECFADE3437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8">
              <a:extLst>
                <a:ext uri="{FF2B5EF4-FFF2-40B4-BE49-F238E27FC236}">
                  <a16:creationId xmlns:a16="http://schemas.microsoft.com/office/drawing/2014/main" xmlns="" id="{6F39DD5B-B6A4-415D-8456-9DBD4ED09FDA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9">
              <a:extLst>
                <a:ext uri="{FF2B5EF4-FFF2-40B4-BE49-F238E27FC236}">
                  <a16:creationId xmlns:a16="http://schemas.microsoft.com/office/drawing/2014/main" xmlns="" id="{CBEE8D04-2538-4146-B062-842F58C229D8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20">
              <a:extLst>
                <a:ext uri="{FF2B5EF4-FFF2-40B4-BE49-F238E27FC236}">
                  <a16:creationId xmlns:a16="http://schemas.microsoft.com/office/drawing/2014/main" xmlns="" id="{46313091-2147-4067-9752-6F780DF5B486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A8C91339-6CA1-4FB9-98B6-32BF49B7AA15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:a16="http://schemas.microsoft.com/office/drawing/2014/main" xmlns="" id="{342CE5D0-1717-490E-948F-56E896BE266F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C4950802-8661-470F-AD2D-0249CA100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54AE7E94-9072-4D7C-9026-57461B00EF41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CF2124A-EE94-4A29-A6C1-CBD9C95B7859}"/>
              </a:ext>
            </a:extLst>
          </p:cNvPr>
          <p:cNvSpPr txBox="1"/>
          <p:nvPr userDrawn="1"/>
        </p:nvSpPr>
        <p:spPr>
          <a:xfrm>
            <a:off x="92460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수학은 내 친구</a:t>
            </a:r>
          </a:p>
        </p:txBody>
      </p:sp>
      <p:sp>
        <p:nvSpPr>
          <p:cNvPr id="19" name="모서리가 둥근 직사각형 11">
            <a:extLst>
              <a:ext uri="{FF2B5EF4-FFF2-40B4-BE49-F238E27FC236}">
                <a16:creationId xmlns:a16="http://schemas.microsoft.com/office/drawing/2014/main" xmlns="" id="{CAF21C73-DB7F-4631-A3AC-FF49070A2899}"/>
              </a:ext>
            </a:extLst>
          </p:cNvPr>
          <p:cNvSpPr/>
          <p:nvPr userDrawn="1"/>
        </p:nvSpPr>
        <p:spPr>
          <a:xfrm>
            <a:off x="0" y="413354"/>
            <a:ext cx="405736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0" y="413354"/>
            <a:ext cx="236476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30625ADF-DD90-4EE7-B7F8-C4BE5795366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xmlns="" id="{3DA55552-57B9-441E-8193-E90096C5C4B2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77BEAFE6-1B0C-4CFC-822E-F0D039AFE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DBB5C314-0E13-4200-B347-04701E727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40531" y="10179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endParaRPr lang="en-US" altLang="ko-KR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1" name="내용 개체 틀 2"/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3" name="직사각형 12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microsoft.com/office/2007/relationships/media" Target="../media/media2.mp3"/><Relationship Id="rId21" Type="http://schemas.openxmlformats.org/officeDocument/2006/relationships/slide" Target="slide3.xml"/><Relationship Id="rId7" Type="http://schemas.microsoft.com/office/2007/relationships/media" Target="../media/media4.mp3"/><Relationship Id="rId12" Type="http://schemas.openxmlformats.org/officeDocument/2006/relationships/image" Target="../media/image6.png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slide" Target="slide1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23" Type="http://schemas.openxmlformats.org/officeDocument/2006/relationships/slide" Target="slide8.xml"/><Relationship Id="rId10" Type="http://schemas.openxmlformats.org/officeDocument/2006/relationships/audio" Target="../media/media5.mp3"/><Relationship Id="rId19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5.png"/><Relationship Id="rId22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12" Type="http://schemas.openxmlformats.org/officeDocument/2006/relationships/slide" Target="slide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12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slide" Target="slide8.xml"/><Relationship Id="rId4" Type="http://schemas.openxmlformats.org/officeDocument/2006/relationships/image" Target="../media/image11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slide" Target="slide3.xml"/><Relationship Id="rId5" Type="http://schemas.openxmlformats.org/officeDocument/2006/relationships/image" Target="../media/image20.png"/><Relationship Id="rId10" Type="http://schemas.openxmlformats.org/officeDocument/2006/relationships/slide" Target="slide2.xml"/><Relationship Id="rId4" Type="http://schemas.openxmlformats.org/officeDocument/2006/relationships/image" Target="../media/image11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910"/>
          <a:stretch/>
        </p:blipFill>
        <p:spPr>
          <a:xfrm>
            <a:off x="7426224" y="-23728"/>
            <a:ext cx="2176220" cy="968452"/>
          </a:xfrm>
          <a:prstGeom prst="rect">
            <a:avLst/>
          </a:prstGeom>
        </p:spPr>
      </p:pic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>
          <a:xfrm>
            <a:off x="436322" y="608755"/>
            <a:ext cx="2594193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9292" y="672951"/>
            <a:ext cx="2597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수학은 내 친구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6~7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4042749" y="2637862"/>
            <a:ext cx="4402639" cy="1511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수학은 내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친구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6676" y="2780928"/>
            <a:ext cx="1584176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학년</a:t>
            </a:r>
            <a:r>
              <a:rPr lang="en-US" altLang="ko-KR" sz="3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3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학기</a:t>
            </a:r>
          </a:p>
        </p:txBody>
      </p:sp>
      <p:sp>
        <p:nvSpPr>
          <p:cNvPr id="10" name="직사각형 9">
            <a:hlinkClick r:id="rId5" action="ppaction://hlinksldjump"/>
          </p:cNvPr>
          <p:cNvSpPr/>
          <p:nvPr/>
        </p:nvSpPr>
        <p:spPr>
          <a:xfrm>
            <a:off x="8001409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6" action="ppaction://hlinksldjump"/>
          </p:cNvPr>
          <p:cNvSpPr/>
          <p:nvPr/>
        </p:nvSpPr>
        <p:spPr>
          <a:xfrm>
            <a:off x="8399748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7" action="ppaction://hlinksldjump"/>
          </p:cNvPr>
          <p:cNvSpPr/>
          <p:nvPr/>
        </p:nvSpPr>
        <p:spPr>
          <a:xfrm>
            <a:off x="8795593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8" action="ppaction://hlinksldjump"/>
          </p:cNvPr>
          <p:cNvSpPr/>
          <p:nvPr/>
        </p:nvSpPr>
        <p:spPr>
          <a:xfrm>
            <a:off x="9200282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 preferRelativeResize="0"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9"/>
          <a:stretch/>
        </p:blipFill>
        <p:spPr>
          <a:xfrm>
            <a:off x="720890" y="1500999"/>
            <a:ext cx="1840419" cy="3827687"/>
          </a:xfrm>
          <a:prstGeom prst="rect">
            <a:avLst/>
          </a:prstGeom>
        </p:spPr>
      </p:pic>
      <p:pic>
        <p:nvPicPr>
          <p:cNvPr id="74" name="그림 73"/>
          <p:cNvPicPr preferRelativeResize="0"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9" t="9000" r="50000" b="-4671"/>
          <a:stretch/>
        </p:blipFill>
        <p:spPr>
          <a:xfrm>
            <a:off x="4747476" y="1903531"/>
            <a:ext cx="1952741" cy="3662030"/>
          </a:xfrm>
          <a:prstGeom prst="rect">
            <a:avLst/>
          </a:prstGeom>
        </p:spPr>
      </p:pic>
      <p:pic>
        <p:nvPicPr>
          <p:cNvPr id="75" name="그림 74"/>
          <p:cNvPicPr preferRelativeResize="0"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2" t="9000" r="29541" b="-4671"/>
          <a:stretch/>
        </p:blipFill>
        <p:spPr>
          <a:xfrm>
            <a:off x="7094030" y="2220360"/>
            <a:ext cx="1444215" cy="3662030"/>
          </a:xfrm>
          <a:prstGeom prst="rect">
            <a:avLst/>
          </a:prstGeom>
        </p:spPr>
      </p:pic>
      <p:pic>
        <p:nvPicPr>
          <p:cNvPr id="76" name="그림 75"/>
          <p:cNvPicPr preferRelativeResize="0"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8" t="9000" r="6135" b="-4671"/>
          <a:stretch/>
        </p:blipFill>
        <p:spPr>
          <a:xfrm>
            <a:off x="3030669" y="2377177"/>
            <a:ext cx="1444215" cy="3662030"/>
          </a:xfrm>
          <a:prstGeom prst="rect">
            <a:avLst/>
          </a:prstGeom>
        </p:spPr>
      </p:pic>
      <p:pic>
        <p:nvPicPr>
          <p:cNvPr id="70" name="그림 69"/>
          <p:cNvPicPr preferRelativeResize="0"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6" t="22114" r="78139" b="71942"/>
          <a:stretch/>
        </p:blipFill>
        <p:spPr>
          <a:xfrm>
            <a:off x="2083165" y="4119615"/>
            <a:ext cx="819808" cy="719199"/>
          </a:xfrm>
          <a:prstGeom prst="rect">
            <a:avLst/>
          </a:prstGeom>
        </p:spPr>
      </p:pic>
      <p:pic>
        <p:nvPicPr>
          <p:cNvPr id="71" name="그림 70"/>
          <p:cNvPicPr preferRelativeResize="0"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t="22063" r="83160" b="71993"/>
          <a:stretch/>
        </p:blipFill>
        <p:spPr>
          <a:xfrm>
            <a:off x="3861499" y="4465567"/>
            <a:ext cx="819808" cy="719199"/>
          </a:xfrm>
          <a:prstGeom prst="rect">
            <a:avLst/>
          </a:prstGeom>
        </p:spPr>
      </p:pic>
      <p:pic>
        <p:nvPicPr>
          <p:cNvPr id="72" name="그림 71"/>
          <p:cNvPicPr preferRelativeResize="0"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0" t="21985" r="73773" b="71550"/>
          <a:stretch/>
        </p:blipFill>
        <p:spPr>
          <a:xfrm>
            <a:off x="8015554" y="4509366"/>
            <a:ext cx="756084" cy="782277"/>
          </a:xfrm>
          <a:prstGeom prst="rect">
            <a:avLst/>
          </a:prstGeom>
        </p:spPr>
      </p:pic>
      <p:pic>
        <p:nvPicPr>
          <p:cNvPr id="73" name="그림 72"/>
          <p:cNvPicPr preferRelativeResize="0"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1801" r="68787" b="71734"/>
          <a:stretch/>
        </p:blipFill>
        <p:spPr>
          <a:xfrm>
            <a:off x="6012232" y="4197409"/>
            <a:ext cx="756084" cy="782277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-14131" y="476672"/>
            <a:ext cx="403102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공부를 함께할 친구 만나기</a:t>
            </a:r>
          </a:p>
        </p:txBody>
      </p:sp>
      <p:grpSp>
        <p:nvGrpSpPr>
          <p:cNvPr id="83" name="그룹 82"/>
          <p:cNvGrpSpPr/>
          <p:nvPr/>
        </p:nvGrpSpPr>
        <p:grpSpPr>
          <a:xfrm>
            <a:off x="873348" y="1546327"/>
            <a:ext cx="8366345" cy="369332"/>
            <a:chOff x="870058" y="3566633"/>
            <a:chExt cx="8366345" cy="369332"/>
          </a:xfrm>
        </p:grpSpPr>
        <p:grpSp>
          <p:nvGrpSpPr>
            <p:cNvPr id="84" name="그룹 83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86" name="그룹 8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7" name="모서리가 둥근 직사각형 86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5" name="내용 개체 틀 3"/>
            <p:cNvSpPr txBox="1">
              <a:spLocks/>
            </p:cNvSpPr>
            <p:nvPr/>
          </p:nvSpPr>
          <p:spPr>
            <a:xfrm>
              <a:off x="1098473" y="3566633"/>
              <a:ext cx="813793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6</a:t>
              </a:r>
              <a:r>
                <a:rPr lang="ko-KR" altLang="en-US" dirty="0" smtClean="0"/>
                <a:t>학년 </a:t>
              </a:r>
              <a:r>
                <a:rPr lang="ko-KR" altLang="en-US" dirty="0"/>
                <a:t>수학 공부를 함께할 친구들을 만나 볼까요</a:t>
              </a:r>
              <a:r>
                <a:rPr lang="en-US" altLang="ko-KR" dirty="0"/>
                <a:t>?</a:t>
              </a:r>
            </a:p>
          </p:txBody>
        </p:sp>
      </p:grpSp>
      <p:pic>
        <p:nvPicPr>
          <p:cNvPr id="25" name="6학년_소개.mp3">
            <a:hlinkClick r:id="" action="ppaction://media"/>
          </p:cNvPr>
          <p:cNvPicPr preferRelativeResize="0"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75010" y="1473127"/>
            <a:ext cx="548640" cy="548640"/>
          </a:xfrm>
          <a:prstGeom prst="rect">
            <a:avLst/>
          </a:prstGeom>
        </p:spPr>
      </p:pic>
      <p:pic>
        <p:nvPicPr>
          <p:cNvPr id="37" name="56학년_지혜.mp3">
            <a:hlinkClick r:id="" action="ppaction://media"/>
          </p:cNvPr>
          <p:cNvPicPr preferRelativeResize="0"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04855" y="4754286"/>
            <a:ext cx="548640" cy="548640"/>
          </a:xfrm>
          <a:prstGeom prst="rect">
            <a:avLst/>
          </a:prstGeom>
        </p:spPr>
      </p:pic>
      <p:pic>
        <p:nvPicPr>
          <p:cNvPr id="38" name="56학년_준기.mp3">
            <a:hlinkClick r:id="" action="ppaction://media"/>
          </p:cNvPr>
          <p:cNvPicPr preferRelativeResize="0"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73880" y="5083198"/>
            <a:ext cx="548640" cy="548640"/>
          </a:xfrm>
          <a:prstGeom prst="rect">
            <a:avLst/>
          </a:prstGeom>
        </p:spPr>
      </p:pic>
      <p:pic>
        <p:nvPicPr>
          <p:cNvPr id="39" name="56학년_연수.mp3">
            <a:hlinkClick r:id="" action="ppaction://media"/>
          </p:cNvPr>
          <p:cNvPicPr preferRelativeResize="0"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99599" y="4879984"/>
            <a:ext cx="548640" cy="548640"/>
          </a:xfrm>
          <a:prstGeom prst="rect">
            <a:avLst/>
          </a:prstGeom>
        </p:spPr>
      </p:pic>
      <p:pic>
        <p:nvPicPr>
          <p:cNvPr id="91" name="56학년_슬기.mp3">
            <a:hlinkClick r:id="" action="ppaction://media"/>
          </p:cNvPr>
          <p:cNvPicPr preferRelativeResize="0"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88979" y="5110494"/>
            <a:ext cx="548640" cy="54864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7422781" y="-25200"/>
            <a:ext cx="2179663" cy="969924"/>
            <a:chOff x="7641149" y="-25200"/>
            <a:chExt cx="2179663" cy="969924"/>
          </a:xfrm>
        </p:grpSpPr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3" r="48910"/>
            <a:stretch/>
          </p:blipFill>
          <p:spPr>
            <a:xfrm>
              <a:off x="8188656" y="-23728"/>
              <a:ext cx="1632156" cy="968452"/>
            </a:xfrm>
            <a:prstGeom prst="rect">
              <a:avLst/>
            </a:prstGeom>
          </p:spPr>
        </p:pic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5" r="77850"/>
            <a:stretch/>
          </p:blipFill>
          <p:spPr>
            <a:xfrm>
              <a:off x="8188656" y="-25200"/>
              <a:ext cx="397660" cy="968452"/>
            </a:xfrm>
            <a:prstGeom prst="rect">
              <a:avLst/>
            </a:prstGeom>
          </p:spPr>
        </p:pic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146"/>
            <a:stretch/>
          </p:blipFill>
          <p:spPr>
            <a:xfrm>
              <a:off x="7641149" y="-25200"/>
              <a:ext cx="547507" cy="968452"/>
            </a:xfrm>
            <a:prstGeom prst="rect">
              <a:avLst/>
            </a:prstGeom>
          </p:spPr>
        </p:pic>
      </p:grpSp>
      <p:sp>
        <p:nvSpPr>
          <p:cNvPr id="31" name="직사각형 30">
            <a:hlinkClick r:id="rId20" action="ppaction://hlinksldjump"/>
          </p:cNvPr>
          <p:cNvSpPr/>
          <p:nvPr/>
        </p:nvSpPr>
        <p:spPr>
          <a:xfrm>
            <a:off x="7599015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21" action="ppaction://hlinksldjump"/>
          </p:cNvPr>
          <p:cNvSpPr/>
          <p:nvPr/>
        </p:nvSpPr>
        <p:spPr>
          <a:xfrm>
            <a:off x="8399748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22" action="ppaction://hlinksldjump"/>
          </p:cNvPr>
          <p:cNvSpPr/>
          <p:nvPr/>
        </p:nvSpPr>
        <p:spPr>
          <a:xfrm>
            <a:off x="8795593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23" action="ppaction://hlinksldjump"/>
          </p:cNvPr>
          <p:cNvSpPr/>
          <p:nvPr/>
        </p:nvSpPr>
        <p:spPr>
          <a:xfrm>
            <a:off x="9200282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45283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-14131" y="476672"/>
            <a:ext cx="403102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선생님 소개 들어 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573881" y="1274289"/>
            <a:ext cx="2268021" cy="4672594"/>
          </a:xfrm>
          <a:prstGeom prst="rect">
            <a:avLst/>
          </a:prstGeom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7" r="15244"/>
          <a:stretch/>
        </p:blipFill>
        <p:spPr>
          <a:xfrm>
            <a:off x="5454868" y="1274289"/>
            <a:ext cx="1588479" cy="4672594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6" t="34258" r="70741" b="58185"/>
          <a:stretch/>
        </p:blipFill>
        <p:spPr>
          <a:xfrm>
            <a:off x="4466628" y="1737362"/>
            <a:ext cx="1050878" cy="914400"/>
          </a:xfrm>
          <a:prstGeom prst="rect">
            <a:avLst/>
          </a:prstGeom>
        </p:spPr>
      </p:pic>
      <p:pic>
        <p:nvPicPr>
          <p:cNvPr id="3" name="6학년_선생님.mp3">
            <a:hlinkClick r:id="" action="ppaction://media"/>
          </p:cNvPr>
          <p:cNvPicPr preferRelativeResize="0"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17747" y="2651762"/>
            <a:ext cx="548640" cy="54864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196"/>
          <a:stretch/>
        </p:blipFill>
        <p:spPr>
          <a:xfrm>
            <a:off x="7426306" y="-25200"/>
            <a:ext cx="2206619" cy="968452"/>
          </a:xfrm>
          <a:prstGeom prst="rect">
            <a:avLst/>
          </a:prstGeom>
        </p:spPr>
      </p:pic>
      <p:sp>
        <p:nvSpPr>
          <p:cNvPr id="10" name="직사각형 9">
            <a:hlinkClick r:id="rId9" action="ppaction://hlinksldjump"/>
          </p:cNvPr>
          <p:cNvSpPr/>
          <p:nvPr/>
        </p:nvSpPr>
        <p:spPr>
          <a:xfrm>
            <a:off x="7599015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10" action="ppaction://hlinksldjump"/>
          </p:cNvPr>
          <p:cNvSpPr/>
          <p:nvPr/>
        </p:nvSpPr>
        <p:spPr>
          <a:xfrm>
            <a:off x="8001409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11" action="ppaction://hlinksldjump"/>
          </p:cNvPr>
          <p:cNvSpPr/>
          <p:nvPr/>
        </p:nvSpPr>
        <p:spPr>
          <a:xfrm>
            <a:off x="8795593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12" action="ppaction://hlinksldjump"/>
          </p:cNvPr>
          <p:cNvSpPr/>
          <p:nvPr/>
        </p:nvSpPr>
        <p:spPr>
          <a:xfrm>
            <a:off x="9200282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6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내용 개체 틀 5"/>
          <p:cNvSpPr txBox="1">
            <a:spLocks/>
          </p:cNvSpPr>
          <p:nvPr/>
        </p:nvSpPr>
        <p:spPr>
          <a:xfrm>
            <a:off x="0" y="476672"/>
            <a:ext cx="4052900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주사위 만들기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t="12199" r="11671" b="61791"/>
          <a:stretch/>
        </p:blipFill>
        <p:spPr>
          <a:xfrm>
            <a:off x="1426500" y="1009801"/>
            <a:ext cx="7027460" cy="3567516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t="38593" r="11671" b="40313"/>
          <a:stretch/>
        </p:blipFill>
        <p:spPr>
          <a:xfrm>
            <a:off x="1426500" y="3690308"/>
            <a:ext cx="7027460" cy="28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3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891296" y="1411811"/>
            <a:ext cx="8338047" cy="646331"/>
            <a:chOff x="870058" y="3566633"/>
            <a:chExt cx="8338047" cy="646331"/>
          </a:xfrm>
        </p:grpSpPr>
        <p:grpSp>
          <p:nvGrpSpPr>
            <p:cNvPr id="26" name="그룹 25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1" name="모서리가 둥근 직사각형 3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내용 개체 틀 3"/>
            <p:cNvSpPr txBox="1">
              <a:spLocks/>
            </p:cNvSpPr>
            <p:nvPr/>
          </p:nvSpPr>
          <p:spPr>
            <a:xfrm>
              <a:off x="1098472" y="3566633"/>
              <a:ext cx="8109633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주사위의 전개도를 완성하고 비어 있는 면에 간단한 행동을 써 봅시다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완성한 전개도로 주사위를 만들어 봅시다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7" name="내용 개체 틀 5"/>
          <p:cNvSpPr txBox="1">
            <a:spLocks/>
          </p:cNvSpPr>
          <p:nvPr/>
        </p:nvSpPr>
        <p:spPr>
          <a:xfrm>
            <a:off x="0" y="476672"/>
            <a:ext cx="4052900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주사위 만들기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920551" y="3984663"/>
            <a:ext cx="8116721" cy="828041"/>
            <a:chOff x="920551" y="2025666"/>
            <a:chExt cx="8116721" cy="828041"/>
          </a:xfrm>
        </p:grpSpPr>
        <p:sp>
          <p:nvSpPr>
            <p:cNvPr id="53" name="모서리가 둥근 직사각형 36">
              <a:extLst>
                <a:ext uri="{FF2B5EF4-FFF2-40B4-BE49-F238E27FC236}">
                  <a16:creationId xmlns:a16="http://schemas.microsoft.com/office/drawing/2014/main" xmlns="" id="{6D65F333-E87A-48F7-9AEC-2F8EE131C9C9}"/>
                </a:ext>
              </a:extLst>
            </p:cNvPr>
            <p:cNvSpPr/>
            <p:nvPr/>
          </p:nvSpPr>
          <p:spPr bwMode="auto">
            <a:xfrm>
              <a:off x="920551" y="2385707"/>
              <a:ext cx="811672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xmlns="" id="{98DC59BD-6E27-4EB9-BF80-6ED8AE9F0832}"/>
                </a:ext>
              </a:extLst>
            </p:cNvPr>
            <p:cNvGrpSpPr/>
            <p:nvPr/>
          </p:nvGrpSpPr>
          <p:grpSpPr>
            <a:xfrm>
              <a:off x="941928" y="2025666"/>
              <a:ext cx="8095344" cy="360040"/>
              <a:chOff x="941928" y="1484784"/>
              <a:chExt cx="8095344" cy="360040"/>
            </a:xfrm>
          </p:grpSpPr>
          <p:sp>
            <p:nvSpPr>
              <p:cNvPr id="55" name="내용 개체 틀 3">
                <a:extLst>
                  <a:ext uri="{FF2B5EF4-FFF2-40B4-BE49-F238E27FC236}">
                    <a16:creationId xmlns:a16="http://schemas.microsoft.com/office/drawing/2014/main" xmlns="" id="{499500F1-FB11-4394-BF2A-588E441492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주사위를 </a:t>
                </a:r>
                <a:r>
                  <a:rPr lang="ko-KR" altLang="en-US" dirty="0" smtClean="0"/>
                  <a:t>만들어 보려고 </a:t>
                </a:r>
                <a:r>
                  <a:rPr lang="ko-KR" altLang="en-US" dirty="0" smtClean="0"/>
                  <a:t>해요</a:t>
                </a:r>
                <a:r>
                  <a:rPr lang="en-US" altLang="ko-KR" smtClean="0"/>
                  <a:t>.</a:t>
                </a:r>
                <a:r>
                  <a:rPr lang="ko-KR" altLang="en-US" smtClean="0"/>
                  <a:t> </a:t>
                </a:r>
                <a:r>
                  <a:rPr lang="ko-KR" altLang="en-US" dirty="0"/>
                  <a:t>그려져 있는 전개도는 면이 몇 개 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6" name="모서리가 둥근 직사각형 75">
                <a:extLst>
                  <a:ext uri="{FF2B5EF4-FFF2-40B4-BE49-F238E27FC236}">
                    <a16:creationId xmlns:a16="http://schemas.microsoft.com/office/drawing/2014/main" xmlns="" id="{A2F9D1A3-E894-4CB9-A681-ADA4AE7BD381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7" name="내용 개체 틀 2">
            <a:extLst>
              <a:ext uri="{FF2B5EF4-FFF2-40B4-BE49-F238E27FC236}">
                <a16:creationId xmlns:a16="http://schemas.microsoft.com/office/drawing/2014/main" xmlns="" id="{9B2EF574-7CE0-4F77-88D4-1799898E15F8}"/>
              </a:ext>
            </a:extLst>
          </p:cNvPr>
          <p:cNvSpPr txBox="1">
            <a:spLocks/>
          </p:cNvSpPr>
          <p:nvPr/>
        </p:nvSpPr>
        <p:spPr>
          <a:xfrm>
            <a:off x="898751" y="4382159"/>
            <a:ext cx="4702321" cy="4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4</a:t>
            </a:r>
            <a:r>
              <a:rPr lang="ko-KR" altLang="en-US" dirty="0" smtClean="0"/>
              <a:t>개가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xmlns="" id="{6EB48E45-ACE1-42B5-82CF-0C41E3A635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100" y="44003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6"/>
          <p:cNvGrpSpPr/>
          <p:nvPr/>
        </p:nvGrpSpPr>
        <p:grpSpPr>
          <a:xfrm>
            <a:off x="920551" y="4965188"/>
            <a:ext cx="8116721" cy="828041"/>
            <a:chOff x="920551" y="4697166"/>
            <a:chExt cx="8116721" cy="828041"/>
          </a:xfrm>
        </p:grpSpPr>
        <p:sp>
          <p:nvSpPr>
            <p:cNvPr id="60" name="모서리가 둥근 직사각형 36">
              <a:extLst>
                <a:ext uri="{FF2B5EF4-FFF2-40B4-BE49-F238E27FC236}">
                  <a16:creationId xmlns:a16="http://schemas.microsoft.com/office/drawing/2014/main" xmlns="" id="{6D65F333-E87A-48F7-9AEC-2F8EE131C9C9}"/>
                </a:ext>
              </a:extLst>
            </p:cNvPr>
            <p:cNvSpPr/>
            <p:nvPr/>
          </p:nvSpPr>
          <p:spPr bwMode="auto">
            <a:xfrm>
              <a:off x="920551" y="5057207"/>
              <a:ext cx="811672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41928" y="4697166"/>
              <a:ext cx="8095344" cy="360040"/>
              <a:chOff x="941928" y="4335068"/>
              <a:chExt cx="8095344" cy="360040"/>
            </a:xfrm>
          </p:grpSpPr>
          <p:sp>
            <p:nvSpPr>
              <p:cNvPr id="62" name="내용 개체 틀 3">
                <a:extLst>
                  <a:ext uri="{FF2B5EF4-FFF2-40B4-BE49-F238E27FC236}">
                    <a16:creationId xmlns:a16="http://schemas.microsoft.com/office/drawing/2014/main" xmlns="" id="{499500F1-FB11-4394-BF2A-588E441492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4335068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주사위가 되려면 면이 모두 몇 개 있어야 하나요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63" name="모서리가 둥근 직사각형 75">
                <a:extLst>
                  <a:ext uri="{FF2B5EF4-FFF2-40B4-BE49-F238E27FC236}">
                    <a16:creationId xmlns:a16="http://schemas.microsoft.com/office/drawing/2014/main" xmlns="" id="{A2F9D1A3-E894-4CB9-A681-ADA4AE7BD381}"/>
                  </a:ext>
                </a:extLst>
              </p:cNvPr>
              <p:cNvSpPr/>
              <p:nvPr/>
            </p:nvSpPr>
            <p:spPr>
              <a:xfrm>
                <a:off x="941928" y="443327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4" name="내용 개체 틀 2">
            <a:extLst>
              <a:ext uri="{FF2B5EF4-FFF2-40B4-BE49-F238E27FC236}">
                <a16:creationId xmlns:a16="http://schemas.microsoft.com/office/drawing/2014/main" xmlns="" id="{9B2EF574-7CE0-4F77-88D4-1799898E15F8}"/>
              </a:ext>
            </a:extLst>
          </p:cNvPr>
          <p:cNvSpPr txBox="1">
            <a:spLocks/>
          </p:cNvSpPr>
          <p:nvPr/>
        </p:nvSpPr>
        <p:spPr>
          <a:xfrm>
            <a:off x="898751" y="5362684"/>
            <a:ext cx="4702321" cy="4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6</a:t>
            </a:r>
            <a:r>
              <a:rPr lang="ko-KR" altLang="en-US" dirty="0" smtClean="0"/>
              <a:t>개가 있어야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xmlns="" id="{6EB48E45-ACE1-42B5-82CF-0C41E3A635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100" y="53808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8"/>
          <a:stretch/>
        </p:blipFill>
        <p:spPr>
          <a:xfrm>
            <a:off x="7422781" y="-25200"/>
            <a:ext cx="2185671" cy="96845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3036461" y="2084189"/>
            <a:ext cx="3525875" cy="1656478"/>
            <a:chOff x="3036461" y="1973827"/>
            <a:chExt cx="3525875" cy="1656478"/>
          </a:xfrm>
        </p:grpSpPr>
        <p:pic>
          <p:nvPicPr>
            <p:cNvPr id="68" name="그림 67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5821" y="2186781"/>
              <a:ext cx="276515" cy="273955"/>
            </a:xfrm>
            <a:prstGeom prst="rect">
              <a:avLst/>
            </a:prstGeom>
          </p:spPr>
        </p:pic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9" t="12199" r="11671" b="61791"/>
            <a:stretch/>
          </p:blipFill>
          <p:spPr>
            <a:xfrm>
              <a:off x="3036461" y="1973827"/>
              <a:ext cx="3263008" cy="1656478"/>
            </a:xfrm>
            <a:prstGeom prst="rect">
              <a:avLst/>
            </a:prstGeom>
          </p:spPr>
        </p:pic>
      </p:grpSp>
      <p:sp>
        <p:nvSpPr>
          <p:cNvPr id="35" name="직사각형 34">
            <a:hlinkClick r:id="rId7" action="ppaction://hlinksldjump"/>
          </p:cNvPr>
          <p:cNvSpPr/>
          <p:nvPr/>
        </p:nvSpPr>
        <p:spPr>
          <a:xfrm>
            <a:off x="7599015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8" action="ppaction://hlinksldjump"/>
          </p:cNvPr>
          <p:cNvSpPr/>
          <p:nvPr/>
        </p:nvSpPr>
        <p:spPr>
          <a:xfrm>
            <a:off x="8001409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</p:cNvPr>
          <p:cNvSpPr/>
          <p:nvPr/>
        </p:nvSpPr>
        <p:spPr>
          <a:xfrm>
            <a:off x="8399748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0" action="ppaction://hlinksldjump"/>
          </p:cNvPr>
          <p:cNvSpPr/>
          <p:nvPr/>
        </p:nvSpPr>
        <p:spPr>
          <a:xfrm>
            <a:off x="9200282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24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9" name="내용 개체 틀 5"/>
          <p:cNvSpPr txBox="1">
            <a:spLocks/>
          </p:cNvSpPr>
          <p:nvPr/>
        </p:nvSpPr>
        <p:spPr>
          <a:xfrm>
            <a:off x="0" y="476672"/>
            <a:ext cx="4052900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주사위 만들기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941928" y="2064411"/>
            <a:ext cx="8095344" cy="360040"/>
            <a:chOff x="941928" y="4335068"/>
            <a:chExt cx="8095344" cy="360040"/>
          </a:xfrm>
        </p:grpSpPr>
        <p:sp>
          <p:nvSpPr>
            <p:cNvPr id="44" name="내용 개체 틀 3">
              <a:extLst>
                <a:ext uri="{FF2B5EF4-FFF2-40B4-BE49-F238E27FC236}">
                  <a16:creationId xmlns:a16="http://schemas.microsoft.com/office/drawing/2014/main" xmlns="" id="{499500F1-FB11-4394-BF2A-588E441492C3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4335068"/>
              <a:ext cx="7909187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완성한 </a:t>
              </a:r>
              <a:r>
                <a:rPr lang="ko-KR" altLang="en-US" dirty="0"/>
                <a:t>전개도를 친구의 전개도와 비교해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5" name="모서리가 둥근 직사각형 75">
              <a:extLst>
                <a:ext uri="{FF2B5EF4-FFF2-40B4-BE49-F238E27FC236}">
                  <a16:creationId xmlns:a16="http://schemas.microsoft.com/office/drawing/2014/main" xmlns="" id="{A2F9D1A3-E894-4CB9-A681-ADA4AE7BD381}"/>
                </a:ext>
              </a:extLst>
            </p:cNvPr>
            <p:cNvSpPr/>
            <p:nvPr/>
          </p:nvSpPr>
          <p:spPr>
            <a:xfrm>
              <a:off x="941928" y="443327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941928" y="4739389"/>
            <a:ext cx="8095344" cy="360040"/>
            <a:chOff x="941928" y="4287770"/>
            <a:chExt cx="8095344" cy="360040"/>
          </a:xfrm>
        </p:grpSpPr>
        <p:sp>
          <p:nvSpPr>
            <p:cNvPr id="49" name="내용 개체 틀 3">
              <a:extLst>
                <a:ext uri="{FF2B5EF4-FFF2-40B4-BE49-F238E27FC236}">
                  <a16:creationId xmlns:a16="http://schemas.microsoft.com/office/drawing/2014/main" xmlns="" id="{499500F1-FB11-4394-BF2A-588E441492C3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4287770"/>
              <a:ext cx="7909187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전개도의 비어 있는 </a:t>
              </a:r>
              <a:r>
                <a:rPr lang="ko-KR" altLang="en-US" dirty="0"/>
                <a:t>면에 일어나서 </a:t>
              </a:r>
              <a:r>
                <a:rPr lang="ko-KR" altLang="en-US" dirty="0" smtClean="0"/>
                <a:t>박수 치기</a:t>
              </a:r>
              <a:r>
                <a:rPr lang="en-US" altLang="ko-KR" dirty="0"/>
                <a:t>, </a:t>
              </a:r>
              <a:r>
                <a:rPr lang="ko-KR" altLang="en-US" dirty="0"/>
                <a:t>옆 친구의 장점 한 가지 말하기 등 간단한 행동을 써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1" name="모서리가 둥근 직사각형 75">
              <a:extLst>
                <a:ext uri="{FF2B5EF4-FFF2-40B4-BE49-F238E27FC236}">
                  <a16:creationId xmlns:a16="http://schemas.microsoft.com/office/drawing/2014/main" xmlns="" id="{A2F9D1A3-E894-4CB9-A681-ADA4AE7BD381}"/>
                </a:ext>
              </a:extLst>
            </p:cNvPr>
            <p:cNvSpPr/>
            <p:nvPr/>
          </p:nvSpPr>
          <p:spPr>
            <a:xfrm>
              <a:off x="941928" y="443327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941928" y="5595255"/>
            <a:ext cx="8095344" cy="360040"/>
            <a:chOff x="941928" y="4335068"/>
            <a:chExt cx="8095344" cy="360040"/>
          </a:xfrm>
        </p:grpSpPr>
        <p:sp>
          <p:nvSpPr>
            <p:cNvPr id="54" name="내용 개체 틀 3">
              <a:extLst>
                <a:ext uri="{FF2B5EF4-FFF2-40B4-BE49-F238E27FC236}">
                  <a16:creationId xmlns:a16="http://schemas.microsoft.com/office/drawing/2014/main" xmlns="" id="{499500F1-FB11-4394-BF2A-588E441492C3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4335068"/>
              <a:ext cx="7909187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전개도를 잘라 주사위를 완성해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55" name="모서리가 둥근 직사각형 75">
              <a:extLst>
                <a:ext uri="{FF2B5EF4-FFF2-40B4-BE49-F238E27FC236}">
                  <a16:creationId xmlns:a16="http://schemas.microsoft.com/office/drawing/2014/main" xmlns="" id="{A2F9D1A3-E894-4CB9-A681-ADA4AE7BD381}"/>
                </a:ext>
              </a:extLst>
            </p:cNvPr>
            <p:cNvSpPr/>
            <p:nvPr/>
          </p:nvSpPr>
          <p:spPr>
            <a:xfrm>
              <a:off x="941928" y="443327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8"/>
          <a:stretch/>
        </p:blipFill>
        <p:spPr>
          <a:xfrm>
            <a:off x="7422781" y="-25200"/>
            <a:ext cx="2185671" cy="968452"/>
          </a:xfrm>
          <a:prstGeom prst="rect">
            <a:avLst/>
          </a:prstGeom>
        </p:spPr>
      </p:pic>
      <p:pic>
        <p:nvPicPr>
          <p:cNvPr id="15" name="그림 1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0" t="77143" r="24524" b="14255"/>
          <a:stretch/>
        </p:blipFill>
        <p:spPr>
          <a:xfrm>
            <a:off x="2470245" y="3305601"/>
            <a:ext cx="4975916" cy="1533795"/>
          </a:xfrm>
          <a:prstGeom prst="rect">
            <a:avLst/>
          </a:prstGeom>
        </p:spPr>
      </p:pic>
      <p:pic>
        <p:nvPicPr>
          <p:cNvPr id="16" name="그림 1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3" t="67955" r="27577" b="23388"/>
          <a:stretch/>
        </p:blipFill>
        <p:spPr>
          <a:xfrm>
            <a:off x="4958202" y="2724892"/>
            <a:ext cx="2054017" cy="1543561"/>
          </a:xfrm>
          <a:prstGeom prst="rect">
            <a:avLst/>
          </a:prstGeom>
        </p:spPr>
      </p:pic>
      <p:pic>
        <p:nvPicPr>
          <p:cNvPr id="18" name="그림 1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1" t="69540" r="44119" b="23290"/>
          <a:stretch/>
        </p:blipFill>
        <p:spPr>
          <a:xfrm>
            <a:off x="2612741" y="2487515"/>
            <a:ext cx="2054017" cy="1278439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941928" y="1576102"/>
            <a:ext cx="8095344" cy="360040"/>
            <a:chOff x="941928" y="5409220"/>
            <a:chExt cx="8095344" cy="360040"/>
          </a:xfrm>
        </p:grpSpPr>
        <p:sp>
          <p:nvSpPr>
            <p:cNvPr id="23" name="내용 개체 틀 3">
              <a:extLst>
                <a:ext uri="{FF2B5EF4-FFF2-40B4-BE49-F238E27FC236}">
                  <a16:creationId xmlns:a16="http://schemas.microsoft.com/office/drawing/2014/main" xmlns="" id="{499500F1-FB11-4394-BF2A-588E441492C3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5409220"/>
              <a:ext cx="7909187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면 </a:t>
              </a:r>
              <a:r>
                <a:rPr lang="en-US" altLang="ko-KR" dirty="0"/>
                <a:t>2</a:t>
              </a:r>
              <a:r>
                <a:rPr lang="ko-KR" altLang="en-US" dirty="0"/>
                <a:t>개를 더 그려서 주사위 전개도를 완성해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24" name="모서리가 둥근 직사각형 75">
              <a:extLst>
                <a:ext uri="{FF2B5EF4-FFF2-40B4-BE49-F238E27FC236}">
                  <a16:creationId xmlns:a16="http://schemas.microsoft.com/office/drawing/2014/main" xmlns="" id="{A2F9D1A3-E894-4CB9-A681-ADA4AE7BD381}"/>
                </a:ext>
              </a:extLst>
            </p:cNvPr>
            <p:cNvSpPr/>
            <p:nvPr/>
          </p:nvSpPr>
          <p:spPr>
            <a:xfrm>
              <a:off x="941928" y="550742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6EB48E45-ACE1-42B5-82CF-0C41E3A6352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4472" y="35755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>
            <a:hlinkClick r:id="rId6" action="ppaction://hlinksldjump"/>
          </p:cNvPr>
          <p:cNvSpPr/>
          <p:nvPr/>
        </p:nvSpPr>
        <p:spPr>
          <a:xfrm>
            <a:off x="7599015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8001409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8399748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9200282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8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내용 개체 틀 5"/>
          <p:cNvSpPr txBox="1">
            <a:spLocks/>
          </p:cNvSpPr>
          <p:nvPr/>
        </p:nvSpPr>
        <p:spPr>
          <a:xfrm>
            <a:off x="0" y="476672"/>
            <a:ext cx="4052900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말판 놀이 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t="15243" r="9073" b="8736"/>
          <a:stretch/>
        </p:blipFill>
        <p:spPr>
          <a:xfrm>
            <a:off x="3011212" y="1218757"/>
            <a:ext cx="3989990" cy="521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8" name="그룹 37"/>
          <p:cNvGrpSpPr/>
          <p:nvPr/>
        </p:nvGrpSpPr>
        <p:grpSpPr>
          <a:xfrm>
            <a:off x="941928" y="1576102"/>
            <a:ext cx="8095344" cy="360040"/>
            <a:chOff x="941928" y="4335068"/>
            <a:chExt cx="8095344" cy="360040"/>
          </a:xfrm>
        </p:grpSpPr>
        <p:sp>
          <p:nvSpPr>
            <p:cNvPr id="39" name="내용 개체 틀 3">
              <a:extLst>
                <a:ext uri="{FF2B5EF4-FFF2-40B4-BE49-F238E27FC236}">
                  <a16:creationId xmlns:a16="http://schemas.microsoft.com/office/drawing/2014/main" xmlns="" id="{499500F1-FB11-4394-BF2A-588E441492C3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4335068"/>
              <a:ext cx="7909187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만</a:t>
              </a:r>
              <a:r>
                <a:rPr lang="ko-KR" altLang="en-US" dirty="0"/>
                <a:t>든</a:t>
              </a:r>
              <a:r>
                <a:rPr lang="ko-KR" altLang="en-US" dirty="0" smtClean="0"/>
                <a:t> 주사위를 사용하여 </a:t>
              </a:r>
              <a:r>
                <a:rPr lang="ko-KR" altLang="en-US" dirty="0"/>
                <a:t>말판 놀이를 해 봅시다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0" name="모서리가 둥근 직사각형 75">
              <a:extLst>
                <a:ext uri="{FF2B5EF4-FFF2-40B4-BE49-F238E27FC236}">
                  <a16:creationId xmlns:a16="http://schemas.microsoft.com/office/drawing/2014/main" xmlns="" id="{A2F9D1A3-E894-4CB9-A681-ADA4AE7BD381}"/>
                </a:ext>
              </a:extLst>
            </p:cNvPr>
            <p:cNvSpPr/>
            <p:nvPr/>
          </p:nvSpPr>
          <p:spPr>
            <a:xfrm>
              <a:off x="941928" y="443327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64053" y="1951200"/>
            <a:ext cx="5774341" cy="3456372"/>
            <a:chOff x="1128085" y="1951200"/>
            <a:chExt cx="5774341" cy="3456372"/>
          </a:xfrm>
        </p:grpSpPr>
        <p:pic>
          <p:nvPicPr>
            <p:cNvPr id="2" name="그림 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5" t="71494" r="73106" b="17012"/>
            <a:stretch/>
          </p:blipFill>
          <p:spPr>
            <a:xfrm>
              <a:off x="1128085" y="1951200"/>
              <a:ext cx="1437816" cy="1497724"/>
            </a:xfrm>
            <a:prstGeom prst="rect">
              <a:avLst/>
            </a:prstGeom>
          </p:spPr>
        </p:pic>
        <p:sp>
          <p:nvSpPr>
            <p:cNvPr id="42" name="내용 개체 틀 3">
              <a:extLst>
                <a:ext uri="{FF2B5EF4-FFF2-40B4-BE49-F238E27FC236}">
                  <a16:creationId xmlns:a16="http://schemas.microsoft.com/office/drawing/2014/main" xmlns="" id="{499500F1-FB11-4394-BF2A-588E441492C3}"/>
                </a:ext>
              </a:extLst>
            </p:cNvPr>
            <p:cNvSpPr txBox="1">
              <a:spLocks/>
            </p:cNvSpPr>
            <p:nvPr/>
          </p:nvSpPr>
          <p:spPr>
            <a:xfrm>
              <a:off x="1329270" y="2149354"/>
              <a:ext cx="5573156" cy="32582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9875" indent="-269875" algn="just"/>
              <a:r>
                <a:rPr lang="en-US" altLang="ko-KR" dirty="0" smtClean="0"/>
                <a:t>            2</a:t>
              </a:r>
              <a:r>
                <a:rPr lang="ko-KR" altLang="en-US" dirty="0"/>
                <a:t>명</a:t>
              </a:r>
            </a:p>
            <a:p>
              <a:pPr marL="269875" indent="-269875" algn="just"/>
              <a:r>
                <a:rPr lang="ko-KR" altLang="en-US" dirty="0" smtClean="0"/>
                <a:t>            주사위</a:t>
              </a:r>
              <a:r>
                <a:rPr lang="en-US" altLang="ko-KR" dirty="0" smtClean="0"/>
                <a:t>, </a:t>
              </a:r>
              <a:r>
                <a:rPr lang="ko-KR" altLang="en-US" dirty="0"/>
                <a:t>말</a:t>
              </a:r>
            </a:p>
            <a:p>
              <a:pPr marL="269875" indent="-269875" algn="just"/>
              <a:r>
                <a:rPr lang="en-US" altLang="ko-KR" dirty="0"/>
                <a:t> </a:t>
              </a:r>
              <a:r>
                <a:rPr lang="en-US" altLang="ko-KR" dirty="0" smtClean="0"/>
                <a:t>           </a:t>
              </a:r>
              <a:r>
                <a:rPr lang="ko-KR" altLang="en-US" dirty="0" smtClean="0"/>
                <a:t> </a:t>
              </a:r>
              <a:endParaRPr lang="ko-KR" altLang="en-US" dirty="0"/>
            </a:p>
            <a:p>
              <a:pPr marL="269875" indent="-269875" algn="just"/>
              <a:r>
                <a:rPr lang="ko-KR" altLang="en-US" dirty="0"/>
                <a:t>① </a:t>
              </a:r>
              <a:r>
                <a:rPr lang="ko-KR" altLang="en-US" dirty="0" smtClean="0"/>
                <a:t>주사위를 던질 순서를 </a:t>
              </a:r>
              <a:r>
                <a:rPr lang="ko-KR" altLang="en-US" dirty="0"/>
                <a:t>정합니다</a:t>
              </a:r>
              <a:r>
                <a:rPr lang="en-US" altLang="ko-KR" dirty="0"/>
                <a:t>.</a:t>
              </a:r>
            </a:p>
            <a:p>
              <a:pPr marL="269875" indent="-269875" algn="just"/>
              <a:r>
                <a:rPr lang="en-US" altLang="ko-KR" dirty="0"/>
                <a:t>② </a:t>
              </a:r>
              <a:r>
                <a:rPr lang="ko-KR" altLang="en-US" dirty="0"/>
                <a:t>주사위를 던져 나온 눈의 수만큼 말을 이동한 다음</a:t>
              </a:r>
              <a:r>
                <a:rPr lang="en-US" altLang="ko-KR" dirty="0"/>
                <a:t>, </a:t>
              </a:r>
              <a:r>
                <a:rPr lang="ko-KR" altLang="en-US" dirty="0"/>
                <a:t>그 자리에 있는 문제를 풉니다</a:t>
              </a:r>
              <a:r>
                <a:rPr lang="en-US" altLang="ko-KR" dirty="0"/>
                <a:t>. </a:t>
              </a:r>
              <a:r>
                <a:rPr lang="ko-KR" altLang="en-US" dirty="0" smtClean="0"/>
                <a:t>문제를 </a:t>
              </a:r>
              <a:r>
                <a:rPr lang="ko-KR" altLang="en-US" dirty="0"/>
                <a:t>풀지 못하면 이동하기 전의 자리로 돌아갑니다</a:t>
              </a:r>
              <a:r>
                <a:rPr lang="en-US" altLang="ko-KR" dirty="0"/>
                <a:t>.</a:t>
              </a:r>
            </a:p>
            <a:p>
              <a:pPr marL="269875" indent="-269875" algn="just">
                <a:tabLst>
                  <a:tab pos="269875" algn="l"/>
                </a:tabLst>
              </a:pPr>
              <a:r>
                <a:rPr lang="en-US" altLang="ko-KR" dirty="0"/>
                <a:t>③</a:t>
              </a:r>
              <a:r>
                <a:rPr lang="en-US" altLang="ko-KR" spc="-150" dirty="0"/>
                <a:t> </a:t>
              </a:r>
              <a:r>
                <a:rPr lang="ko-KR" altLang="en-US" spc="-50" dirty="0" smtClean="0"/>
                <a:t>주사위를 </a:t>
              </a:r>
              <a:r>
                <a:rPr lang="ko-KR" altLang="en-US" spc="-50" dirty="0"/>
                <a:t>던져 </a:t>
              </a:r>
              <a:r>
                <a:rPr lang="ko-KR" altLang="en-US" spc="-50" dirty="0" smtClean="0"/>
                <a:t>주사위에 쓰인 행동이 나오면 </a:t>
              </a:r>
              <a:r>
                <a:rPr lang="ko-KR" altLang="en-US" spc="-50" dirty="0"/>
                <a:t>그 행동을 </a:t>
              </a:r>
              <a:r>
                <a:rPr lang="ko-KR" altLang="en-US" dirty="0"/>
                <a:t>하고 다시 주사위를 던집니다</a:t>
              </a:r>
              <a:r>
                <a:rPr lang="en-US" altLang="ko-KR" dirty="0"/>
                <a:t>.</a:t>
              </a:r>
            </a:p>
            <a:p>
              <a:pPr marL="269875" indent="-269875" algn="just"/>
              <a:r>
                <a:rPr lang="en-US" altLang="ko-KR" dirty="0"/>
                <a:t>④ </a:t>
              </a:r>
              <a:r>
                <a:rPr lang="ko-KR" altLang="en-US" dirty="0"/>
                <a:t>먼저 도착하는 사람이 이깁니다</a:t>
              </a:r>
              <a:r>
                <a:rPr lang="en-US" altLang="ko-KR" dirty="0"/>
                <a:t>.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7422782" y="-25200"/>
            <a:ext cx="2252974" cy="968452"/>
            <a:chOff x="7641150" y="-25200"/>
            <a:chExt cx="2252974" cy="968452"/>
          </a:xfrm>
        </p:grpSpPr>
        <p:pic>
          <p:nvPicPr>
            <p:cNvPr id="14" name="그림 1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42"/>
            <a:stretch/>
          </p:blipFill>
          <p:spPr>
            <a:xfrm>
              <a:off x="7641150" y="-25200"/>
              <a:ext cx="1348472" cy="968452"/>
            </a:xfrm>
            <a:prstGeom prst="rect">
              <a:avLst/>
            </a:prstGeom>
          </p:spPr>
        </p:pic>
        <p:pic>
          <p:nvPicPr>
            <p:cNvPr id="15" name="그림 1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4" r="65756"/>
            <a:stretch/>
          </p:blipFill>
          <p:spPr>
            <a:xfrm>
              <a:off x="8989621" y="-13459"/>
              <a:ext cx="904503" cy="945929"/>
            </a:xfrm>
            <a:prstGeom prst="rect">
              <a:avLst/>
            </a:prstGeom>
          </p:spPr>
        </p:pic>
        <p:pic>
          <p:nvPicPr>
            <p:cNvPr id="16" name="그림 15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399698" y="145596"/>
              <a:ext cx="335504" cy="713981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6467241" y="1586736"/>
            <a:ext cx="2573571" cy="3757772"/>
            <a:chOff x="6467241" y="1649800"/>
            <a:chExt cx="2573571" cy="3757772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7" t="8569" r="9073" b="8736"/>
            <a:stretch/>
          </p:blipFill>
          <p:spPr>
            <a:xfrm>
              <a:off x="6467241" y="1749522"/>
              <a:ext cx="2573571" cy="3658050"/>
            </a:xfrm>
            <a:prstGeom prst="rect">
              <a:avLst/>
            </a:prstGeom>
          </p:spPr>
        </p:pic>
        <p:pic>
          <p:nvPicPr>
            <p:cNvPr id="43" name="그림 42">
              <a:hlinkClick r:id="" action="ppaction://customshow?id=1&amp;return=true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2842" y="1649800"/>
              <a:ext cx="276515" cy="273955"/>
            </a:xfrm>
            <a:prstGeom prst="rect">
              <a:avLst/>
            </a:prstGeom>
          </p:spPr>
        </p:pic>
      </p:grpSp>
      <p:sp>
        <p:nvSpPr>
          <p:cNvPr id="20" name="직사각형 19">
            <a:hlinkClick r:id="rId9" action="ppaction://hlinksldjump"/>
          </p:cNvPr>
          <p:cNvSpPr/>
          <p:nvPr/>
        </p:nvSpPr>
        <p:spPr>
          <a:xfrm>
            <a:off x="7599015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0" action="ppaction://hlinksldjump"/>
          </p:cNvPr>
          <p:cNvSpPr/>
          <p:nvPr/>
        </p:nvSpPr>
        <p:spPr>
          <a:xfrm>
            <a:off x="8001409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1" action="ppaction://hlinksldjump"/>
          </p:cNvPr>
          <p:cNvSpPr/>
          <p:nvPr/>
        </p:nvSpPr>
        <p:spPr>
          <a:xfrm>
            <a:off x="8399748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2" action="ppaction://hlinksldjump"/>
          </p:cNvPr>
          <p:cNvSpPr/>
          <p:nvPr/>
        </p:nvSpPr>
        <p:spPr>
          <a:xfrm>
            <a:off x="8795593" y="45912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내용 개체 틀 5"/>
          <p:cNvSpPr txBox="1">
            <a:spLocks/>
          </p:cNvSpPr>
          <p:nvPr/>
        </p:nvSpPr>
        <p:spPr>
          <a:xfrm>
            <a:off x="0" y="476672"/>
            <a:ext cx="4052900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말판 놀이 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115506" y="2636912"/>
            <a:ext cx="1451342" cy="1323439"/>
            <a:chOff x="2115506" y="2636912"/>
            <a:chExt cx="145134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11550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단</a:t>
              </a:r>
              <a:r>
                <a:rPr lang="ko-KR" altLang="en-US" sz="24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원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3043118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분수의 나눗셈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36323" y="608755"/>
            <a:ext cx="152834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512" y="672951"/>
            <a:ext cx="1326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수학은 내 친구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3384</TotalTime>
  <Words>215</Words>
  <Application>Microsoft Office PowerPoint</Application>
  <PresentationFormat>A4 용지(210x297mm)</PresentationFormat>
  <Paragraphs>34</Paragraphs>
  <Slides>9</Slides>
  <Notes>1</Notes>
  <HiddenSlides>2</HiddenSlides>
  <MMClips>6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  <vt:variant>
        <vt:lpstr>재구성한 쇼</vt:lpstr>
      </vt:variant>
      <vt:variant>
        <vt:i4>2</vt:i4>
      </vt:variant>
    </vt:vector>
  </HeadingPairs>
  <TitlesOfParts>
    <vt:vector size="12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2</vt:lpstr>
      <vt:lpstr>재구성한 쇼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조아라</cp:lastModifiedBy>
  <cp:revision>174</cp:revision>
  <cp:lastPrinted>2017-09-25T02:44:09Z</cp:lastPrinted>
  <dcterms:created xsi:type="dcterms:W3CDTF">2017-09-24T23:31:15Z</dcterms:created>
  <dcterms:modified xsi:type="dcterms:W3CDTF">2019-01-03T01:52:18Z</dcterms:modified>
</cp:coreProperties>
</file>