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2"/>
  </p:notesMasterIdLst>
  <p:handoutMasterIdLst>
    <p:handoutMasterId r:id="rId13"/>
  </p:handoutMasterIdLst>
  <p:sldIdLst>
    <p:sldId id="258" r:id="rId3"/>
    <p:sldId id="260" r:id="rId4"/>
    <p:sldId id="285" r:id="rId5"/>
    <p:sldId id="284" r:id="rId6"/>
    <p:sldId id="287" r:id="rId7"/>
    <p:sldId id="273" r:id="rId8"/>
    <p:sldId id="288" r:id="rId9"/>
    <p:sldId id="280" r:id="rId10"/>
    <p:sldId id="263" r:id="rId11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37">
          <p15:clr>
            <a:srgbClr val="A4A3A4"/>
          </p15:clr>
        </p15:guide>
        <p15:guide id="2" orient="horz" pos="386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pos="262" userDrawn="1">
          <p15:clr>
            <a:srgbClr val="A4A3A4"/>
          </p15:clr>
        </p15:guide>
        <p15:guide id="5" pos="6023">
          <p15:clr>
            <a:srgbClr val="A4A3A4"/>
          </p15:clr>
        </p15:guide>
        <p15:guide id="6" pos="4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695A35"/>
    <a:srgbClr val="3C4BA0"/>
    <a:srgbClr val="F5A200"/>
    <a:srgbClr val="4F81BD"/>
    <a:srgbClr val="F08300"/>
    <a:srgbClr val="C4C9E3"/>
    <a:srgbClr val="63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02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2232" y="-1044"/>
      </p:cViewPr>
      <p:guideLst>
        <p:guide orient="horz" pos="537"/>
        <p:guide orient="horz" pos="3861"/>
        <p:guide orient="horz" pos="935"/>
        <p:guide pos="262"/>
        <p:guide pos="6023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16</a:t>
            </a:r>
            <a:r>
              <a:rPr lang="ko-KR" altLang="en-US" smtClean="0"/>
              <a:t>차시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4BAAD-C645-42EF-B08E-192E7517717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153196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16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16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ko-KR" altLang="en-US" smtClean="0"/>
              <a:t>수학 </a:t>
            </a:r>
            <a:r>
              <a:rPr lang="en-US" altLang="ko-KR" smtClean="0"/>
              <a:t>5-1-6[3</a:t>
            </a:r>
            <a:r>
              <a:rPr lang="ko-KR" altLang="en-US" smtClean="0"/>
              <a:t>차 完</a:t>
            </a:r>
            <a:r>
              <a:rPr lang="en-US" altLang="ko-KR" smtClean="0"/>
              <a:t>] 16</a:t>
            </a:r>
            <a:r>
              <a:rPr lang="ko-KR" altLang="en-US" smtClean="0"/>
              <a:t>차시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926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4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sp>
        <p:nvSpPr>
          <p:cNvPr id="16" name="직사각형 15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/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68" y="6005591"/>
            <a:ext cx="10189132" cy="1131821"/>
          </a:xfrm>
          <a:prstGeom prst="rect">
            <a:avLst/>
          </a:prstGeom>
        </p:spPr>
      </p:pic>
      <p:sp>
        <p:nvSpPr>
          <p:cNvPr id="16" name="모서리가 둥근 직사각형 15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885028" y="413354"/>
            <a:ext cx="432000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/>
          <p:cNvSpPr/>
          <p:nvPr userDrawn="1"/>
        </p:nvSpPr>
        <p:spPr>
          <a:xfrm>
            <a:off x="-15553" y="715042"/>
            <a:ext cx="9005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848542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1388602" y="116632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직사각형 23"/>
          <p:cNvSpPr/>
          <p:nvPr userDrawn="1"/>
        </p:nvSpPr>
        <p:spPr>
          <a:xfrm>
            <a:off x="-87560" y="-27384"/>
            <a:ext cx="9476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16</a:t>
            </a:r>
            <a:endParaRPr lang="ko-KR" altLang="en-US" sz="5400" spc="-300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114" b="39073"/>
          <a:stretch/>
        </p:blipFill>
        <p:spPr>
          <a:xfrm>
            <a:off x="-474628" y="2653200"/>
            <a:ext cx="2889347" cy="1748956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1078503" y="413354"/>
            <a:ext cx="3766485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20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" name="직사각형 5"/>
          <p:cNvSpPr/>
          <p:nvPr userDrawn="1"/>
        </p:nvSpPr>
        <p:spPr>
          <a:xfrm>
            <a:off x="56456" y="-27384"/>
            <a:ext cx="54053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spc="-5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endParaRPr lang="ko-KR" altLang="en-US" sz="5400" spc="-5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모서리가 둥근 직사각형 6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740531" y="101798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</a:t>
            </a:r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endParaRPr lang="en-US" altLang="ko-KR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내용 개체 틀 2"/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1" name="내용 개체 틀 2"/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2" name="내용 개체 틀 2"/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</p:txBody>
      </p:sp>
      <p:sp>
        <p:nvSpPr>
          <p:cNvPr id="13" name="직사각형 12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5" Type="http://schemas.openxmlformats.org/officeDocument/2006/relationships/slide" Target="slide3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slide" Target="slide1.xml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6.xml"/><Relationship Id="rId11" Type="http://schemas.openxmlformats.org/officeDocument/2006/relationships/image" Target="../media/image13.png"/><Relationship Id="rId5" Type="http://schemas.openxmlformats.org/officeDocument/2006/relationships/slide" Target="slide3.xml"/><Relationship Id="rId10" Type="http://schemas.openxmlformats.org/officeDocument/2006/relationships/image" Target="../media/image10.png"/><Relationship Id="rId4" Type="http://schemas.openxmlformats.org/officeDocument/2006/relationships/slide" Target="slide2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2.xm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10.png"/><Relationship Id="rId2" Type="http://schemas.openxmlformats.org/officeDocument/2006/relationships/image" Target="../media/image14.png"/><Relationship Id="rId16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1.png"/><Relationship Id="rId15" Type="http://schemas.openxmlformats.org/officeDocument/2006/relationships/slide" Target="slide6.xml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Relationship Id="rId1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1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00572" y="404664"/>
            <a:ext cx="3564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dirty="0">
                <a:latin typeface="나눔고딕 ExtraBold" pitchFamily="50" charset="-127"/>
                <a:ea typeface="나눔고딕 ExtraBold" pitchFamily="50" charset="-127"/>
              </a:rPr>
              <a:t>다각형의 둘레와 </a:t>
            </a:r>
            <a:r>
              <a:rPr lang="ko-KR" altLang="en-US" sz="2200" dirty="0" smtClean="0">
                <a:latin typeface="나눔고딕 ExtraBold" pitchFamily="50" charset="-127"/>
                <a:ea typeface="나눔고딕 ExtraBold" pitchFamily="50" charset="-127"/>
              </a:rPr>
              <a:t>넓이</a:t>
            </a:r>
            <a:endParaRPr lang="en-US" altLang="ko-KR" sz="22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142~143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024300" y="2520050"/>
            <a:ext cx="55372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spcBef>
                <a:spcPct val="0"/>
              </a:spcBef>
              <a:defRPr/>
            </a:pP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사각형의 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둘레와 넓이를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  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  구해 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볼까요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424608" y="2636912"/>
            <a:ext cx="2142240" cy="1323439"/>
            <a:chOff x="1424608" y="2636912"/>
            <a:chExt cx="2142240" cy="1323439"/>
          </a:xfrm>
        </p:grpSpPr>
        <p:sp>
          <p:nvSpPr>
            <p:cNvPr id="25" name="TextBox 24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24608" y="2636912"/>
              <a:ext cx="15481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spc="-300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16</a:t>
              </a:r>
              <a:endParaRPr lang="ko-KR" altLang="en-US" sz="8000" b="1" spc="-3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4" name="그림 1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45"/>
          <a:stretch/>
        </p:blipFill>
        <p:spPr>
          <a:xfrm>
            <a:off x="8092340" y="8620"/>
            <a:ext cx="1813660" cy="923407"/>
          </a:xfrm>
          <a:prstGeom prst="rect">
            <a:avLst/>
          </a:prstGeom>
        </p:spPr>
      </p:pic>
      <p:sp>
        <p:nvSpPr>
          <p:cNvPr id="16" name="직사각형 15">
            <a:hlinkClick r:id="rId5" action="ppaction://hlinksldjump"/>
          </p:cNvPr>
          <p:cNvSpPr/>
          <p:nvPr/>
        </p:nvSpPr>
        <p:spPr>
          <a:xfrm>
            <a:off x="862832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6" action="ppaction://hlinksldjump"/>
          </p:cNvPr>
          <p:cNvSpPr/>
          <p:nvPr/>
        </p:nvSpPr>
        <p:spPr>
          <a:xfrm>
            <a:off x="901034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939122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8" action="ppaction://hlinksldjump"/>
          </p:cNvPr>
          <p:cNvSpPr/>
          <p:nvPr/>
        </p:nvSpPr>
        <p:spPr>
          <a:xfrm>
            <a:off x="824268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51077" y="2731277"/>
            <a:ext cx="12657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29099" y="2515833"/>
            <a:ext cx="4974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주변에서 사각형 모양의 물건을 찾아 그 둘레와 </a:t>
            </a: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넓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이를 구해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1859" y="440668"/>
            <a:ext cx="92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16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4" name="그림 1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sp>
        <p:nvSpPr>
          <p:cNvPr id="9" name="직사각형 8">
            <a:hlinkClick r:id="rId4" action="ppaction://hlinksldjump"/>
          </p:cNvPr>
          <p:cNvSpPr/>
          <p:nvPr/>
        </p:nvSpPr>
        <p:spPr>
          <a:xfrm>
            <a:off x="862832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hlinkClick r:id="rId5" action="ppaction://hlinksldjump"/>
          </p:cNvPr>
          <p:cNvSpPr/>
          <p:nvPr/>
        </p:nvSpPr>
        <p:spPr>
          <a:xfrm>
            <a:off x="901034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hlinkClick r:id="rId6" action="ppaction://hlinksldjump"/>
          </p:cNvPr>
          <p:cNvSpPr/>
          <p:nvPr/>
        </p:nvSpPr>
        <p:spPr>
          <a:xfrm>
            <a:off x="939122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7" action="ppaction://hlinksldjump"/>
          </p:cNvPr>
          <p:cNvSpPr/>
          <p:nvPr/>
        </p:nvSpPr>
        <p:spPr>
          <a:xfrm>
            <a:off x="824268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920552" y="495021"/>
            <a:ext cx="4254846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ko-KR" altLang="en-US" spc="-1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사각형의 둘레와 넓이를 </a:t>
            </a:r>
            <a:endParaRPr lang="en-US" altLang="ko-KR" spc="-1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ko-KR" altLang="en-US" spc="-1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구하기 위한</a:t>
            </a:r>
            <a:r>
              <a:rPr lang="en-US" altLang="ko-KR" spc="-1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pc="-1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계획 </a:t>
            </a:r>
            <a:r>
              <a:rPr lang="ko-KR" altLang="en-US" spc="-1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세우기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970258" y="2129824"/>
            <a:ext cx="6589133" cy="369332"/>
            <a:chOff x="970258" y="2129824"/>
            <a:chExt cx="6589133" cy="369332"/>
          </a:xfrm>
        </p:grpSpPr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xmlns="" id="{FAAEFFD0-CE8A-4CAD-B03D-979089F8D4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0572" y="2129824"/>
              <a:ext cx="64588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탐험을 떠나기 전에 준비할 사항을 확인하며 계획을 세워 보세요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970258" y="226403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09401" y="1429610"/>
            <a:ext cx="8231522" cy="646331"/>
            <a:chOff x="909401" y="1429610"/>
            <a:chExt cx="8231522" cy="646331"/>
          </a:xfrm>
        </p:grpSpPr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1148610" y="1429610"/>
              <a:ext cx="79923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b="1" dirty="0" err="1">
                  <a:latin typeface="나눔고딕" panose="020D0604000000000000" pitchFamily="50" charset="-127"/>
                  <a:ea typeface="나눔고딕" panose="020D0604000000000000" pitchFamily="50" charset="-127"/>
                </a:rPr>
                <a:t>모둠</a:t>
              </a:r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 친구들과 함께 탐험대가 되어 사각형 모양의 물건을 찾고</a:t>
              </a:r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그 물건의 둘레와 </a:t>
              </a:r>
              <a:r>
                <a:rPr lang="ko-KR" altLang="en-US" b="1" dirty="0" smtClean="0">
                  <a:latin typeface="나눔고딕" panose="020D0604000000000000" pitchFamily="50" charset="-127"/>
                  <a:ea typeface="나눔고딕" panose="020D0604000000000000" pitchFamily="50" charset="-127"/>
                </a:rPr>
                <a:t>넓이를 구하는 </a:t>
              </a:r>
              <a:r>
                <a: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계획을 세워 봅시다</a:t>
              </a:r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.</a:t>
              </a:r>
              <a:endParaRPr kumimoji="0" lang="ko-KR" altLang="en-US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909401" y="1487335"/>
              <a:ext cx="217025" cy="217025"/>
              <a:chOff x="4520952" y="3717032"/>
              <a:chExt cx="217025" cy="217025"/>
            </a:xfrm>
          </p:grpSpPr>
          <p:grpSp>
            <p:nvGrpSpPr>
              <p:cNvPr id="24" name="그룹 2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28" name="모서리가 둥근 직사각형 2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6" name="모서리가 둥근 직사각형 25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2" name="그림 3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sp>
        <p:nvSpPr>
          <p:cNvPr id="18" name="직사각형 17">
            <a:hlinkClick r:id="rId4" action="ppaction://hlinksldjump"/>
          </p:cNvPr>
          <p:cNvSpPr/>
          <p:nvPr/>
        </p:nvSpPr>
        <p:spPr>
          <a:xfrm>
            <a:off x="862832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5" action="ppaction://hlinksldjump"/>
          </p:cNvPr>
          <p:cNvSpPr/>
          <p:nvPr/>
        </p:nvSpPr>
        <p:spPr>
          <a:xfrm>
            <a:off x="901034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6" action="ppaction://hlinksldjump"/>
          </p:cNvPr>
          <p:cNvSpPr/>
          <p:nvPr/>
        </p:nvSpPr>
        <p:spPr>
          <a:xfrm>
            <a:off x="939122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7" action="ppaction://hlinksldjump"/>
          </p:cNvPr>
          <p:cNvSpPr/>
          <p:nvPr/>
        </p:nvSpPr>
        <p:spPr>
          <a:xfrm>
            <a:off x="824268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3" t="33013" r="14244" b="37935"/>
          <a:stretch/>
        </p:blipFill>
        <p:spPr>
          <a:xfrm>
            <a:off x="1475396" y="2634060"/>
            <a:ext cx="6984016" cy="349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93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0552" y="1426803"/>
            <a:ext cx="5868664" cy="1042121"/>
            <a:chOff x="920552" y="1426803"/>
            <a:chExt cx="5868664" cy="1042121"/>
          </a:xfrm>
        </p:grpSpPr>
        <p:sp>
          <p:nvSpPr>
            <p:cNvPr id="33" name="모서리가 둥근 직사각형 1">
              <a:extLst>
                <a:ext uri="{FF2B5EF4-FFF2-40B4-BE49-F238E27FC236}">
                  <a16:creationId xmlns:a16="http://schemas.microsoft.com/office/drawing/2014/main" xmlns="" id="{C059407F-F2D7-49CE-B0FD-B3F1313072F8}"/>
                </a:ext>
              </a:extLst>
            </p:cNvPr>
            <p:cNvSpPr/>
            <p:nvPr/>
          </p:nvSpPr>
          <p:spPr>
            <a:xfrm>
              <a:off x="920552" y="1819885"/>
              <a:ext cx="5266493" cy="64903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426803"/>
              <a:ext cx="5818958" cy="369332"/>
              <a:chOff x="970258" y="1426803"/>
              <a:chExt cx="5818958" cy="369332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06CAB64E-0260-460C-9000-A00EF65670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853" y="1426803"/>
                <a:ext cx="5681363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주변에서 둘레나 넓이를 재고 싶은 사각형을 찾아보세요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3" name="모서리가 둥근 직사각형 72"/>
              <p:cNvSpPr/>
              <p:nvPr/>
            </p:nvSpPr>
            <p:spPr>
              <a:xfrm>
                <a:off x="970258" y="1540686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4" name="그룹 3"/>
          <p:cNvGrpSpPr/>
          <p:nvPr/>
        </p:nvGrpSpPr>
        <p:grpSpPr>
          <a:xfrm>
            <a:off x="920553" y="2674227"/>
            <a:ext cx="5259236" cy="1089620"/>
            <a:chOff x="920553" y="2674227"/>
            <a:chExt cx="5259236" cy="1089620"/>
          </a:xfrm>
        </p:grpSpPr>
        <p:sp>
          <p:nvSpPr>
            <p:cNvPr id="45" name="TextBox 19">
              <a:extLst>
                <a:ext uri="{FF2B5EF4-FFF2-40B4-BE49-F238E27FC236}">
                  <a16:creationId xmlns:a16="http://schemas.microsoft.com/office/drawing/2014/main" xmlns="" id="{BB365A7E-9285-444E-BE08-8168E81208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853" y="2674227"/>
              <a:ext cx="316304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이 물건들은 어디에 있을까요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2" name="모서리가 둥근 직사각형 1">
              <a:extLst>
                <a:ext uri="{FF2B5EF4-FFF2-40B4-BE49-F238E27FC236}">
                  <a16:creationId xmlns:a16="http://schemas.microsoft.com/office/drawing/2014/main" xmlns="" id="{DCBE44E4-A2F3-4D7E-99CB-00F145AE9D2F}"/>
                </a:ext>
              </a:extLst>
            </p:cNvPr>
            <p:cNvSpPr/>
            <p:nvPr/>
          </p:nvSpPr>
          <p:spPr>
            <a:xfrm>
              <a:off x="920553" y="3091058"/>
              <a:ext cx="5259236" cy="67278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74" name="모서리가 둥근 직사각형 73"/>
            <p:cNvSpPr/>
            <p:nvPr/>
          </p:nvSpPr>
          <p:spPr>
            <a:xfrm>
              <a:off x="970258" y="279998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920553" y="3950939"/>
            <a:ext cx="5847824" cy="1341360"/>
            <a:chOff x="920553" y="3950939"/>
            <a:chExt cx="5847824" cy="1341360"/>
          </a:xfrm>
        </p:grpSpPr>
        <p:sp>
          <p:nvSpPr>
            <p:cNvPr id="65" name="TextBox 19">
              <a:extLst>
                <a:ext uri="{FF2B5EF4-FFF2-40B4-BE49-F238E27FC236}">
                  <a16:creationId xmlns:a16="http://schemas.microsoft.com/office/drawing/2014/main" xmlns="" id="{501F50D7-5152-4FBA-98A8-54AEDD46BF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853" y="3950939"/>
              <a:ext cx="566052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둘레나 넓이를 구하고 싶은 물건들은 어떤 모양인가요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?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6" name="모서리가 둥근 직사각형 1">
              <a:extLst>
                <a:ext uri="{FF2B5EF4-FFF2-40B4-BE49-F238E27FC236}">
                  <a16:creationId xmlns:a16="http://schemas.microsoft.com/office/drawing/2014/main" xmlns="" id="{C97B4F6B-70E1-48B7-A723-3312845F0773}"/>
                </a:ext>
              </a:extLst>
            </p:cNvPr>
            <p:cNvSpPr/>
            <p:nvPr/>
          </p:nvSpPr>
          <p:spPr>
            <a:xfrm>
              <a:off x="920553" y="4354448"/>
              <a:ext cx="5373370" cy="937851"/>
            </a:xfrm>
            <a:prstGeom prst="roundRect">
              <a:avLst>
                <a:gd name="adj" fmla="val 11873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75" name="모서리가 둥근 직사각형 74"/>
            <p:cNvSpPr/>
            <p:nvPr/>
          </p:nvSpPr>
          <p:spPr>
            <a:xfrm>
              <a:off x="970258" y="4076697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1" name="내용 개체 틀 5"/>
          <p:cNvSpPr txBox="1">
            <a:spLocks/>
          </p:cNvSpPr>
          <p:nvPr/>
        </p:nvSpPr>
        <p:spPr>
          <a:xfrm>
            <a:off x="920552" y="495021"/>
            <a:ext cx="4254846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ko-KR" altLang="en-US" spc="-1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사각형의 둘레와 넓이를 </a:t>
            </a:r>
            <a:endParaRPr lang="en-US" altLang="ko-KR" spc="-1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ko-KR" altLang="en-US" spc="-1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구하기 위한</a:t>
            </a:r>
            <a:r>
              <a:rPr lang="en-US" altLang="ko-KR" spc="-1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pc="-1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계획 세우기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FE7E0A5A-CA70-4518-A7EC-57876952BB8E}"/>
              </a:ext>
            </a:extLst>
          </p:cNvPr>
          <p:cNvSpPr txBox="1"/>
          <p:nvPr/>
        </p:nvSpPr>
        <p:spPr>
          <a:xfrm>
            <a:off x="920553" y="1812698"/>
            <a:ext cx="5123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액자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사물함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이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있습니다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바닥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타일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뜀들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등이 있습니다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71918AA-E942-4643-93C2-E6EB651278B9}"/>
              </a:ext>
            </a:extLst>
          </p:cNvPr>
          <p:cNvSpPr txBox="1"/>
          <p:nvPr/>
        </p:nvSpPr>
        <p:spPr>
          <a:xfrm>
            <a:off x="920553" y="3093767"/>
            <a:ext cx="51239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교실이나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복도에 있습니다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indent="-180000" algn="just">
              <a:buFont typeface="Arial" pitchFamily="34" charset="0"/>
              <a:buChar char="•"/>
              <a:defRPr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운동장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강당 등 우리 주변에 있습니다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kumimoji="0" lang="en-US" altLang="ko-KR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9" name="직사각형 42"/>
          <p:cNvSpPr>
            <a:spLocks noChangeArrowheads="1"/>
          </p:cNvSpPr>
          <p:nvPr/>
        </p:nvSpPr>
        <p:spPr bwMode="auto">
          <a:xfrm>
            <a:off x="920551" y="4360955"/>
            <a:ext cx="5259237" cy="92333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액자는 직사각형입니다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b="1" dirty="0" smtClean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사물함은 정사각형입니다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en-US" altLang="ko-KR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바닥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타일은 </a:t>
            </a:r>
            <a:r>
              <a:rPr lang="ko-KR" altLang="en-US" b="1" dirty="0" err="1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평행사변형입니다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5" name="그림 3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8" t="67146" r="60808" b="12627"/>
          <a:stretch/>
        </p:blipFill>
        <p:spPr>
          <a:xfrm>
            <a:off x="6697875" y="1675659"/>
            <a:ext cx="2358065" cy="1841021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9" t="67146" r="24987" b="12627"/>
          <a:stretch/>
        </p:blipFill>
        <p:spPr>
          <a:xfrm>
            <a:off x="6697875" y="3540827"/>
            <a:ext cx="2358065" cy="1841021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119" y="195163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119" y="32304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119" y="459957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862832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7" action="ppaction://hlinksldjump"/>
          </p:cNvPr>
          <p:cNvSpPr/>
          <p:nvPr/>
        </p:nvSpPr>
        <p:spPr>
          <a:xfrm>
            <a:off x="901034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8" action="ppaction://hlinksldjump"/>
          </p:cNvPr>
          <p:cNvSpPr/>
          <p:nvPr/>
        </p:nvSpPr>
        <p:spPr>
          <a:xfrm>
            <a:off x="939122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9" action="ppaction://hlinksldjump"/>
          </p:cNvPr>
          <p:cNvSpPr/>
          <p:nvPr/>
        </p:nvSpPr>
        <p:spPr>
          <a:xfrm>
            <a:off x="824268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6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3" grpId="0"/>
      <p:bldP spid="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20552" y="1401888"/>
            <a:ext cx="8108665" cy="1894160"/>
            <a:chOff x="920552" y="1401888"/>
            <a:chExt cx="8108665" cy="1894160"/>
          </a:xfrm>
        </p:grpSpPr>
        <p:sp>
          <p:nvSpPr>
            <p:cNvPr id="70" name="모서리가 둥근 직사각형 1">
              <a:extLst>
                <a:ext uri="{FF2B5EF4-FFF2-40B4-BE49-F238E27FC236}">
                  <a16:creationId xmlns:a16="http://schemas.microsoft.com/office/drawing/2014/main" xmlns="" id="{7FBBCCDC-417A-4D2A-BAE9-D57A3B0665C3}"/>
                </a:ext>
              </a:extLst>
            </p:cNvPr>
            <p:cNvSpPr/>
            <p:nvPr/>
          </p:nvSpPr>
          <p:spPr>
            <a:xfrm>
              <a:off x="920552" y="1821303"/>
              <a:ext cx="8108665" cy="1474745"/>
            </a:xfrm>
            <a:prstGeom prst="roundRect">
              <a:avLst>
                <a:gd name="adj" fmla="val 982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401888"/>
              <a:ext cx="4945321" cy="369332"/>
              <a:chOff x="970258" y="1401888"/>
              <a:chExt cx="4945321" cy="369332"/>
            </a:xfrm>
          </p:grpSpPr>
          <p:sp>
            <p:nvSpPr>
              <p:cNvPr id="69" name="TextBox 19">
                <a:extLst>
                  <a:ext uri="{FF2B5EF4-FFF2-40B4-BE49-F238E27FC236}">
                    <a16:creationId xmlns:a16="http://schemas.microsoft.com/office/drawing/2014/main" xmlns="" id="{7D5CB8DC-D208-4D13-BCC2-E3226EECAE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853" y="1401888"/>
                <a:ext cx="48077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물건의 둘레와 넓이는 어떻게 구할 수 있을까요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?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76" name="모서리가 둥근 직사각형 75"/>
              <p:cNvSpPr/>
              <p:nvPr/>
            </p:nvSpPr>
            <p:spPr>
              <a:xfrm>
                <a:off x="970258" y="151577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1" name="내용 개체 틀 5"/>
          <p:cNvSpPr txBox="1">
            <a:spLocks/>
          </p:cNvSpPr>
          <p:nvPr/>
        </p:nvSpPr>
        <p:spPr>
          <a:xfrm>
            <a:off x="920552" y="495021"/>
            <a:ext cx="4254846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ko-KR" altLang="en-US" spc="-1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사각형의 둘레와 넓이를 </a:t>
            </a:r>
            <a:endParaRPr lang="en-US" altLang="ko-KR" spc="-1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ko-KR" altLang="en-US" spc="-1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구하기 위한</a:t>
            </a:r>
            <a:r>
              <a:rPr lang="en-US" altLang="ko-KR" spc="-1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pc="-1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계획 세우기</a:t>
            </a:r>
          </a:p>
        </p:txBody>
      </p:sp>
      <p:sp>
        <p:nvSpPr>
          <p:cNvPr id="77" name="직사각형 42"/>
          <p:cNvSpPr>
            <a:spLocks noChangeArrowheads="1"/>
          </p:cNvSpPr>
          <p:nvPr/>
        </p:nvSpPr>
        <p:spPr bwMode="auto">
          <a:xfrm>
            <a:off x="920551" y="1821303"/>
            <a:ext cx="8108666" cy="147732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둘레를 구할 때에는 모든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변의 길이를 잽니다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직사각형이나 </a:t>
            </a:r>
            <a:r>
              <a:rPr lang="ko-KR" altLang="en-US" b="1" dirty="0" err="1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평행사변형의</a:t>
            </a: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둘레를 구할 때에는 </a:t>
            </a: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길이가 다른 두 변의 길이를 더한 다음 그 결과를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배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합니다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정사각형이나 마름모는 한 변의 길이를 </a:t>
            </a:r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</a:t>
            </a: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배 하여 둘레를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구합니다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넓이를 구할 때에는 단위넓이가 몇 </a:t>
            </a: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개 들어가는지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세어 구합니다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b="1" dirty="0">
              <a:solidFill>
                <a:srgbClr val="228A3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5" name="그림 3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2023" y="235121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>
            <a:hlinkClick r:id="rId6" action="ppaction://hlinksldjump"/>
          </p:cNvPr>
          <p:cNvSpPr/>
          <p:nvPr/>
        </p:nvSpPr>
        <p:spPr>
          <a:xfrm>
            <a:off x="862832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901034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8" action="ppaction://hlinksldjump"/>
          </p:cNvPr>
          <p:cNvSpPr/>
          <p:nvPr/>
        </p:nvSpPr>
        <p:spPr>
          <a:xfrm>
            <a:off x="939122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9" action="ppaction://hlinksldjump"/>
          </p:cNvPr>
          <p:cNvSpPr/>
          <p:nvPr/>
        </p:nvSpPr>
        <p:spPr>
          <a:xfrm>
            <a:off x="824268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921600" y="3646324"/>
            <a:ext cx="8108665" cy="1015664"/>
            <a:chOff x="921600" y="3646324"/>
            <a:chExt cx="8108665" cy="1015664"/>
          </a:xfrm>
        </p:grpSpPr>
        <p:sp>
          <p:nvSpPr>
            <p:cNvPr id="24" name="모서리가 둥근 직사각형 1">
              <a:extLst>
                <a:ext uri="{FF2B5EF4-FFF2-40B4-BE49-F238E27FC236}">
                  <a16:creationId xmlns:a16="http://schemas.microsoft.com/office/drawing/2014/main" xmlns="" id="{7FBBCCDC-417A-4D2A-BAE9-D57A3B0665C3}"/>
                </a:ext>
              </a:extLst>
            </p:cNvPr>
            <p:cNvSpPr/>
            <p:nvPr/>
          </p:nvSpPr>
          <p:spPr>
            <a:xfrm>
              <a:off x="921600" y="4018240"/>
              <a:ext cx="8108665" cy="643748"/>
            </a:xfrm>
            <a:prstGeom prst="roundRect">
              <a:avLst>
                <a:gd name="adj" fmla="val 982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xmlns="" id="{7D5CB8DC-D208-4D13-BCC2-E3226EECA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800" y="3646324"/>
              <a:ext cx="3757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우리 </a:t>
              </a:r>
              <a:r>
                <a:rPr lang="ko-KR" altLang="en-US" b="1" dirty="0" err="1" smtClean="0">
                  <a:latin typeface="나눔고딕" pitchFamily="50" charset="-127"/>
                  <a:ea typeface="나눔고딕" pitchFamily="50" charset="-127"/>
                </a:rPr>
                <a:t>모둠의</a:t>
              </a:r>
              <a:r>
                <a:rPr lang="ko-KR" altLang="en-US" b="1" dirty="0" smtClean="0">
                  <a:latin typeface="나눔고딕" pitchFamily="50" charset="-127"/>
                  <a:ea typeface="나눔고딕" pitchFamily="50" charset="-127"/>
                </a:rPr>
                <a:t> 계획을 이야기해 보세요</a:t>
              </a:r>
              <a:r>
                <a:rPr lang="en-US" altLang="ko-KR" b="1" dirty="0" smtClean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70258" y="3771708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1" name="직사각형 42"/>
          <p:cNvSpPr>
            <a:spLocks noChangeArrowheads="1"/>
          </p:cNvSpPr>
          <p:nvPr/>
        </p:nvSpPr>
        <p:spPr bwMode="auto">
          <a:xfrm>
            <a:off x="921601" y="4015656"/>
            <a:ext cx="8107616" cy="6463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spc="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우리 </a:t>
            </a:r>
            <a:r>
              <a:rPr lang="ko-KR" altLang="en-US" b="1" spc="50" dirty="0" err="1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모둠은</a:t>
            </a:r>
            <a:r>
              <a:rPr lang="ko-KR" altLang="en-US" b="1" spc="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복도에 있는 신발장의 둘레와 넓이를 구하려고 합니다</a:t>
            </a:r>
            <a:r>
              <a:rPr lang="en-US" altLang="ko-KR" b="1" spc="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b="1" spc="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신발장은 직사각형 모양이므로 가로와 세로를 잴 것입니다</a:t>
            </a:r>
            <a:r>
              <a:rPr lang="en-US" altLang="ko-KR" b="1" spc="50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b="1" spc="50" dirty="0">
              <a:solidFill>
                <a:srgbClr val="228A38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0800" y="411607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71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5" name="내용 개체 틀 5"/>
          <p:cNvSpPr txBox="1">
            <a:spLocks/>
          </p:cNvSpPr>
          <p:nvPr/>
        </p:nvSpPr>
        <p:spPr>
          <a:xfrm>
            <a:off x="914178" y="507069"/>
            <a:ext cx="4254846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ko-KR" altLang="en-US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사각형의 둘레와 넓이 </a:t>
            </a:r>
            <a:r>
              <a:rPr lang="ko-KR" altLang="en-US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구하고</a:t>
            </a:r>
            <a:endParaRPr lang="en-US" altLang="ko-KR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ko-KR" altLang="en-US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결과 이야기하기</a:t>
            </a:r>
            <a:endParaRPr lang="ko-KR" altLang="en-US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21276" y="1382110"/>
            <a:ext cx="4772277" cy="369332"/>
            <a:chOff x="921276" y="1382110"/>
            <a:chExt cx="4772277" cy="369332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1156734" y="1382110"/>
              <a:ext cx="45368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lang="ko-KR" altLang="en-US" b="1" spc="-100" dirty="0" smtClean="0">
                  <a:latin typeface="나눔고딕" pitchFamily="50" charset="-127"/>
                  <a:ea typeface="나눔고딕" pitchFamily="50" charset="-127"/>
                </a:rPr>
                <a:t>물건의 </a:t>
              </a:r>
              <a:r>
                <a:rPr lang="ko-KR" altLang="en-US" b="1" spc="-100" dirty="0">
                  <a:latin typeface="나눔고딕" pitchFamily="50" charset="-127"/>
                  <a:ea typeface="나눔고딕" pitchFamily="50" charset="-127"/>
                </a:rPr>
                <a:t>둘레와 넓이를 구하여 이야기해 봅시다</a:t>
              </a:r>
              <a:r>
                <a:rPr lang="en-US" altLang="ko-KR" b="1" spc="-100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kumimoji="0" lang="ko-KR" altLang="en-US" b="1" spc="-100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921276" y="1463585"/>
              <a:ext cx="217025" cy="217025"/>
              <a:chOff x="4520952" y="3717032"/>
              <a:chExt cx="217025" cy="217025"/>
            </a:xfrm>
          </p:grpSpPr>
          <p:grpSp>
            <p:nvGrpSpPr>
              <p:cNvPr id="29" name="그룹 2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4" name="모서리가 둥근 직사각형 3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6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2" name="모서리가 둥근 직사각형 31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sp>
        <p:nvSpPr>
          <p:cNvPr id="43" name="직사각형 42">
            <a:hlinkClick r:id="rId4" action="ppaction://hlinksldjump"/>
          </p:cNvPr>
          <p:cNvSpPr/>
          <p:nvPr/>
        </p:nvSpPr>
        <p:spPr>
          <a:xfrm>
            <a:off x="862832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5" action="ppaction://hlinksldjump"/>
          </p:cNvPr>
          <p:cNvSpPr/>
          <p:nvPr/>
        </p:nvSpPr>
        <p:spPr>
          <a:xfrm>
            <a:off x="901034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6" action="ppaction://hlinksldjump"/>
          </p:cNvPr>
          <p:cNvSpPr/>
          <p:nvPr/>
        </p:nvSpPr>
        <p:spPr>
          <a:xfrm>
            <a:off x="939122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7" action="ppaction://hlinksldjump"/>
          </p:cNvPr>
          <p:cNvSpPr/>
          <p:nvPr/>
        </p:nvSpPr>
        <p:spPr>
          <a:xfrm>
            <a:off x="824268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921600" y="1512508"/>
            <a:ext cx="8124324" cy="1219835"/>
            <a:chOff x="921600" y="1512508"/>
            <a:chExt cx="8124324" cy="1219835"/>
          </a:xfrm>
        </p:grpSpPr>
        <p:grpSp>
          <p:nvGrpSpPr>
            <p:cNvPr id="4" name="그룹 3"/>
            <p:cNvGrpSpPr/>
            <p:nvPr/>
          </p:nvGrpSpPr>
          <p:grpSpPr>
            <a:xfrm>
              <a:off x="970258" y="1931575"/>
              <a:ext cx="8075666" cy="369332"/>
              <a:chOff x="970258" y="1745831"/>
              <a:chExt cx="8075666" cy="369332"/>
            </a:xfrm>
          </p:grpSpPr>
          <p:sp>
            <p:nvSpPr>
              <p:cNvPr id="21" name="TextBox 19">
                <a:extLst>
                  <a:ext uri="{FF2B5EF4-FFF2-40B4-BE49-F238E27FC236}">
                    <a16:creationId xmlns:a16="http://schemas.microsoft.com/office/drawing/2014/main" xmlns="" id="{FAAEFFD0-CE8A-4CAD-B03D-979089F8D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3422" y="1745831"/>
                <a:ext cx="793250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      에서 정한 물건의 둘레와 넓이를 어림해 </a:t>
                </a:r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8" name="모서리가 둥근 직사각형 37"/>
              <p:cNvSpPr/>
              <p:nvPr/>
            </p:nvSpPr>
            <p:spPr>
              <a:xfrm>
                <a:off x="970258" y="1859908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pic>
          <p:nvPicPr>
            <p:cNvPr id="48" name="그림 47"/>
            <p:cNvPicPr preferRelativeResize="0"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1" r="67944"/>
            <a:stretch/>
          </p:blipFill>
          <p:spPr>
            <a:xfrm>
              <a:off x="1169334" y="1512508"/>
              <a:ext cx="429492" cy="923407"/>
            </a:xfrm>
            <a:prstGeom prst="rect">
              <a:avLst/>
            </a:prstGeom>
          </p:spPr>
        </p:pic>
        <p:sp>
          <p:nvSpPr>
            <p:cNvPr id="51" name="모서리가 둥근 직사각형 1">
              <a:extLst>
                <a:ext uri="{FF2B5EF4-FFF2-40B4-BE49-F238E27FC236}">
                  <a16:creationId xmlns:a16="http://schemas.microsoft.com/office/drawing/2014/main" xmlns="" id="{7FBBCCDC-417A-4D2A-BAE9-D57A3B0665C3}"/>
                </a:ext>
              </a:extLst>
            </p:cNvPr>
            <p:cNvSpPr/>
            <p:nvPr/>
          </p:nvSpPr>
          <p:spPr>
            <a:xfrm>
              <a:off x="921600" y="2321998"/>
              <a:ext cx="8108665" cy="410345"/>
            </a:xfrm>
            <a:prstGeom prst="roundRect">
              <a:avLst>
                <a:gd name="adj" fmla="val 982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직사각형 42"/>
              <p:cNvSpPr>
                <a:spLocks noChangeArrowheads="1"/>
              </p:cNvSpPr>
              <p:nvPr/>
            </p:nvSpPr>
            <p:spPr bwMode="auto">
              <a:xfrm>
                <a:off x="921600" y="2319414"/>
                <a:ext cx="7991839" cy="37555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ko-KR" altLang="en-US" b="1" spc="5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신발장의 둘레는 약 </a:t>
                </a:r>
                <a:r>
                  <a:rPr lang="en-US" altLang="ko-KR" b="1" spc="5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20</a:t>
                </a:r>
                <a:r>
                  <a:rPr lang="en-US" altLang="ko-KR" b="1" dirty="0">
                    <a:solidFill>
                      <a:srgbClr val="228A38"/>
                    </a:solidFill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𝐦</m:t>
                    </m:r>
                  </m:oMath>
                </a14:m>
                <a:r>
                  <a:rPr lang="ko-KR" altLang="en-US" b="1" spc="50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이고</a:t>
                </a:r>
                <a:r>
                  <a:rPr lang="en-US" altLang="ko-KR" b="1" spc="50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,</a:t>
                </a:r>
                <a:r>
                  <a:rPr lang="ko-KR" altLang="en-US" b="1" spc="50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 넓이는 약 </a:t>
                </a:r>
                <a:r>
                  <a:rPr lang="en-US" altLang="ko-KR" b="1" spc="50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16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spc="50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입니다</a:t>
                </a:r>
                <a:r>
                  <a:rPr lang="en-US" altLang="ko-KR" b="1" spc="50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b="1" spc="50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54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1600" y="2319414"/>
                <a:ext cx="7991839" cy="375552"/>
              </a:xfrm>
              <a:prstGeom prst="rect">
                <a:avLst/>
              </a:prstGeom>
              <a:blipFill>
                <a:blip r:embed="rId9"/>
                <a:stretch>
                  <a:fillRect l="-458" t="-6452" b="-2419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그림 54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0800" y="23341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그룹 8"/>
          <p:cNvGrpSpPr/>
          <p:nvPr/>
        </p:nvGrpSpPr>
        <p:grpSpPr>
          <a:xfrm>
            <a:off x="921600" y="2940792"/>
            <a:ext cx="8108665" cy="815963"/>
            <a:chOff x="921600" y="2940792"/>
            <a:chExt cx="8108665" cy="815963"/>
          </a:xfrm>
        </p:grpSpPr>
        <p:grpSp>
          <p:nvGrpSpPr>
            <p:cNvPr id="5" name="그룹 4"/>
            <p:cNvGrpSpPr/>
            <p:nvPr/>
          </p:nvGrpSpPr>
          <p:grpSpPr>
            <a:xfrm>
              <a:off x="965179" y="2940792"/>
              <a:ext cx="5864246" cy="369332"/>
              <a:chOff x="965179" y="2683608"/>
              <a:chExt cx="5864246" cy="369332"/>
            </a:xfrm>
          </p:grpSpPr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xmlns="" id="{54002D12-DCA2-4B86-BF56-46C216B8410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13421" y="2683608"/>
                <a:ext cx="571600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계획한 방법대로 물건의 둘레와 넓이를 </a:t>
                </a:r>
                <a:r>
                  <a:rPr lang="ko-KR" altLang="en-US" b="1" dirty="0" smtClean="0">
                    <a:latin typeface="나눔고딕" pitchFamily="50" charset="-127"/>
                    <a:ea typeface="나눔고딕" pitchFamily="50" charset="-127"/>
                  </a:rPr>
                  <a:t>구해 보세요</a:t>
                </a:r>
                <a:r>
                  <a:rPr lang="en-US" altLang="ko-KR" b="1" dirty="0" smtClean="0"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39" name="모서리가 둥근 직사각형 38"/>
              <p:cNvSpPr/>
              <p:nvPr/>
            </p:nvSpPr>
            <p:spPr>
              <a:xfrm>
                <a:off x="965179" y="2797959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6" name="모서리가 둥근 직사각형 1">
              <a:extLst>
                <a:ext uri="{FF2B5EF4-FFF2-40B4-BE49-F238E27FC236}">
                  <a16:creationId xmlns:a16="http://schemas.microsoft.com/office/drawing/2014/main" xmlns="" id="{7FBBCCDC-417A-4D2A-BAE9-D57A3B0665C3}"/>
                </a:ext>
              </a:extLst>
            </p:cNvPr>
            <p:cNvSpPr/>
            <p:nvPr/>
          </p:nvSpPr>
          <p:spPr>
            <a:xfrm>
              <a:off x="921600" y="3346410"/>
              <a:ext cx="8108665" cy="410345"/>
            </a:xfrm>
            <a:prstGeom prst="roundRect">
              <a:avLst>
                <a:gd name="adj" fmla="val 982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직사각형 42"/>
              <p:cNvSpPr>
                <a:spLocks noChangeArrowheads="1"/>
              </p:cNvSpPr>
              <p:nvPr/>
            </p:nvSpPr>
            <p:spPr bwMode="auto">
              <a:xfrm>
                <a:off x="921600" y="3343826"/>
                <a:ext cx="7991839" cy="37555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179388" indent="-179388" algn="just">
                  <a:buFont typeface="Arial" pitchFamily="34" charset="0"/>
                  <a:buChar char="•"/>
                </a:pPr>
                <a:r>
                  <a:rPr lang="ko-KR" altLang="en-US" b="1" spc="5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신발장의 둘레는 </a:t>
                </a:r>
                <a:r>
                  <a:rPr lang="en-US" altLang="ko-KR" b="1" spc="5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19</a:t>
                </a:r>
                <a:r>
                  <a:rPr lang="en-US" altLang="ko-KR" b="1" dirty="0" smtClean="0">
                    <a:solidFill>
                      <a:srgbClr val="228A38"/>
                    </a:solidFill>
                    <a:ea typeface="나눔고딕 ExtraBold" panose="020D0904000000000000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𝐦</m:t>
                    </m:r>
                  </m:oMath>
                </a14:m>
                <a:r>
                  <a:rPr lang="ko-KR" altLang="en-US" b="1" spc="50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이고</a:t>
                </a:r>
                <a:r>
                  <a:rPr lang="en-US" altLang="ko-KR" b="1" spc="50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,</a:t>
                </a:r>
                <a:r>
                  <a:rPr lang="ko-KR" altLang="en-US" b="1" spc="50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 넓이는 </a:t>
                </a:r>
                <a:r>
                  <a:rPr lang="en-US" altLang="ko-KR" b="1" spc="50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12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b="1" spc="50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입니다</a:t>
                </a:r>
                <a:r>
                  <a:rPr lang="en-US" altLang="ko-KR" b="1" spc="50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.</a:t>
                </a:r>
                <a:endParaRPr lang="ko-KR" altLang="en-US" b="1" spc="50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57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1600" y="3343826"/>
                <a:ext cx="7991839" cy="375552"/>
              </a:xfrm>
              <a:prstGeom prst="rect">
                <a:avLst/>
              </a:prstGeom>
              <a:blipFill>
                <a:blip r:embed="rId11"/>
                <a:stretch>
                  <a:fillRect l="-458" t="-8197" b="-2623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그림 57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70800" y="334422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그림 5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9" t="67146" r="24987" b="12627"/>
          <a:stretch/>
        </p:blipFill>
        <p:spPr>
          <a:xfrm>
            <a:off x="3636989" y="3812289"/>
            <a:ext cx="2716507" cy="211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83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/>
          <p:cNvGrpSpPr/>
          <p:nvPr/>
        </p:nvGrpSpPr>
        <p:grpSpPr>
          <a:xfrm>
            <a:off x="1360457" y="1853812"/>
            <a:ext cx="7655736" cy="3063538"/>
            <a:chOff x="1360457" y="2985933"/>
            <a:chExt cx="7655736" cy="3063538"/>
          </a:xfrm>
        </p:grpSpPr>
        <p:pic>
          <p:nvPicPr>
            <p:cNvPr id="36" name="그림 3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70" t="65905" r="6561" b="10625"/>
            <a:stretch/>
          </p:blipFill>
          <p:spPr>
            <a:xfrm>
              <a:off x="2281705" y="2985933"/>
              <a:ext cx="6734488" cy="3063538"/>
            </a:xfrm>
            <a:prstGeom prst="rect">
              <a:avLst/>
            </a:prstGeom>
          </p:spPr>
        </p:pic>
        <p:pic>
          <p:nvPicPr>
            <p:cNvPr id="38" name="그림 3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0" t="3782" r="75134" b="77920"/>
            <a:stretch/>
          </p:blipFill>
          <p:spPr>
            <a:xfrm>
              <a:off x="1360457" y="4106354"/>
              <a:ext cx="1452444" cy="1857864"/>
            </a:xfrm>
            <a:prstGeom prst="rect">
              <a:avLst/>
            </a:prstGeom>
          </p:spPr>
        </p:pic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5" name="내용 개체 틀 5"/>
          <p:cNvSpPr txBox="1">
            <a:spLocks/>
          </p:cNvSpPr>
          <p:nvPr/>
        </p:nvSpPr>
        <p:spPr>
          <a:xfrm>
            <a:off x="914178" y="507069"/>
            <a:ext cx="4254846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ko-KR" altLang="en-US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사각형의 둘레와 넓이 </a:t>
            </a:r>
            <a:r>
              <a:rPr lang="ko-KR" altLang="en-US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구하고</a:t>
            </a:r>
            <a:endParaRPr lang="en-US" altLang="ko-KR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ko-KR" altLang="en-US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결과 이야기하기</a:t>
            </a:r>
            <a:endParaRPr lang="ko-KR" altLang="en-US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965179" y="1554889"/>
            <a:ext cx="2543449" cy="369332"/>
            <a:chOff x="965179" y="2683608"/>
            <a:chExt cx="2543449" cy="369332"/>
          </a:xfrm>
        </p:grpSpPr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xmlns="" id="{54002D12-DCA2-4B86-BF56-46C216B84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3421" y="2683608"/>
              <a:ext cx="23952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latinLnBrk="1" hangingPunct="1"/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결과를 </a:t>
              </a:r>
              <a:r>
                <a:rPr lang="ko-KR" altLang="en-US" b="1" dirty="0">
                  <a:latin typeface="나눔고딕" pitchFamily="50" charset="-127"/>
                  <a:ea typeface="나눔고딕" pitchFamily="50" charset="-127"/>
                </a:rPr>
                <a:t>발표</a:t>
              </a:r>
              <a:r>
                <a:rPr kumimoji="0" lang="ko-KR" altLang="en-US" b="1" dirty="0">
                  <a:latin typeface="나눔고딕" pitchFamily="50" charset="-127"/>
                  <a:ea typeface="나눔고딕" pitchFamily="50" charset="-127"/>
                </a:rPr>
                <a:t>해 보세요</a:t>
              </a:r>
              <a:r>
                <a:rPr kumimoji="0" lang="en-US" altLang="ko-KR" b="1" dirty="0">
                  <a:latin typeface="나눔고딕" pitchFamily="50" charset="-127"/>
                  <a:ea typeface="나눔고딕" pitchFamily="50" charset="-127"/>
                </a:rPr>
                <a:t>. </a:t>
              </a:r>
              <a:endParaRPr kumimoji="0" lang="ko-KR" altLang="en-US" b="1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965179" y="279795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5" name="그림 24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sp>
        <p:nvSpPr>
          <p:cNvPr id="23" name="직사각형 42"/>
          <p:cNvSpPr>
            <a:spLocks noChangeArrowheads="1"/>
          </p:cNvSpPr>
          <p:nvPr/>
        </p:nvSpPr>
        <p:spPr bwMode="auto">
          <a:xfrm>
            <a:off x="3900488" y="2148361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신발장</a:t>
            </a:r>
            <a:endParaRPr lang="ko-KR" altLang="en-US" sz="1600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42"/>
          <p:cNvSpPr>
            <a:spLocks noChangeArrowheads="1"/>
          </p:cNvSpPr>
          <p:nvPr/>
        </p:nvSpPr>
        <p:spPr bwMode="auto">
          <a:xfrm>
            <a:off x="3700462" y="2581749"/>
            <a:ext cx="1284129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복도</a:t>
            </a:r>
          </a:p>
        </p:txBody>
      </p:sp>
      <p:sp>
        <p:nvSpPr>
          <p:cNvPr id="26" name="직사각형 42"/>
          <p:cNvSpPr>
            <a:spLocks noChangeArrowheads="1"/>
          </p:cNvSpPr>
          <p:nvPr/>
        </p:nvSpPr>
        <p:spPr bwMode="auto">
          <a:xfrm>
            <a:off x="6332135" y="2576725"/>
            <a:ext cx="1373589" cy="36933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직사각형</a:t>
            </a:r>
            <a:endParaRPr lang="ko-KR" altLang="en-US" sz="1600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직사각형 42"/>
              <p:cNvSpPr>
                <a:spLocks noChangeArrowheads="1"/>
              </p:cNvSpPr>
              <p:nvPr/>
            </p:nvSpPr>
            <p:spPr bwMode="auto">
              <a:xfrm>
                <a:off x="3386138" y="3016249"/>
                <a:ext cx="32708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가로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8 </a:t>
                </a:r>
                <a14:m>
                  <m:oMath xmlns:m="http://schemas.openxmlformats.org/officeDocument/2006/math">
                    <m:r>
                      <a:rPr lang="en-US" altLang="ko-KR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𝐦</m:t>
                    </m:r>
                  </m:oMath>
                </a14:m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세로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1.5 </a:t>
                </a:r>
                <a14:m>
                  <m:oMath xmlns:m="http://schemas.openxmlformats.org/officeDocument/2006/math">
                    <m:r>
                      <a:rPr lang="en-US" altLang="ko-KR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𝐦</m:t>
                    </m:r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를 더해서</a:t>
                </a:r>
              </a:p>
            </p:txBody>
          </p:sp>
        </mc:Choice>
        <mc:Fallback xmlns="">
          <p:sp>
            <p:nvSpPr>
              <p:cNvPr id="27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6138" y="3016249"/>
                <a:ext cx="3270895" cy="369332"/>
              </a:xfrm>
              <a:prstGeom prst="rect">
                <a:avLst/>
              </a:prstGeom>
              <a:blipFill>
                <a:blip r:embed="rId6"/>
                <a:stretch>
                  <a:fillRect l="-1304" t="-10000" r="-1490" b="-26667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42"/>
              <p:cNvSpPr>
                <a:spLocks noChangeArrowheads="1"/>
              </p:cNvSpPr>
              <p:nvPr/>
            </p:nvSpPr>
            <p:spPr bwMode="auto">
              <a:xfrm>
                <a:off x="3386138" y="3421061"/>
                <a:ext cx="3270895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가로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8</a:t>
                </a:r>
                <a14:m>
                  <m:oMath xmlns:m="http://schemas.openxmlformats.org/officeDocument/2006/math">
                    <m:r>
                      <a:rPr lang="en-US" altLang="ko-KR" b="1" i="0" dirty="0" smtClean="0">
                        <a:solidFill>
                          <a:srgbClr val="228A38"/>
                        </a:solidFill>
                        <a:latin typeface="Cambria Math" panose="02040503050406030204" pitchFamily="18" charset="0"/>
                        <a:ea typeface="나눔고딕 ExtraBold" panose="020D0904000000000000" pitchFamily="50" charset="-127"/>
                      </a:rPr>
                      <m:t> </m:t>
                    </m:r>
                    <m:r>
                      <a:rPr lang="en-US" altLang="ko-KR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𝐦</m:t>
                    </m:r>
                  </m:oMath>
                </a14:m>
                <a:r>
                  <a:rPr lang="en-US" altLang="ko-KR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, </a:t>
                </a:r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세로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1.5 </a:t>
                </a:r>
                <a14:m>
                  <m:oMath xmlns:m="http://schemas.openxmlformats.org/officeDocument/2006/math">
                    <m:r>
                      <a:rPr lang="en-US" altLang="ko-KR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𝐦</m:t>
                    </m:r>
                  </m:oMath>
                </a14:m>
                <a:r>
                  <a:rPr lang="ko-KR" altLang="en-US" b="1" dirty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를 곱해서</a:t>
                </a:r>
              </a:p>
            </p:txBody>
          </p:sp>
        </mc:Choice>
        <mc:Fallback xmlns="">
          <p:sp>
            <p:nvSpPr>
              <p:cNvPr id="30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6138" y="3421061"/>
                <a:ext cx="3270895" cy="369332"/>
              </a:xfrm>
              <a:prstGeom prst="rect">
                <a:avLst/>
              </a:prstGeom>
              <a:blipFill>
                <a:blip r:embed="rId7"/>
                <a:stretch>
                  <a:fillRect l="-1490" t="-8197" r="-931" b="-2459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42"/>
              <p:cNvSpPr>
                <a:spLocks noChangeArrowheads="1"/>
              </p:cNvSpPr>
              <p:nvPr/>
            </p:nvSpPr>
            <p:spPr bwMode="auto">
              <a:xfrm>
                <a:off x="4720495" y="3847718"/>
                <a:ext cx="88156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b="1" dirty="0" smtClean="0">
                    <a:solidFill>
                      <a:srgbClr val="228A38"/>
                    </a:solidFill>
                    <a:latin typeface="나눔고딕" pitchFamily="50" charset="-127"/>
                    <a:ea typeface="나눔고딕" pitchFamily="50" charset="-127"/>
                  </a:rPr>
                  <a:t> </a:t>
                </a:r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20</a:t>
                </a:r>
                <a14:m>
                  <m:oMath xmlns:m="http://schemas.openxmlformats.org/officeDocument/2006/math">
                    <m:r>
                      <a:rPr lang="en-US" altLang="ko-KR" b="1" i="0" dirty="0" smtClean="0">
                        <a:solidFill>
                          <a:srgbClr val="228A38"/>
                        </a:solidFill>
                        <a:latin typeface="Cambria Math" panose="02040503050406030204" pitchFamily="18" charset="0"/>
                        <a:ea typeface="나눔고딕 ExtraBold" panose="020D0904000000000000" pitchFamily="50" charset="-127"/>
                      </a:rPr>
                      <m:t> </m:t>
                    </m:r>
                    <m:r>
                      <a:rPr lang="en-US" altLang="ko-KR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𝐦</m:t>
                    </m:r>
                  </m:oMath>
                </a14:m>
                <a:endPara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31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0495" y="3847718"/>
                <a:ext cx="881564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197" b="-2459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42"/>
              <p:cNvSpPr>
                <a:spLocks noChangeArrowheads="1"/>
              </p:cNvSpPr>
              <p:nvPr/>
            </p:nvSpPr>
            <p:spPr bwMode="auto">
              <a:xfrm>
                <a:off x="6989244" y="3847718"/>
                <a:ext cx="9960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19 </a:t>
                </a:r>
                <a14:m>
                  <m:oMath xmlns:m="http://schemas.openxmlformats.org/officeDocument/2006/math">
                    <m:r>
                      <a:rPr lang="en-US" altLang="ko-KR" b="1" dirty="0">
                        <a:solidFill>
                          <a:srgbClr val="228A38"/>
                        </a:solidFill>
                        <a:latin typeface="Cambria Math"/>
                        <a:ea typeface="나눔고딕 ExtraBold" panose="020D0904000000000000" pitchFamily="50" charset="-127"/>
                      </a:rPr>
                      <m:t>𝐦</m:t>
                    </m:r>
                  </m:oMath>
                </a14:m>
                <a:endParaRPr lang="ko-KR" altLang="en-US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mc:Choice>
        <mc:Fallback xmlns="">
          <p:sp>
            <p:nvSpPr>
              <p:cNvPr id="33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89244" y="3847718"/>
                <a:ext cx="996004" cy="369332"/>
              </a:xfrm>
              <a:prstGeom prst="rect">
                <a:avLst/>
              </a:prstGeom>
              <a:blipFill rotWithShape="1">
                <a:blip r:embed="rId9"/>
                <a:stretch>
                  <a:fillRect l="-5521" t="-8197" b="-2459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직사각형 42"/>
              <p:cNvSpPr>
                <a:spLocks noChangeArrowheads="1"/>
              </p:cNvSpPr>
              <p:nvPr/>
            </p:nvSpPr>
            <p:spPr bwMode="auto">
              <a:xfrm>
                <a:off x="4965486" y="4253002"/>
                <a:ext cx="1415967" cy="37555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ko-KR" altLang="en-US" b="1" spc="-15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 </a:t>
                </a:r>
                <a:r>
                  <a:rPr lang="en-US" altLang="ko-KR" b="1" spc="-150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spc="-15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0" i="0" spc="-150" dirty="0" smtClean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  <m:t> </m:t>
                        </m:r>
                        <m:r>
                          <a:rPr lang="en-US" altLang="ko-KR" spc="-15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b="1" i="1" spc="-150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endParaRPr lang="ko-KR" altLang="en-US" b="1" spc="-150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40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65486" y="4253002"/>
                <a:ext cx="1415967" cy="375552"/>
              </a:xfrm>
              <a:prstGeom prst="rect">
                <a:avLst/>
              </a:prstGeom>
              <a:blipFill rotWithShape="1">
                <a:blip r:embed="rId10"/>
                <a:stretch>
                  <a:fillRect l="-862" t="-6557" b="-2623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직사각형 42"/>
              <p:cNvSpPr>
                <a:spLocks noChangeArrowheads="1"/>
              </p:cNvSpPr>
              <p:nvPr/>
            </p:nvSpPr>
            <p:spPr bwMode="auto">
              <a:xfrm>
                <a:off x="7246406" y="4261482"/>
                <a:ext cx="959829" cy="375552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ko-KR" b="1" dirty="0" smtClean="0">
                    <a:solidFill>
                      <a:srgbClr val="228A38"/>
                    </a:solidFill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12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</m:ctrlPr>
                      </m:sSupPr>
                      <m:e>
                        <m:r>
                          <a:rPr lang="en-US" altLang="ko-KR" b="0" i="0" dirty="0" smtClean="0">
                            <a:solidFill>
                              <a:srgbClr val="228A38"/>
                            </a:solidFill>
                            <a:latin typeface="Cambria Math" panose="02040503050406030204" pitchFamily="18" charset="0"/>
                            <a:ea typeface="나눔고딕 ExtraBold" panose="020D0904000000000000" pitchFamily="50" charset="-127"/>
                          </a:rPr>
                          <m:t> </m:t>
                        </m:r>
                        <m:r>
                          <a:rPr lang="en-US" altLang="ko-KR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𝐦</m:t>
                        </m:r>
                      </m:e>
                      <m:sup>
                        <m:r>
                          <a:rPr lang="en-US" altLang="ko-KR" b="1" i="1" dirty="0">
                            <a:solidFill>
                              <a:srgbClr val="228A38"/>
                            </a:solidFill>
                            <a:latin typeface="Cambria Math"/>
                            <a:ea typeface="나눔고딕 ExtraBold" panose="020D0904000000000000" pitchFamily="50" charset="-127"/>
                          </a:rPr>
                          <m:t>𝟐</m:t>
                        </m:r>
                      </m:sup>
                    </m:sSup>
                  </m:oMath>
                </a14:m>
                <a:endParaRPr lang="ko-KR" altLang="en-US" b="1" dirty="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</a:endParaRPr>
              </a:p>
            </p:txBody>
          </p:sp>
        </mc:Choice>
        <mc:Fallback xmlns="">
          <p:sp>
            <p:nvSpPr>
              <p:cNvPr id="41" name="직사각형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6406" y="4261482"/>
                <a:ext cx="959829" cy="375552"/>
              </a:xfrm>
              <a:prstGeom prst="rect">
                <a:avLst/>
              </a:prstGeom>
              <a:blipFill rotWithShape="1">
                <a:blip r:embed="rId11"/>
                <a:stretch>
                  <a:fillRect l="-5732" t="-6452" b="-24194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그림 41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9811" y="324087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직사각형 42">
            <a:hlinkClick r:id="rId13" action="ppaction://hlinksldjump"/>
          </p:cNvPr>
          <p:cNvSpPr/>
          <p:nvPr/>
        </p:nvSpPr>
        <p:spPr>
          <a:xfrm>
            <a:off x="862832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14" action="ppaction://hlinksldjump"/>
          </p:cNvPr>
          <p:cNvSpPr/>
          <p:nvPr/>
        </p:nvSpPr>
        <p:spPr>
          <a:xfrm>
            <a:off x="901034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5" action="ppaction://hlinksldjump"/>
          </p:cNvPr>
          <p:cNvSpPr/>
          <p:nvPr/>
        </p:nvSpPr>
        <p:spPr>
          <a:xfrm>
            <a:off x="939122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6" action="ppaction://hlinksldjump"/>
          </p:cNvPr>
          <p:cNvSpPr/>
          <p:nvPr/>
        </p:nvSpPr>
        <p:spPr>
          <a:xfrm>
            <a:off x="824268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945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30" grpId="0"/>
      <p:bldP spid="31" grpId="0"/>
      <p:bldP spid="33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14177" y="1451902"/>
            <a:ext cx="8115039" cy="1664786"/>
            <a:chOff x="914177" y="1451902"/>
            <a:chExt cx="8115039" cy="1664786"/>
          </a:xfrm>
        </p:grpSpPr>
        <p:sp>
          <p:nvSpPr>
            <p:cNvPr id="24" name="모서리가 둥근 직사각형 1">
              <a:extLst>
                <a:ext uri="{FF2B5EF4-FFF2-40B4-BE49-F238E27FC236}">
                  <a16:creationId xmlns:a16="http://schemas.microsoft.com/office/drawing/2014/main" xmlns="" id="{BFC9A9FE-44F1-4836-A83F-AECA98D244BF}"/>
                </a:ext>
              </a:extLst>
            </p:cNvPr>
            <p:cNvSpPr/>
            <p:nvPr/>
          </p:nvSpPr>
          <p:spPr>
            <a:xfrm>
              <a:off x="914177" y="1868733"/>
              <a:ext cx="8115039" cy="1247955"/>
            </a:xfrm>
            <a:prstGeom prst="roundRect">
              <a:avLst>
                <a:gd name="adj" fmla="val 10958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ea typeface="나눔고딕"/>
              </a:endParaRPr>
            </a:p>
          </p:txBody>
        </p:sp>
        <p:grpSp>
          <p:nvGrpSpPr>
            <p:cNvPr id="2" name="그룹 1"/>
            <p:cNvGrpSpPr/>
            <p:nvPr/>
          </p:nvGrpSpPr>
          <p:grpSpPr>
            <a:xfrm>
              <a:off x="970258" y="1451902"/>
              <a:ext cx="3821508" cy="369332"/>
              <a:chOff x="970258" y="1451902"/>
              <a:chExt cx="3821508" cy="369332"/>
            </a:xfrm>
          </p:grpSpPr>
          <p:sp>
            <p:nvSpPr>
              <p:cNvPr id="23" name="TextBox 19">
                <a:extLst>
                  <a:ext uri="{FF2B5EF4-FFF2-40B4-BE49-F238E27FC236}">
                    <a16:creationId xmlns:a16="http://schemas.microsoft.com/office/drawing/2014/main" xmlns="" id="{FAAEFFD0-CE8A-4CAD-B03D-979089F8D44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22172" y="1451902"/>
                <a:ext cx="3669594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latinLnBrk="1" hangingPunct="1"/>
                <a:r>
                  <a:rPr kumimoji="0" lang="ko-KR" altLang="en-US" b="1" dirty="0">
                    <a:latin typeface="나눔고딕" pitchFamily="50" charset="-127"/>
                    <a:ea typeface="나눔고딕" pitchFamily="50" charset="-127"/>
                  </a:rPr>
                  <a:t>활동을 하면서 느낀 점을 써 보세요</a:t>
                </a:r>
                <a:r>
                  <a:rPr kumimoji="0" lang="en-US" altLang="ko-KR" b="1" dirty="0">
                    <a:latin typeface="나눔고딕" pitchFamily="50" charset="-127"/>
                    <a:ea typeface="나눔고딕" pitchFamily="50" charset="-127"/>
                  </a:rPr>
                  <a:t>. </a:t>
                </a:r>
                <a:endParaRPr kumimoji="0" lang="ko-KR" altLang="en-US" b="1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27" name="모서리가 둥근 직사각형 26"/>
              <p:cNvSpPr/>
              <p:nvPr/>
            </p:nvSpPr>
            <p:spPr>
              <a:xfrm>
                <a:off x="970258" y="1563033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5" name="그림 3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7" name="그림 3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9" name="직사각형 42"/>
          <p:cNvSpPr>
            <a:spLocks noChangeArrowheads="1"/>
          </p:cNvSpPr>
          <p:nvPr/>
        </p:nvSpPr>
        <p:spPr bwMode="auto">
          <a:xfrm>
            <a:off x="937727" y="1874616"/>
            <a:ext cx="8091687" cy="1200329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배운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내용을 활용하여 주변의 여러 가지 사각형의 둘레와 넓이를 구해 보니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배운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내용을 더 잘 이해하게 되었습니다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넓이를 </a:t>
            </a:r>
            <a:r>
              <a:rPr lang="ko-KR" altLang="en-US" b="1" dirty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구할 때 소수가 나와서 이를 계산하는 것이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어려웠습니다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넓이를 </a:t>
            </a:r>
            <a:r>
              <a: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나타낼 때 적절한 단위를 사용해야 하는 것을 </a:t>
            </a:r>
            <a:r>
              <a:rPr lang="ko-KR" altLang="en-US" b="1" dirty="0" smtClean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알았습니다</a:t>
            </a:r>
            <a:r>
              <a:rPr lang="en-US" altLang="ko-KR" b="1" dirty="0" smtClean="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sp>
        <p:nvSpPr>
          <p:cNvPr id="21" name="내용 개체 틀 5"/>
          <p:cNvSpPr txBox="1">
            <a:spLocks/>
          </p:cNvSpPr>
          <p:nvPr/>
        </p:nvSpPr>
        <p:spPr>
          <a:xfrm>
            <a:off x="914178" y="507069"/>
            <a:ext cx="4254846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ko-KR" altLang="en-US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사각형의 둘레와 넓이 구하고</a:t>
            </a:r>
            <a:endParaRPr lang="en-US" altLang="ko-KR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ko-KR" altLang="en-US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결과 이야기하기</a:t>
            </a:r>
          </a:p>
        </p:txBody>
      </p:sp>
      <p:pic>
        <p:nvPicPr>
          <p:cNvPr id="22" name="그림 2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647" y="226602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직사각형 12">
            <a:hlinkClick r:id="rId5" action="ppaction://hlinksldjump"/>
          </p:cNvPr>
          <p:cNvSpPr/>
          <p:nvPr/>
        </p:nvSpPr>
        <p:spPr>
          <a:xfrm>
            <a:off x="8628328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9010347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9391224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8242689" y="448539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742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24300" y="3105833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ko-KR" altLang="en-US" sz="3600" dirty="0">
                <a:latin typeface="나눔고딕 ExtraBold" pitchFamily="50" charset="-127"/>
                <a:ea typeface="나눔고딕 ExtraBold" pitchFamily="50" charset="-127"/>
              </a:rPr>
              <a:t>수학으로 세상 보기</a:t>
            </a: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16596" y="476672"/>
            <a:ext cx="3636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1859" y="440668"/>
            <a:ext cx="924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16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7" name="TextBox 19"/>
          <p:cNvSpPr txBox="1"/>
          <p:nvPr/>
        </p:nvSpPr>
        <p:spPr>
          <a:xfrm>
            <a:off x="2151083" y="2828835"/>
            <a:ext cx="135732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dirty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ko-KR" altLang="en-US" sz="36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학년</a:t>
            </a:r>
            <a:endParaRPr lang="en-US" altLang="ko-KR" sz="3600" dirty="0" smtClean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36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</a:t>
            </a:r>
            <a:r>
              <a:rPr lang="ko-KR" altLang="en-US" sz="36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학기</a:t>
            </a:r>
            <a:endParaRPr lang="ko-KR" altLang="en-US" sz="36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3320</TotalTime>
  <Words>416</Words>
  <Application>Microsoft Office PowerPoint</Application>
  <PresentationFormat>A4 용지(210x297mm)</PresentationFormat>
  <Paragraphs>73</Paragraphs>
  <Slides>9</Slides>
  <Notes>2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9</vt:i4>
      </vt:variant>
    </vt:vector>
  </HeadingPairs>
  <TitlesOfParts>
    <vt:vector size="11" baseType="lpstr"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민지희</cp:lastModifiedBy>
  <cp:revision>315</cp:revision>
  <cp:lastPrinted>2018-11-29T06:26:51Z</cp:lastPrinted>
  <dcterms:created xsi:type="dcterms:W3CDTF">2017-09-24T23:31:15Z</dcterms:created>
  <dcterms:modified xsi:type="dcterms:W3CDTF">2019-01-03T02:06:08Z</dcterms:modified>
</cp:coreProperties>
</file>