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3"/>
  </p:notesMasterIdLst>
  <p:handoutMasterIdLst>
    <p:handoutMasterId r:id="rId14"/>
  </p:handoutMasterIdLst>
  <p:sldIdLst>
    <p:sldId id="258" r:id="rId3"/>
    <p:sldId id="283" r:id="rId4"/>
    <p:sldId id="273" r:id="rId5"/>
    <p:sldId id="280" r:id="rId6"/>
    <p:sldId id="290" r:id="rId7"/>
    <p:sldId id="287" r:id="rId8"/>
    <p:sldId id="288" r:id="rId9"/>
    <p:sldId id="291" r:id="rId10"/>
    <p:sldId id="289" r:id="rId11"/>
    <p:sldId id="263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62" userDrawn="1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38"/>
    <a:srgbClr val="66CCFF"/>
    <a:srgbClr val="695A35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3601" autoAdjust="0"/>
  </p:normalViewPr>
  <p:slideViewPr>
    <p:cSldViewPr snapToGrid="0" showGuides="1">
      <p:cViewPr>
        <p:scale>
          <a:sx n="70" d="100"/>
          <a:sy n="70" d="100"/>
        </p:scale>
        <p:origin x="-2202" y="-1044"/>
      </p:cViewPr>
      <p:guideLst>
        <p:guide orient="horz" pos="537"/>
        <p:guide orient="horz" pos="3838"/>
        <p:guide orient="horz" pos="913"/>
        <p:guide pos="262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15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CD90F-F780-4F95-AB17-ACCA010271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8920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15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15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8850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-15553" y="715042"/>
            <a:ext cx="9005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8542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388602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r>
              <a:rPr lang="en-US" altLang="ko-KR" sz="1400" b="1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-87560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15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slide" Target="slide4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slide" Target="slide2.xml"/><Relationship Id="rId17" Type="http://schemas.openxmlformats.org/officeDocument/2006/relationships/slide" Target="slide1.xml"/><Relationship Id="rId2" Type="http://schemas.openxmlformats.org/officeDocument/2006/relationships/image" Target="../media/image13.png"/><Relationship Id="rId16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image" Target="../media/image17.png"/><Relationship Id="rId19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image" Target="../media/image160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19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slide" Target="slide5.xml"/><Relationship Id="rId2" Type="http://schemas.openxmlformats.org/officeDocument/2006/relationships/image" Target="../media/image20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21.pn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slide" Target="slide5.xml"/><Relationship Id="rId5" Type="http://schemas.openxmlformats.org/officeDocument/2006/relationships/image" Target="../media/image25.png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24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slide" Target="slide5.xml"/><Relationship Id="rId2" Type="http://schemas.openxmlformats.org/officeDocument/2006/relationships/image" Target="../media/image27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29.pn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4.xml"/><Relationship Id="rId18" Type="http://schemas.openxmlformats.org/officeDocument/2006/relationships/slide" Target="slide8.xml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12" Type="http://schemas.openxmlformats.org/officeDocument/2006/relationships/slide" Target="slide3.xml"/><Relationship Id="rId17" Type="http://schemas.openxmlformats.org/officeDocument/2006/relationships/slide" Target="slide7.xml"/><Relationship Id="rId2" Type="http://schemas.openxmlformats.org/officeDocument/2006/relationships/image" Target="../media/image32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563874" y="8620"/>
            <a:ext cx="4061460" cy="923407"/>
            <a:chOff x="6563874" y="8620"/>
            <a:chExt cx="4061460" cy="923407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8620"/>
              <a:ext cx="4061460" cy="923407"/>
            </a:xfrm>
            <a:prstGeom prst="rect">
              <a:avLst/>
            </a:prstGeom>
          </p:spPr>
        </p:pic>
        <p:pic>
          <p:nvPicPr>
            <p:cNvPr id="5" name="그림 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8620"/>
              <a:ext cx="361950" cy="92340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0" y="2977496"/>
            <a:ext cx="510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spc="-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얼마나 알고 있나요</a:t>
            </a: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424608" y="2636912"/>
            <a:ext cx="2142240" cy="1323439"/>
            <a:chOff x="1424608" y="2636912"/>
            <a:chExt cx="2142240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24608" y="2636912"/>
              <a:ext cx="1548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15</a:t>
              </a:r>
              <a:endParaRPr lang="ko-KR" altLang="en-US" sz="80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00572" y="404664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나눔고딕 ExtraBold" pitchFamily="50" charset="-127"/>
                <a:ea typeface="나눔고딕 ExtraBold" pitchFamily="50" charset="-127"/>
              </a:rPr>
              <a:t>다각형의 둘레와 </a:t>
            </a:r>
            <a:r>
              <a:rPr lang="ko-KR" altLang="en-US" sz="2200" dirty="0" smtClean="0">
                <a:latin typeface="나눔고딕 ExtraBold" pitchFamily="50" charset="-127"/>
                <a:ea typeface="나눔고딕 ExtraBold" pitchFamily="50" charset="-127"/>
              </a:rPr>
              <a:t>넓이</a:t>
            </a:r>
            <a:endParaRPr lang="en-US" altLang="ko-KR" sz="22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138~141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힘</a:t>
            </a:r>
            <a:r>
              <a:rPr lang="en-US" altLang="ko-KR" sz="1400" smtClean="0">
                <a:latin typeface="나눔고딕 ExtraBold" pitchFamily="50" charset="-127"/>
                <a:ea typeface="나눔고딕 ExtraBold" pitchFamily="50" charset="-127"/>
              </a:rPr>
              <a:t>』 94</a:t>
            </a:r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en-US" altLang="ko-KR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3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29349" y="2975465"/>
            <a:ext cx="553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424608" y="2636912"/>
            <a:ext cx="2142240" cy="1323439"/>
            <a:chOff x="1424608" y="2636912"/>
            <a:chExt cx="2142240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4608" y="2636912"/>
              <a:ext cx="1548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16</a:t>
              </a:r>
              <a:endParaRPr lang="ko-KR" altLang="en-US" sz="80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859" y="440668"/>
            <a:ext cx="92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15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42883" r="46154" b="36585"/>
          <a:stretch/>
        </p:blipFill>
        <p:spPr>
          <a:xfrm>
            <a:off x="2198465" y="2291168"/>
            <a:ext cx="5852712" cy="301803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6563874" y="8620"/>
            <a:ext cx="4061460" cy="923407"/>
            <a:chOff x="6563874" y="8620"/>
            <a:chExt cx="4061460" cy="923407"/>
          </a:xfrm>
        </p:grpSpPr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68309" y="8620"/>
              <a:ext cx="361950" cy="923407"/>
            </a:xfrm>
            <a:prstGeom prst="rect">
              <a:avLst/>
            </a:prstGeom>
          </p:spPr>
        </p:pic>
        <p:pic>
          <p:nvPicPr>
            <p:cNvPr id="4" name="그림 3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8620"/>
              <a:ext cx="4061460" cy="923407"/>
            </a:xfrm>
            <a:prstGeom prst="rect">
              <a:avLst/>
            </a:prstGeom>
          </p:spPr>
        </p:pic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920552" y="476672"/>
            <a:ext cx="4225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정사각형의 둘레와 넓이 구하기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09401" y="1406434"/>
            <a:ext cx="8231522" cy="646331"/>
            <a:chOff x="909401" y="1406434"/>
            <a:chExt cx="823152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9">
                  <a:extLst>
                    <a:ext uri="{FF2B5EF4-FFF2-40B4-BE49-F238E27FC236}">
                      <a16:creationId xmlns:a16="http://schemas.microsoft.com/office/drawing/2014/main" xmlns="" id="{6650EFE1-7255-4CEE-9050-500EDDCD40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3346" y="1406434"/>
                  <a:ext cx="7987577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한 변의 길이가 </a:t>
                  </a:r>
                  <a:r>
                    <a:rPr lang="en-US" altLang="ko-KR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en-US" altLang="ko-KR" b="1" dirty="0">
                          <a:latin typeface="Cambria Math"/>
                          <a:ea typeface="나눔고딕 ExtraBold" panose="020D0904000000000000" pitchFamily="50" charset="-127"/>
                        </a:rPr>
                        <m:t>𝐦</m:t>
                      </m:r>
                    </m:oMath>
                  </a14:m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인 정사각형 모양의 타일 벽면이 있습니다</a:t>
                  </a:r>
                  <a:r>
                    <a: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 </a:t>
                  </a:r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이 </a:t>
                  </a:r>
                  <a:r>
                    <a:rPr lang="ko-KR" altLang="en-US" b="1" dirty="0" err="1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타열</a:t>
                  </a:r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벽면의</a:t>
                  </a:r>
                </a:p>
                <a:p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둘레와 넓이를 구해 </a:t>
                  </a:r>
                  <a:r>
                    <a:rPr lang="ko-KR" altLang="en-US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보세요</a:t>
                  </a:r>
                  <a:r>
                    <a:rPr lang="en-US" altLang="ko-KR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  <a:endParaRPr kumimoji="0" lang="ko-KR" altLang="en-US" b="1" spc="-1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mc:Choice>
          <mc:Fallback xmlns="">
            <p:sp>
              <p:nvSpPr>
                <p:cNvPr id="17" name="TextBox 19">
                  <a:extLst>
                    <a:ext uri="{FF2B5EF4-FFF2-40B4-BE49-F238E27FC236}">
                      <a16:creationId xmlns:a16="http://schemas.microsoft.com/office/drawing/2014/main" id="{6650EFE1-7255-4CEE-9050-500EDDCD40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3346" y="1406434"/>
                  <a:ext cx="7987577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611" t="-5660" b="-141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그룹 25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7017285" y="4229180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endParaRPr lang="en-US" altLang="ko-KR" sz="800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6928076" y="4730987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endParaRPr lang="en-US" altLang="ko-KR" sz="800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4220" y="42291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7080" y="47436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1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2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3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4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5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563874" y="8619"/>
            <a:ext cx="4061460" cy="923407"/>
            <a:chOff x="6562029" y="8620"/>
            <a:chExt cx="4061460" cy="923407"/>
          </a:xfrm>
        </p:grpSpPr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8620"/>
              <a:ext cx="361950" cy="923407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029" y="8620"/>
              <a:ext cx="4061460" cy="92340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920552" y="476672"/>
            <a:ext cx="4225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다각형의 넓이를 구하는 방법을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이용하여 문제 해결하기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406434"/>
            <a:ext cx="4774489" cy="369332"/>
            <a:chOff x="909401" y="1406434"/>
            <a:chExt cx="4774489" cy="369332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xmlns="" id="{6650EFE1-7255-4CEE-9050-500EDDCD4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674" y="1406434"/>
              <a:ext cx="45352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넓이가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같은 도형끼리 묶어 기호를 써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46872" r="12872" b="11048"/>
          <a:stretch/>
        </p:blipFill>
        <p:spPr>
          <a:xfrm>
            <a:off x="2225637" y="1775767"/>
            <a:ext cx="5526979" cy="4213848"/>
          </a:xfrm>
          <a:prstGeom prst="rect">
            <a:avLst/>
          </a:prstGeom>
        </p:spPr>
      </p:pic>
      <p:sp>
        <p:nvSpPr>
          <p:cNvPr id="24" name="내용 개체 틀 2"/>
          <p:cNvSpPr txBox="1">
            <a:spLocks/>
          </p:cNvSpPr>
          <p:nvPr/>
        </p:nvSpPr>
        <p:spPr>
          <a:xfrm>
            <a:off x="3113286" y="5526293"/>
            <a:ext cx="165302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가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다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바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5203151" y="5526293"/>
            <a:ext cx="165302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나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라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마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6310" y="55194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4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t="16586" r="18357" b="77322"/>
          <a:stretch/>
        </p:blipFill>
        <p:spPr>
          <a:xfrm>
            <a:off x="1509575" y="2074122"/>
            <a:ext cx="6889502" cy="91048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6563874" y="8620"/>
            <a:ext cx="4061460" cy="929755"/>
            <a:chOff x="6563874" y="8620"/>
            <a:chExt cx="4061460" cy="929755"/>
          </a:xfrm>
        </p:grpSpPr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8620"/>
              <a:ext cx="361950" cy="923407"/>
            </a:xfrm>
            <a:prstGeom prst="rect">
              <a:avLst/>
            </a:prstGeom>
          </p:spPr>
        </p:pic>
        <p:pic>
          <p:nvPicPr>
            <p:cNvPr id="5" name="그림 4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내용 개체 틀 5"/>
              <p:cNvSpPr txBox="1">
                <a:spLocks/>
              </p:cNvSpPr>
              <p:nvPr/>
            </p:nvSpPr>
            <p:spPr>
              <a:xfrm>
                <a:off x="920553" y="476672"/>
                <a:ext cx="4186706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ts val="600"/>
                  </a:spcBef>
                  <a:defRPr/>
                </a:pPr>
                <a:r>
                  <a:rPr lang="en-US" altLang="ko-KR" sz="2200" dirty="0" smtClean="0">
                    <a:solidFill>
                      <a:srgbClr val="695A35"/>
                    </a:solidFill>
                  </a:rPr>
                  <a:t>1</a:t>
                </a:r>
                <a:r>
                  <a:rPr lang="en-US" altLang="ko-KR" sz="1100" dirty="0" smtClean="0">
                    <a:solidFill>
                      <a:srgbClr val="695A35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ko-KR" sz="20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2200" dirty="0">
                    <a:solidFill>
                      <a:srgbClr val="695A35"/>
                    </a:solidFill>
                  </a:rPr>
                  <a:t>와 </a:t>
                </a:r>
                <a:r>
                  <a:rPr lang="en-US" altLang="ko-KR" sz="2200" dirty="0" smtClean="0">
                    <a:solidFill>
                      <a:srgbClr val="695A35"/>
                    </a:solidFill>
                  </a:rPr>
                  <a:t>1</a:t>
                </a:r>
                <a:r>
                  <a:rPr lang="en-US" altLang="ko-KR" sz="1100" dirty="0">
                    <a:solidFill>
                      <a:srgbClr val="695A35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altLang="ko-KR" sz="20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2200" dirty="0">
                    <a:solidFill>
                      <a:srgbClr val="695A35"/>
                    </a:solidFill>
                  </a:rPr>
                  <a:t>, </a:t>
                </a:r>
                <a:r>
                  <a:rPr lang="en-US" altLang="ko-KR" sz="2200" dirty="0" smtClean="0">
                    <a:solidFill>
                      <a:srgbClr val="695A35"/>
                    </a:solidFill>
                  </a:rPr>
                  <a:t>1</a:t>
                </a:r>
                <a:r>
                  <a:rPr lang="en-US" altLang="ko-KR" sz="1100" dirty="0" smtClean="0">
                    <a:solidFill>
                      <a:srgbClr val="695A35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altLang="ko-KR" sz="20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2200" dirty="0">
                    <a:solidFill>
                      <a:srgbClr val="695A35"/>
                    </a:solidFill>
                  </a:rPr>
                  <a:t>와 </a:t>
                </a:r>
                <a:r>
                  <a:rPr lang="en-US" altLang="ko-KR" sz="2200" dirty="0" smtClean="0">
                    <a:solidFill>
                      <a:srgbClr val="695A35"/>
                    </a:solidFill>
                  </a:rPr>
                  <a:t>1</a:t>
                </a:r>
                <a:r>
                  <a:rPr lang="en-US" altLang="ko-KR" sz="1100" dirty="0" smtClean="0">
                    <a:solidFill>
                      <a:srgbClr val="695A35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1" i="0" dirty="0" smtClean="0">
                            <a:solidFill>
                              <a:srgbClr val="695A35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altLang="ko-KR" sz="2000" b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altLang="ko-KR" sz="20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2200" dirty="0" smtClean="0">
                    <a:solidFill>
                      <a:srgbClr val="695A35"/>
                    </a:solidFill>
                  </a:rPr>
                  <a:t> </a:t>
                </a:r>
                <a:endParaRPr lang="en-US" altLang="ko-KR" sz="2200" dirty="0" smtClean="0">
                  <a:solidFill>
                    <a:srgbClr val="695A35"/>
                  </a:solidFill>
                </a:endParaRPr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  <a:defRPr/>
                </a:pPr>
                <a:r>
                  <a:rPr lang="ko-KR" altLang="en-US" sz="2200" dirty="0" smtClean="0">
                    <a:solidFill>
                      <a:srgbClr val="695A35"/>
                    </a:solidFill>
                  </a:rPr>
                  <a:t>사이의 관계 알기</a:t>
                </a:r>
                <a:endParaRPr lang="en-US" altLang="ko-KR" sz="2200" dirty="0">
                  <a:solidFill>
                    <a:srgbClr val="695A35"/>
                  </a:solidFill>
                </a:endParaRPr>
              </a:p>
            </p:txBody>
          </p:sp>
        </mc:Choice>
        <mc:Fallback xmlns="">
          <p:sp>
            <p:nvSpPr>
              <p:cNvPr id="43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3" y="476672"/>
                <a:ext cx="4186706" cy="568659"/>
              </a:xfrm>
              <a:prstGeom prst="rect">
                <a:avLst/>
              </a:prstGeom>
              <a:blipFill>
                <a:blip r:embed="rId6"/>
                <a:stretch>
                  <a:fillRect t="-19355" b="-473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09401" y="1383176"/>
            <a:ext cx="4457025" cy="438150"/>
            <a:chOff x="909401" y="1383176"/>
            <a:chExt cx="4457025" cy="438150"/>
          </a:xfrm>
        </p:grpSpPr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xmlns="" id="{6650EFE1-7255-4CEE-9050-500EDDCD4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825" y="1417585"/>
              <a:ext cx="42066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    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안에 들어갈 알맞은 단위를 써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xmlns="" id="{2A87C1C7-792B-47CF-8562-43F1AD0E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731" y="1383176"/>
              <a:ext cx="409575" cy="438150"/>
            </a:xfrm>
            <a:prstGeom prst="rect">
              <a:avLst/>
            </a:prstGeom>
          </p:spPr>
        </p:pic>
        <p:grpSp>
          <p:nvGrpSpPr>
            <p:cNvPr id="16" name="그룹 15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모서리가 둥근 직사각형 17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6780" y="2309076"/>
                <a:ext cx="53693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b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sz="1600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780" y="2309076"/>
                <a:ext cx="536930" cy="344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88991" y="2309076"/>
                <a:ext cx="53693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b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sz="1600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991" y="2309076"/>
                <a:ext cx="536930" cy="3441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78893" y="23206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767" y="23206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3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4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5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6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7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8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9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70415" y="1858810"/>
            <a:ext cx="8621284" cy="3242290"/>
            <a:chOff x="770415" y="1858810"/>
            <a:chExt cx="8621284" cy="3242290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6" t="1789" r="-411" b="68942"/>
            <a:stretch/>
          </p:blipFill>
          <p:spPr>
            <a:xfrm>
              <a:off x="5005084" y="1866096"/>
              <a:ext cx="4386615" cy="3235004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9" r="50682" b="68942"/>
            <a:stretch/>
          </p:blipFill>
          <p:spPr>
            <a:xfrm>
              <a:off x="770415" y="1858810"/>
              <a:ext cx="4309080" cy="3235004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6563874" y="10206"/>
            <a:ext cx="4061460" cy="928169"/>
            <a:chOff x="6563874" y="10206"/>
            <a:chExt cx="4061460" cy="928169"/>
          </a:xfrm>
        </p:grpSpPr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10206"/>
              <a:ext cx="361950" cy="923407"/>
            </a:xfrm>
            <a:prstGeom prst="rect">
              <a:avLst/>
            </a:prstGeom>
          </p:spPr>
        </p:pic>
        <p:pic>
          <p:nvPicPr>
            <p:cNvPr id="3" name="그림 2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920552" y="476672"/>
            <a:ext cx="4225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사다리꼴의 넓이를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구하는 방법 추론하여 구하기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909401" y="1376079"/>
            <a:ext cx="8004038" cy="438150"/>
            <a:chOff x="909401" y="1376079"/>
            <a:chExt cx="8004038" cy="438150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xmlns="" id="{6650EFE1-7255-4CEE-9050-500EDDCD4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824" y="1406434"/>
              <a:ext cx="77536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지혜와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준기의 대화를 읽고       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안에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알맞은 수를 써 넣으세요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10A3614D-DC96-478F-A1D3-710713D79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7651" y="1376079"/>
              <a:ext cx="409575" cy="438150"/>
            </a:xfrm>
            <a:prstGeom prst="rect">
              <a:avLst/>
            </a:prstGeom>
          </p:spPr>
        </p:pic>
        <p:grpSp>
          <p:nvGrpSpPr>
            <p:cNvPr id="18" name="그룹 17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모서리가 둥근 직사각형 19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4" name="내용 개체 틀 2"/>
          <p:cNvSpPr txBox="1">
            <a:spLocks/>
          </p:cNvSpPr>
          <p:nvPr/>
        </p:nvSpPr>
        <p:spPr>
          <a:xfrm>
            <a:off x="6432006" y="3335235"/>
            <a:ext cx="203680" cy="232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7990629" y="2378928"/>
            <a:ext cx="203680" cy="232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7370804" y="2637700"/>
            <a:ext cx="831144" cy="3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7233943" y="2378928"/>
            <a:ext cx="203680" cy="232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7764067" y="3326846"/>
            <a:ext cx="680689" cy="670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4630" y="24952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4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5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2497" y="32431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5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r="23089" b="63577"/>
          <a:stretch/>
        </p:blipFill>
        <p:spPr>
          <a:xfrm>
            <a:off x="1850727" y="2087998"/>
            <a:ext cx="6111482" cy="3900205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6563874" y="11001"/>
            <a:ext cx="4061460" cy="927374"/>
            <a:chOff x="6563874" y="11001"/>
            <a:chExt cx="4061460" cy="927374"/>
          </a:xfrm>
        </p:grpSpPr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68632" y="11001"/>
              <a:ext cx="361950" cy="923407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9401" y="1406434"/>
            <a:ext cx="5659137" cy="369332"/>
            <a:chOff x="909401" y="1406434"/>
            <a:chExt cx="5659137" cy="369332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xmlns="" id="{6650EFE1-7255-4CEE-9050-500EDDCD4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127" y="1406434"/>
              <a:ext cx="53864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 err="1" smtClean="0">
                  <a:latin typeface="나눔고딕" pitchFamily="50" charset="-127"/>
                  <a:ea typeface="나눔고딕" pitchFamily="50" charset="-127"/>
                </a:rPr>
                <a:t>평행사변형의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넓이를 두 가지 방법으로 구해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" name="모서리가 둥근 직사각형 24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" name="내용 개체 틀 5"/>
          <p:cNvSpPr txBox="1">
            <a:spLocks/>
          </p:cNvSpPr>
          <p:nvPr/>
        </p:nvSpPr>
        <p:spPr>
          <a:xfrm>
            <a:off x="920552" y="476672"/>
            <a:ext cx="4225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err="1" smtClean="0">
                <a:solidFill>
                  <a:srgbClr val="695A35"/>
                </a:solidFill>
              </a:rPr>
              <a:t>평행사변형의</a:t>
            </a:r>
            <a:r>
              <a:rPr lang="ko-KR" altLang="en-US" sz="2200" dirty="0" smtClean="0">
                <a:solidFill>
                  <a:srgbClr val="695A35"/>
                </a:solidFill>
              </a:rPr>
              <a:t> 넓이 구하기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2678901" y="4692905"/>
                <a:ext cx="2084898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×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sym typeface="Wingding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8901" y="4692905"/>
                <a:ext cx="2084898" cy="375552"/>
              </a:xfrm>
              <a:prstGeom prst="rect">
                <a:avLst/>
              </a:prstGeom>
              <a:blipFill rotWithShape="1">
                <a:blip r:embed="rId6"/>
                <a:stretch>
                  <a:fillRect l="-2339" t="-9836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5569748" y="4692905"/>
                <a:ext cx="2084898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×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4=36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sym typeface="Wingdings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48" y="4692905"/>
                <a:ext cx="2084898" cy="375552"/>
              </a:xfrm>
              <a:prstGeom prst="rect">
                <a:avLst/>
              </a:prstGeom>
              <a:blipFill rotWithShape="1">
                <a:blip r:embed="rId7"/>
                <a:stretch>
                  <a:fillRect l="-2632" t="-9836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2509" y="4692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9254" y="4692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4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5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6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9" name="그룹 48"/>
          <p:cNvGrpSpPr/>
          <p:nvPr/>
        </p:nvGrpSpPr>
        <p:grpSpPr>
          <a:xfrm>
            <a:off x="6563874" y="11001"/>
            <a:ext cx="4061460" cy="927374"/>
            <a:chOff x="6563874" y="11001"/>
            <a:chExt cx="4061460" cy="927374"/>
          </a:xfrm>
        </p:grpSpPr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68632" y="11001"/>
              <a:ext cx="361950" cy="923407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909401" y="1406434"/>
            <a:ext cx="6675587" cy="375552"/>
            <a:chOff x="909401" y="1406434"/>
            <a:chExt cx="6675587" cy="37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9">
                  <a:extLst>
                    <a:ext uri="{FF2B5EF4-FFF2-40B4-BE49-F238E27FC236}">
                      <a16:creationId xmlns:a16="http://schemas.microsoft.com/office/drawing/2014/main" xmlns="" id="{6650EFE1-7255-4CEE-9050-500EDDCD40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8674" y="1406434"/>
                  <a:ext cx="6436314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b="1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넓이가 </a:t>
                  </a:r>
                  <a:r>
                    <a:rPr lang="en-US" altLang="ko-KR" b="1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6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b="1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인 </a:t>
                  </a:r>
                  <a:r>
                    <a:rPr lang="ko-KR" altLang="en-US" b="1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삼각형을 서로 다른 모양으로 </a:t>
                  </a:r>
                  <a:r>
                    <a:rPr lang="en-US" altLang="ko-KR" b="1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3</a:t>
                  </a:r>
                  <a:r>
                    <a:rPr lang="ko-KR" altLang="en-US" b="1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개 그려 보세요</a:t>
                  </a:r>
                  <a:r>
                    <a:rPr lang="en-US" altLang="ko-KR" b="1" dirty="0" smtClean="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endParaRPr kumimoji="0" lang="ko-KR" altLang="en-US" b="1" spc="-10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15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650EFE1-7255-4CEE-9050-500EDDCD40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8674" y="1406434"/>
                  <a:ext cx="6436314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8" t="-6557" b="-2623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그룹 17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모서리가 둥근 직사각형 19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3" name="내용 개체 틀 5"/>
          <p:cNvSpPr txBox="1">
            <a:spLocks/>
          </p:cNvSpPr>
          <p:nvPr/>
        </p:nvSpPr>
        <p:spPr>
          <a:xfrm>
            <a:off x="920552" y="476672"/>
            <a:ext cx="4225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넓이가 같은 서로 다른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모양의 삼각형 </a:t>
            </a:r>
            <a:r>
              <a:rPr lang="ko-KR" altLang="en-US" sz="2200" dirty="0">
                <a:solidFill>
                  <a:srgbClr val="695A35"/>
                </a:solidFill>
              </a:rPr>
              <a:t>그리기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70716" r="26747" b="1073"/>
          <a:stretch/>
        </p:blipFill>
        <p:spPr>
          <a:xfrm>
            <a:off x="1689674" y="1929160"/>
            <a:ext cx="6513506" cy="332306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8" t="58137" r="28673" b="33033"/>
          <a:stretch/>
        </p:blipFill>
        <p:spPr>
          <a:xfrm>
            <a:off x="2248415" y="3363344"/>
            <a:ext cx="1343602" cy="104013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2" t="60785" r="1556" b="30385"/>
          <a:stretch/>
        </p:blipFill>
        <p:spPr>
          <a:xfrm>
            <a:off x="5739196" y="3384609"/>
            <a:ext cx="1560840" cy="104013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3" t="53176" r="19020" b="30480"/>
          <a:stretch/>
        </p:blipFill>
        <p:spPr>
          <a:xfrm>
            <a:off x="4254891" y="2490975"/>
            <a:ext cx="779171" cy="192525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9764" y="33846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4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5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4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13465" r="11403" b="60869"/>
          <a:stretch/>
        </p:blipFill>
        <p:spPr>
          <a:xfrm>
            <a:off x="1391049" y="2813891"/>
            <a:ext cx="7046644" cy="316316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43816" r="58417" b="47226"/>
          <a:stretch/>
        </p:blipFill>
        <p:spPr>
          <a:xfrm>
            <a:off x="2640801" y="3869473"/>
            <a:ext cx="1217522" cy="1103972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6563874" y="14968"/>
            <a:ext cx="3680477" cy="923408"/>
            <a:chOff x="6563874" y="14968"/>
            <a:chExt cx="3680477" cy="923408"/>
          </a:xfrm>
        </p:grpSpPr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64"/>
            <a:stretch/>
          </p:blipFill>
          <p:spPr>
            <a:xfrm>
              <a:off x="6563874" y="14968"/>
              <a:ext cx="513201" cy="923407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6"/>
            <a:stretch/>
          </p:blipFill>
          <p:spPr>
            <a:xfrm>
              <a:off x="7077075" y="14969"/>
              <a:ext cx="3167276" cy="92340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5"/>
          <p:cNvSpPr txBox="1">
            <a:spLocks/>
          </p:cNvSpPr>
          <p:nvPr/>
        </p:nvSpPr>
        <p:spPr>
          <a:xfrm>
            <a:off x="920552" y="476672"/>
            <a:ext cx="4225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둘레가 같을 때 가장 큰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직사각형의 </a:t>
            </a:r>
            <a:r>
              <a:rPr lang="ko-KR" altLang="en-US" sz="2200" dirty="0">
                <a:solidFill>
                  <a:srgbClr val="695A35"/>
                </a:solidFill>
              </a:rPr>
              <a:t>넓이 구하기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09401" y="1406434"/>
            <a:ext cx="7900062" cy="646331"/>
            <a:chOff x="909401" y="1406434"/>
            <a:chExt cx="790006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19">
                  <a:extLst>
                    <a:ext uri="{FF2B5EF4-FFF2-40B4-BE49-F238E27FC236}">
                      <a16:creationId xmlns:a16="http://schemas.microsoft.com/office/drawing/2014/main" xmlns="" id="{6650EFE1-7255-4CEE-9050-500EDDCD40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9832" y="1406434"/>
                  <a:ext cx="7649631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슬기는 둘</a:t>
                  </a:r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레</a:t>
                  </a:r>
                  <a:r>
                    <a:rPr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가 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12</a:t>
                  </a:r>
                  <a:r>
                    <a:rPr lang="en-US" altLang="ko-KR" b="1" dirty="0" smtClean="0"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dirty="0">
                          <a:latin typeface="Cambria Math"/>
                          <a:ea typeface="나눔고딕 ExtraBold" panose="020D0904000000000000" pitchFamily="50" charset="-127"/>
                        </a:rPr>
                        <m:t>𝐦</m:t>
                      </m:r>
                    </m:oMath>
                  </a14:m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인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가장 넓은 직사각형 모양의 울타리를 만들려고 합니다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. </a:t>
                  </a:r>
                  <a:r>
                    <a:rPr lang="ko-KR" altLang="en-US" b="1" dirty="0">
                      <a:latin typeface="나눔고딕" pitchFamily="50" charset="-127"/>
                      <a:ea typeface="나눔고딕" pitchFamily="50" charset="-127"/>
                    </a:rPr>
                    <a:t>슬기가 만들 울타리의 넓이를 구해 보세요</a:t>
                  </a:r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.</a:t>
                  </a:r>
                  <a:endParaRPr kumimoji="0" lang="ko-KR" altLang="en-US" b="1" spc="-1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23" name="TextBox 19">
                  <a:extLst>
                    <a:ext uri="{FF2B5EF4-FFF2-40B4-BE49-F238E27FC236}">
                      <a16:creationId xmlns:a16="http://schemas.microsoft.com/office/drawing/2014/main" id="{6650EFE1-7255-4CEE-9050-500EDDCD40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9832" y="1406434"/>
                  <a:ext cx="7649631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637" t="-5660" r="-717" b="-141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그룹 30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6" name="모서리가 둥근 직사각형 35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70258" y="2156409"/>
            <a:ext cx="8028776" cy="646331"/>
            <a:chOff x="970258" y="2156409"/>
            <a:chExt cx="802877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19">
                  <a:extLst>
                    <a:ext uri="{FF2B5EF4-FFF2-40B4-BE49-F238E27FC236}">
                      <a16:creationId xmlns:a16="http://schemas.microsoft.com/office/drawing/2014/main" xmlns="" id="{483FF5A2-11B7-4A6C-9C06-9F5FFE9984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31622" y="2156409"/>
                  <a:ext cx="786741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둘레가 </a:t>
                  </a:r>
                  <a:r>
                    <a:rPr lang="en-US" altLang="ko-KR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12 </a:t>
                  </a:r>
                  <a14:m>
                    <m:oMath xmlns:m="http://schemas.openxmlformats.org/officeDocument/2006/math">
                      <m:r>
                        <a:rPr lang="en-US" altLang="ko-KR" b="1" dirty="0">
                          <a:latin typeface="Cambria Math"/>
                          <a:ea typeface="나눔고딕 ExtraBold" panose="020D0904000000000000" pitchFamily="50" charset="-127"/>
                        </a:rPr>
                        <m:t>𝐦</m:t>
                      </m:r>
                    </m:oMath>
                  </a14:m>
                  <a:r>
                    <a:rPr lang="ko-KR" altLang="en-US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인 </a:t>
                  </a:r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울타리를 서로 다른 모양으로 </a:t>
                  </a:r>
                  <a:r>
                    <a: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3</a:t>
                  </a:r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개 그리고</a:t>
                  </a:r>
                  <a:r>
                    <a: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b="1" dirty="0" err="1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그중에서</a:t>
                  </a:r>
                  <a:r>
                    <a:rPr lang="ko-KR" altLang="en-US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넓이가 가장 큰 직사각형을 찾아보세요</a:t>
                  </a:r>
                  <a:r>
                    <a:rPr kumimoji="0" lang="en-US" altLang="ko-KR" b="1" dirty="0" smtClean="0">
                      <a:latin typeface="나눔고딕" pitchFamily="50" charset="-127"/>
                      <a:ea typeface="나눔고딕" pitchFamily="50" charset="-127"/>
                    </a:rPr>
                    <a:t>.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25" name="TextBox 19">
                  <a:extLst>
                    <a:ext uri="{FF2B5EF4-FFF2-40B4-BE49-F238E27FC236}">
                      <a16:creationId xmlns:a16="http://schemas.microsoft.com/office/drawing/2014/main" id="{483FF5A2-11B7-4A6C-9C06-9F5FFE9984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1622" y="2156409"/>
                  <a:ext cx="7867412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698" t="-5660" b="-141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모서리가 둥근 직사각형 41"/>
            <p:cNvSpPr/>
            <p:nvPr/>
          </p:nvSpPr>
          <p:spPr>
            <a:xfrm>
              <a:off x="970258" y="228216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" name="타원 18"/>
          <p:cNvSpPr/>
          <p:nvPr/>
        </p:nvSpPr>
        <p:spPr>
          <a:xfrm>
            <a:off x="2520514" y="3664019"/>
            <a:ext cx="1506642" cy="150664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4" t="41012" r="46154" b="44511"/>
          <a:stretch/>
        </p:blipFill>
        <p:spPr>
          <a:xfrm>
            <a:off x="4538811" y="3523784"/>
            <a:ext cx="515630" cy="178419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4" t="46350" r="25161" b="47226"/>
          <a:stretch/>
        </p:blipFill>
        <p:spPr>
          <a:xfrm>
            <a:off x="5727401" y="4181707"/>
            <a:ext cx="1375077" cy="79173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7125" y="42071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2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3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4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5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6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6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18468" y="4142001"/>
            <a:ext cx="8091718" cy="851980"/>
            <a:chOff x="918468" y="4142001"/>
            <a:chExt cx="8091718" cy="851980"/>
          </a:xfrm>
        </p:grpSpPr>
        <p:sp>
          <p:nvSpPr>
            <p:cNvPr id="32" name="모서리가 둥근 직사각형 1">
              <a:extLst>
                <a:ext uri="{FF2B5EF4-FFF2-40B4-BE49-F238E27FC236}">
                  <a16:creationId xmlns:a16="http://schemas.microsoft.com/office/drawing/2014/main" xmlns="" id="{47D71745-1BBC-4CDB-976B-9027A3350FA8}"/>
                </a:ext>
              </a:extLst>
            </p:cNvPr>
            <p:cNvSpPr/>
            <p:nvPr/>
          </p:nvSpPr>
          <p:spPr>
            <a:xfrm>
              <a:off x="918468" y="4577024"/>
              <a:ext cx="8091718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4142001"/>
              <a:ext cx="6718463" cy="369332"/>
              <a:chOff x="970258" y="4142001"/>
              <a:chExt cx="671846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19">
                    <a:extLst>
                      <a:ext uri="{FF2B5EF4-FFF2-40B4-BE49-F238E27FC236}">
                        <a16:creationId xmlns:a16="http://schemas.microsoft.com/office/drawing/2014/main" xmlns="" id="{6A029947-1809-431B-959B-5BE9B483B3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279" y="4142001"/>
                    <a:ext cx="657744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둘레가 </a:t>
                    </a:r>
                    <a:r>
                      <a:rPr lang="en-US" altLang="ko-KR" b="1" dirty="0" smtClean="0">
                        <a:latin typeface="나눔고딕" pitchFamily="50" charset="-127"/>
                        <a:ea typeface="나눔고딕" pitchFamily="50" charset="-127"/>
                      </a:rPr>
                      <a:t>12</a:t>
                    </a:r>
                    <a:r>
                      <a:rPr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oMath>
                    </a14:m>
                    <a:r>
                      <a:rPr lang="ko-KR" altLang="en-US" b="1" dirty="0" smtClean="0">
                        <a:latin typeface="나눔고딕" pitchFamily="50" charset="-127"/>
                        <a:ea typeface="나눔고딕" pitchFamily="50" charset="-127"/>
                      </a:rPr>
                      <a:t>일 </a:t>
                    </a:r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때 넓이가 가장 큰 직사각형의 넓이를 구해 보세요</a:t>
                    </a:r>
                    <a:r>
                      <a:rPr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.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30" name="TextBox 19">
                    <a:extLst>
                      <a:ext uri="{FF2B5EF4-FFF2-40B4-BE49-F238E27FC236}">
                        <a16:creationId xmlns:a16="http://schemas.microsoft.com/office/drawing/2014/main" id="{6A029947-1809-431B-959B-5BE9B483B3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11279" y="4142001"/>
                    <a:ext cx="6577442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741" t="-8197" r="-185" b="-2459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모서리가 둥근 직사각형 50"/>
              <p:cNvSpPr/>
              <p:nvPr/>
            </p:nvSpPr>
            <p:spPr>
              <a:xfrm>
                <a:off x="970258" y="427128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6563874" y="14968"/>
            <a:ext cx="3680477" cy="923408"/>
            <a:chOff x="6563874" y="14968"/>
            <a:chExt cx="3680477" cy="923408"/>
          </a:xfrm>
        </p:grpSpPr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64"/>
            <a:stretch/>
          </p:blipFill>
          <p:spPr>
            <a:xfrm>
              <a:off x="6563874" y="14968"/>
              <a:ext cx="513201" cy="923407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6"/>
            <a:stretch/>
          </p:blipFill>
          <p:spPr>
            <a:xfrm>
              <a:off x="7077075" y="14969"/>
              <a:ext cx="3167276" cy="92340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5"/>
          <p:cNvSpPr txBox="1">
            <a:spLocks/>
          </p:cNvSpPr>
          <p:nvPr/>
        </p:nvSpPr>
        <p:spPr>
          <a:xfrm>
            <a:off x="920552" y="476672"/>
            <a:ext cx="4225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둘레가 같을 때 가장 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직사각형의 넓이 구하기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70258" y="1415935"/>
            <a:ext cx="7303559" cy="369332"/>
            <a:chOff x="970258" y="1415935"/>
            <a:chExt cx="730355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19">
                  <a:extLst>
                    <a:ext uri="{FF2B5EF4-FFF2-40B4-BE49-F238E27FC236}">
                      <a16:creationId xmlns:a16="http://schemas.microsoft.com/office/drawing/2014/main" xmlns="" id="{DEADD065-0A91-4EC4-8763-207DD04B40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279" y="1415935"/>
                  <a:ext cx="716253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표를 완성하여 둘레가 </a:t>
                  </a:r>
                  <a:r>
                    <a:rPr lang="en-US" altLang="ko-KR" b="1" dirty="0" smtClean="0">
                      <a:latin typeface="나눔고딕" pitchFamily="50" charset="-127"/>
                      <a:ea typeface="나눔고딕" pitchFamily="50" charset="-127"/>
                    </a:rPr>
                    <a:t>12 </a:t>
                  </a:r>
                  <a14:m>
                    <m:oMath xmlns:m="http://schemas.openxmlformats.org/officeDocument/2006/math">
                      <m:r>
                        <a:rPr lang="en-US" altLang="ko-KR" dirty="0">
                          <a:latin typeface="Cambria Math"/>
                          <a:ea typeface="나눔고딕 ExtraBold" panose="020D0904000000000000" pitchFamily="50" charset="-127"/>
                        </a:rPr>
                        <m:t>𝐦</m:t>
                      </m:r>
                    </m:oMath>
                  </a14:m>
                  <a:r>
                    <a:rPr lang="ko-KR" altLang="en-US" b="1" dirty="0" smtClean="0">
                      <a:latin typeface="나눔고딕" pitchFamily="50" charset="-127"/>
                      <a:ea typeface="나눔고딕" pitchFamily="50" charset="-127"/>
                    </a:rPr>
                    <a:t>일 때 넓이가 가장 큰 직사각형을 찾아보세요</a:t>
                  </a:r>
                  <a:r>
                    <a:rPr lang="en-US" altLang="ko-KR" b="1" dirty="0" smtClean="0">
                      <a:latin typeface="나눔고딕" pitchFamily="50" charset="-127"/>
                      <a:ea typeface="나눔고딕" pitchFamily="50" charset="-127"/>
                    </a:rPr>
                    <a:t>.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26" name="TextBox 19">
                  <a:extLst>
                    <a:ext uri="{FF2B5EF4-FFF2-40B4-BE49-F238E27FC236}">
                      <a16:creationId xmlns:a16="http://schemas.microsoft.com/office/drawing/2014/main" id="{DEADD065-0A91-4EC4-8763-207DD04B4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1279" y="1415935"/>
                  <a:ext cx="716253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81" t="-8197" r="-936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모서리가 둥근 직사각형 39"/>
            <p:cNvSpPr/>
            <p:nvPr/>
          </p:nvSpPr>
          <p:spPr>
            <a:xfrm>
              <a:off x="970258" y="15416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59548" r="13244" b="30530"/>
          <a:stretch/>
        </p:blipFill>
        <p:spPr>
          <a:xfrm>
            <a:off x="1293972" y="1966396"/>
            <a:ext cx="7190101" cy="1345515"/>
          </a:xfrm>
          <a:prstGeom prst="rect">
            <a:avLst/>
          </a:prstGeom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6465939" y="2053237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637821" y="247052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4116462" y="2907747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5298492" y="2907747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9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6479793" y="2907747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42"/>
              <p:cNvSpPr>
                <a:spLocks noChangeArrowheads="1"/>
              </p:cNvSpPr>
              <p:nvPr/>
            </p:nvSpPr>
            <p:spPr bwMode="auto">
              <a:xfrm>
                <a:off x="1338742" y="3311911"/>
                <a:ext cx="6225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ko-KR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ko-KR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직사각형의 넓이가 가장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큽니다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3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8742" y="3311911"/>
                <a:ext cx="6225094" cy="369332"/>
              </a:xfrm>
              <a:prstGeom prst="rect">
                <a:avLst/>
              </a:prstGeom>
              <a:blipFill>
                <a:blip r:embed="rId8"/>
                <a:stretch>
                  <a:fillRect l="-881" t="-8197" b="-245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42"/>
              <p:cNvSpPr>
                <a:spLocks noChangeArrowheads="1"/>
              </p:cNvSpPr>
              <p:nvPr/>
            </p:nvSpPr>
            <p:spPr bwMode="auto">
              <a:xfrm>
                <a:off x="925654" y="4597726"/>
                <a:ext cx="4205003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24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654" y="4597726"/>
                <a:ext cx="4205003" cy="375552"/>
              </a:xfrm>
              <a:prstGeom prst="rect">
                <a:avLst/>
              </a:prstGeom>
              <a:blipFill>
                <a:blip r:embed="rId9"/>
                <a:stretch>
                  <a:fillRect l="-1014" t="-6452" b="-2419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0250" y="2441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76208" y="45764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2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3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4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5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6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7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8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1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317</Words>
  <Application>Microsoft Office PowerPoint</Application>
  <PresentationFormat>A4 용지(210x297mm)</PresentationFormat>
  <Paragraphs>59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민지희</cp:lastModifiedBy>
  <cp:revision>359</cp:revision>
  <cp:lastPrinted>2018-11-29T06:26:30Z</cp:lastPrinted>
  <dcterms:created xsi:type="dcterms:W3CDTF">2017-09-24T23:31:15Z</dcterms:created>
  <dcterms:modified xsi:type="dcterms:W3CDTF">2019-01-03T02:01:52Z</dcterms:modified>
</cp:coreProperties>
</file>