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4"/>
  </p:notesMasterIdLst>
  <p:handoutMasterIdLst>
    <p:handoutMasterId r:id="rId15"/>
  </p:handoutMasterIdLst>
  <p:sldIdLst>
    <p:sldId id="258" r:id="rId3"/>
    <p:sldId id="260" r:id="rId4"/>
    <p:sldId id="283" r:id="rId5"/>
    <p:sldId id="288" r:id="rId6"/>
    <p:sldId id="273" r:id="rId7"/>
    <p:sldId id="291" r:id="rId8"/>
    <p:sldId id="290" r:id="rId9"/>
    <p:sldId id="295" r:id="rId10"/>
    <p:sldId id="296" r:id="rId11"/>
    <p:sldId id="297" r:id="rId12"/>
    <p:sldId id="263" r:id="rId1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66CCFF"/>
    <a:srgbClr val="3C4BA0"/>
    <a:srgbClr val="F5A200"/>
    <a:srgbClr val="4F81BD"/>
    <a:srgbClr val="F0830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 autoAdjust="0"/>
    <p:restoredTop sz="94699" autoAdjust="0"/>
  </p:normalViewPr>
  <p:slideViewPr>
    <p:cSldViewPr snapToGrid="0" showGuides="1">
      <p:cViewPr varScale="1">
        <p:scale>
          <a:sx n="111" d="100"/>
          <a:sy n="111" d="100"/>
        </p:scale>
        <p:origin x="774" y="162"/>
      </p:cViewPr>
      <p:guideLst>
        <p:guide orient="horz" pos="537"/>
        <p:guide orient="horz" pos="3861"/>
        <p:guide orient="horz" pos="913"/>
        <p:guide pos="240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14</a:t>
            </a:r>
            <a:r>
              <a:rPr lang="ko-KR" altLang="en-US" smtClean="0"/>
              <a:t>차시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5EE21-9F1B-48FD-A702-EFCCA745AA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7793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14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14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885028" y="413354"/>
            <a:ext cx="432000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-15553" y="715042"/>
            <a:ext cx="9005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48542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388602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-87560" y="-27384"/>
            <a:ext cx="94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14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26" name="직사각형 25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모서리가 둥근 직사각형 26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5553" y="715042"/>
            <a:ext cx="9005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48542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8602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87560" y="-27384"/>
            <a:ext cx="94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14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880886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11" Type="http://schemas.openxmlformats.org/officeDocument/2006/relationships/image" Target="../media/image4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slide" Target="slide3.xm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.xml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7.png"/><Relationship Id="rId15" Type="http://schemas.openxmlformats.org/officeDocument/2006/relationships/image" Target="../media/image12.jpeg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slide" Target="slide8.xml"/><Relationship Id="rId5" Type="http://schemas.openxmlformats.org/officeDocument/2006/relationships/image" Target="../media/image10.png"/><Relationship Id="rId10" Type="http://schemas.openxmlformats.org/officeDocument/2006/relationships/slide" Target="slide1.xml"/><Relationship Id="rId4" Type="http://schemas.openxmlformats.org/officeDocument/2006/relationships/image" Target="../media/image13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1.xml"/><Relationship Id="rId5" Type="http://schemas.openxmlformats.org/officeDocument/2006/relationships/image" Target="../media/image16.png"/><Relationship Id="rId10" Type="http://schemas.openxmlformats.org/officeDocument/2006/relationships/slide" Target="slide5.xml"/><Relationship Id="rId4" Type="http://schemas.openxmlformats.org/officeDocument/2006/relationships/image" Target="../media/image150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png"/><Relationship Id="rId7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8.xml"/><Relationship Id="rId5" Type="http://schemas.openxmlformats.org/officeDocument/2006/relationships/image" Target="../media/image17.png"/><Relationship Id="rId10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jpeg"/><Relationship Id="rId7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11" Type="http://schemas.openxmlformats.org/officeDocument/2006/relationships/image" Target="../media/image4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slide" Target="slide3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8020" y="2502976"/>
            <a:ext cx="4582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spc="-10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도전 수학</a:t>
            </a:r>
            <a:endParaRPr lang="en-US" altLang="ko-KR" sz="3600" spc="-1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3600" spc="-1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3600" spc="-1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다각형의 </a:t>
            </a:r>
            <a:r>
              <a:rPr lang="ko-KR" altLang="en-US" sz="3600" spc="-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넓이 구하는 </a:t>
            </a:r>
            <a:r>
              <a:rPr lang="ko-KR" altLang="en-US" sz="3600" spc="-1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3600" spc="-1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spcBef>
                <a:spcPct val="0"/>
              </a:spcBef>
              <a:defRPr/>
            </a:pPr>
            <a:r>
              <a:rPr lang="ko-KR" altLang="en-US" sz="3600" spc="-1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600" spc="3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600" spc="-1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방법을</a:t>
            </a:r>
            <a:r>
              <a:rPr lang="en-US" altLang="ko-KR" sz="3600" spc="-1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600" spc="-1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비교해 </a:t>
            </a:r>
            <a:r>
              <a:rPr lang="ko-KR" altLang="en-US" sz="3600" spc="-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볼까요</a:t>
            </a: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00572" y="404664"/>
            <a:ext cx="356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atin typeface="나눔고딕 ExtraBold" pitchFamily="50" charset="-127"/>
                <a:ea typeface="나눔고딕 ExtraBold" pitchFamily="50" charset="-127"/>
              </a:rPr>
              <a:t>다각형의 둘레와 </a:t>
            </a:r>
            <a:r>
              <a:rPr lang="ko-KR" altLang="en-US" sz="2200" dirty="0" smtClean="0">
                <a:latin typeface="나눔고딕 ExtraBold" pitchFamily="50" charset="-127"/>
                <a:ea typeface="나눔고딕 ExtraBold" pitchFamily="50" charset="-127"/>
              </a:rPr>
              <a:t>넓이</a:t>
            </a:r>
            <a:endParaRPr lang="en-US" altLang="ko-KR" sz="22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136~137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424608" y="2636912"/>
            <a:ext cx="2142240" cy="1323439"/>
            <a:chOff x="1424608" y="2636912"/>
            <a:chExt cx="2142240" cy="1323439"/>
          </a:xfrm>
        </p:grpSpPr>
        <p:sp>
          <p:nvSpPr>
            <p:cNvPr id="25" name="TextBox 24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24608" y="2636912"/>
              <a:ext cx="15481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3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14</a:t>
              </a:r>
              <a:endParaRPr lang="ko-KR" altLang="en-US" sz="8000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3" name="그림 1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46" y="8620"/>
            <a:ext cx="4061460" cy="923407"/>
          </a:xfrm>
          <a:prstGeom prst="rect">
            <a:avLst/>
          </a:prstGeom>
        </p:spPr>
      </p:pic>
      <p:sp>
        <p:nvSpPr>
          <p:cNvPr id="27" name="직사각형 26">
            <a:hlinkClick r:id="rId5" action="ppaction://hlinksldjump"/>
          </p:cNvPr>
          <p:cNvSpPr/>
          <p:nvPr/>
        </p:nvSpPr>
        <p:spPr>
          <a:xfrm>
            <a:off x="8244950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6" action="ppaction://hlinksldjump"/>
          </p:cNvPr>
          <p:cNvSpPr/>
          <p:nvPr/>
        </p:nvSpPr>
        <p:spPr>
          <a:xfrm>
            <a:off x="8626969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9012608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785931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939235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5"/>
          <p:cNvSpPr txBox="1">
            <a:spLocks/>
          </p:cNvSpPr>
          <p:nvPr/>
        </p:nvSpPr>
        <p:spPr>
          <a:xfrm>
            <a:off x="905246" y="413355"/>
            <a:ext cx="1617112" cy="5686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7" name="그림 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sp>
        <p:nvSpPr>
          <p:cNvPr id="18" name="직사각형 17">
            <a:hlinkClick r:id="rId3" action="ppaction://hlinksldjump"/>
          </p:cNvPr>
          <p:cNvSpPr/>
          <p:nvPr/>
        </p:nvSpPr>
        <p:spPr>
          <a:xfrm>
            <a:off x="8244950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4" action="ppaction://hlinksldjump"/>
          </p:cNvPr>
          <p:cNvSpPr/>
          <p:nvPr/>
        </p:nvSpPr>
        <p:spPr>
          <a:xfrm>
            <a:off x="8626969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9012608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85931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939235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6594476" y="4868884"/>
            <a:ext cx="2208341" cy="417992"/>
            <a:chOff x="6594476" y="4868884"/>
            <a:chExt cx="2208341" cy="417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265887" y="4913004"/>
                  <a:ext cx="536930" cy="344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600" i="1" dirty="0" smtClean="0">
                                <a:latin typeface="Cambria Math" panose="02040503050406030204" pitchFamily="18" charset="0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1600" b="1" i="0" dirty="0" smtClean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sz="1600" b="1" i="1" dirty="0" smtClean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ko-KR" altLang="en-US" sz="16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5887" y="4913004"/>
                  <a:ext cx="536930" cy="3441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내용 개체 틀 3"/>
            <p:cNvSpPr txBox="1">
              <a:spLocks/>
            </p:cNvSpPr>
            <p:nvPr/>
          </p:nvSpPr>
          <p:spPr>
            <a:xfrm>
              <a:off x="6594476" y="4868884"/>
              <a:ext cx="1872970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(                       )</a:t>
              </a:r>
              <a:endParaRPr lang="ko-KR" altLang="en-US" dirty="0"/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01" y="2162441"/>
            <a:ext cx="4436011" cy="2353801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903288" y="1393633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ko-KR" altLang="en-US" dirty="0"/>
              <a:t>	 다각형의 넓이를 구해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7198436" y="4882063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buNone/>
            </a:pPr>
            <a:r>
              <a:rPr lang="en-US" altLang="ko-KR" dirty="0"/>
              <a:t>10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2842" y="48934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41433" y="2977496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492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424608" y="2636912"/>
            <a:ext cx="2142240" cy="1323439"/>
            <a:chOff x="1424608" y="2636912"/>
            <a:chExt cx="2142240" cy="1323439"/>
          </a:xfrm>
        </p:grpSpPr>
        <p:sp>
          <p:nvSpPr>
            <p:cNvPr id="16" name="TextBox 15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24608" y="2636912"/>
              <a:ext cx="15481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3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15</a:t>
              </a:r>
              <a:endParaRPr lang="ko-KR" altLang="en-US" sz="8000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26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69319" y="2792831"/>
            <a:ext cx="576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여러 가지 방법을 이용하여 다각형의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넓이를 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구해 보아요</a:t>
            </a:r>
            <a:r>
              <a:rPr lang="en-US" altLang="ko-KR" sz="3600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0492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" name="그림 8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46" y="8620"/>
            <a:ext cx="4061460" cy="923407"/>
          </a:xfrm>
          <a:prstGeom prst="rect">
            <a:avLst/>
          </a:prstGeom>
        </p:spPr>
      </p:pic>
      <p:sp>
        <p:nvSpPr>
          <p:cNvPr id="10" name="직사각형 9">
            <a:hlinkClick r:id="rId4" action="ppaction://hlinksldjump"/>
          </p:cNvPr>
          <p:cNvSpPr/>
          <p:nvPr/>
        </p:nvSpPr>
        <p:spPr>
          <a:xfrm>
            <a:off x="8244950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5" action="ppaction://hlinksldjump"/>
          </p:cNvPr>
          <p:cNvSpPr/>
          <p:nvPr/>
        </p:nvSpPr>
        <p:spPr>
          <a:xfrm>
            <a:off x="8626969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</p:cNvPr>
          <p:cNvSpPr/>
          <p:nvPr/>
        </p:nvSpPr>
        <p:spPr>
          <a:xfrm>
            <a:off x="9012608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785931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939235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11270" y="4192944"/>
            <a:ext cx="8088130" cy="799299"/>
            <a:chOff x="911270" y="4192944"/>
            <a:chExt cx="8088130" cy="799299"/>
          </a:xfrm>
        </p:grpSpPr>
        <p:sp>
          <p:nvSpPr>
            <p:cNvPr id="22" name="모서리가 둥근 직사각형 1">
              <a:extLst>
                <a:ext uri="{FF2B5EF4-FFF2-40B4-BE49-F238E27FC236}">
                  <a16:creationId xmlns:a16="http://schemas.microsoft.com/office/drawing/2014/main" xmlns="" id="{ADFF7521-EC25-4CEF-BF74-AB9CCB2EAFCE}"/>
                </a:ext>
              </a:extLst>
            </p:cNvPr>
            <p:cNvSpPr/>
            <p:nvPr/>
          </p:nvSpPr>
          <p:spPr>
            <a:xfrm>
              <a:off x="911270" y="4575286"/>
              <a:ext cx="8088130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70258" y="4192944"/>
              <a:ext cx="4015200" cy="369332"/>
              <a:chOff x="970258" y="4192944"/>
              <a:chExt cx="4015200" cy="369332"/>
            </a:xfrm>
          </p:grpSpPr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xmlns="" id="{FAAEFFD0-CE8A-4CAD-B03D-979089F8D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9076" y="4192944"/>
                <a:ext cx="38763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슬기가 차지한 땅은 어떤 도형인가요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970258" y="4318702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909401" y="5081451"/>
            <a:ext cx="8089999" cy="799299"/>
            <a:chOff x="909401" y="5081451"/>
            <a:chExt cx="8089999" cy="799299"/>
          </a:xfrm>
        </p:grpSpPr>
        <p:sp>
          <p:nvSpPr>
            <p:cNvPr id="26" name="모서리가 둥근 직사각형 1">
              <a:extLst>
                <a:ext uri="{FF2B5EF4-FFF2-40B4-BE49-F238E27FC236}">
                  <a16:creationId xmlns:a16="http://schemas.microsoft.com/office/drawing/2014/main" xmlns="" id="{7A6EEF05-AB3B-4BE1-9C00-E54E588B7BD4}"/>
                </a:ext>
              </a:extLst>
            </p:cNvPr>
            <p:cNvSpPr/>
            <p:nvPr/>
          </p:nvSpPr>
          <p:spPr>
            <a:xfrm>
              <a:off x="909401" y="5463793"/>
              <a:ext cx="8089999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970258" y="5081451"/>
              <a:ext cx="4239671" cy="369332"/>
              <a:chOff x="970258" y="5081451"/>
              <a:chExt cx="423967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19">
                    <a:extLst>
                      <a:ext uri="{FF2B5EF4-FFF2-40B4-BE49-F238E27FC236}">
                        <a16:creationId xmlns:a16="http://schemas.microsoft.com/office/drawing/2014/main" xmlns="" id="{6F69BCA4-8227-4E8B-B6BF-2CC4ADCCD3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3936" y="5081451"/>
                    <a:ext cx="409599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0"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모눈종이 한 </a:t>
                    </a:r>
                    <a:r>
                      <a:rPr kumimoji="0" lang="ko-KR" altLang="en-US" b="1" dirty="0" smtClean="0">
                        <a:latin typeface="나눔고딕" pitchFamily="50" charset="-127"/>
                        <a:ea typeface="나눔고딕" pitchFamily="50" charset="-127"/>
                      </a:rPr>
                      <a:t>칸의 길이는 </a:t>
                    </a:r>
                    <a:r>
                      <a:rPr kumimoji="0"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몇 </a:t>
                    </a:r>
                    <a14:m>
                      <m:oMath xmlns:m="http://schemas.openxmlformats.org/officeDocument/2006/math">
                        <m:r>
                          <a:rPr lang="en-US" altLang="ko-KR" b="1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oMath>
                    </a14:m>
                    <a:r>
                      <a:rPr kumimoji="0"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인가요</a:t>
                    </a:r>
                    <a:r>
                      <a:rPr kumimoji="0" lang="en-US" altLang="ko-KR" b="1" dirty="0">
                        <a:latin typeface="나눔고딕" pitchFamily="50" charset="-127"/>
                        <a:ea typeface="나눔고딕" pitchFamily="50" charset="-127"/>
                      </a:rPr>
                      <a:t>? </a:t>
                    </a:r>
                    <a:endParaRPr kumimoji="0" lang="ko-KR" altLang="en-US" b="1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25" name="TextBox 19">
                    <a:extLst>
                      <a:ext uri="{FF2B5EF4-FFF2-40B4-BE49-F238E27FC236}">
                        <a16:creationId xmlns:a16="http://schemas.microsoft.com/office/drawing/2014/main" xmlns="" id="{6F69BCA4-8227-4E8B-B6BF-2CC4ADCCD3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13936" y="5081451"/>
                    <a:ext cx="4095993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339" t="-8333" b="-26667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모서리가 둥근 직사각형 42"/>
              <p:cNvSpPr/>
              <p:nvPr/>
            </p:nvSpPr>
            <p:spPr>
              <a:xfrm>
                <a:off x="970258" y="520720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9" t="19061" r="12258" b="63939"/>
          <a:stretch/>
        </p:blipFill>
        <p:spPr>
          <a:xfrm>
            <a:off x="5836243" y="1268498"/>
            <a:ext cx="3809927" cy="1886468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911270" y="476672"/>
            <a:ext cx="424896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다각형의 넓이를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구하는 방법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D76CD9-42BD-488E-AD72-5C4FF0F559F8}"/>
              </a:ext>
            </a:extLst>
          </p:cNvPr>
          <p:cNvSpPr txBox="1"/>
          <p:nvPr/>
        </p:nvSpPr>
        <p:spPr>
          <a:xfrm>
            <a:off x="911270" y="4605770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오각형입니다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CE64614-876F-4730-BDA2-02A516754857}"/>
                  </a:ext>
                </a:extLst>
              </p:cNvPr>
              <p:cNvSpPr txBox="1"/>
              <p:nvPr/>
            </p:nvSpPr>
            <p:spPr>
              <a:xfrm>
                <a:off x="911270" y="5497563"/>
                <a:ext cx="76487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10</a:t>
                </a:r>
                <a14:m>
                  <m:oMath xmlns:m="http://schemas.openxmlformats.org/officeDocument/2006/math">
                    <m:r>
                      <a:rPr lang="en-US" altLang="ko-KR" b="1" i="0" dirty="0" smtClean="0">
                        <a:solidFill>
                          <a:srgbClr val="228A38"/>
                        </a:solidFill>
                        <a:latin typeface="Cambria Math" panose="02040503050406030204" pitchFamily="18" charset="0"/>
                        <a:ea typeface="나눔고딕 ExtraBold" panose="020D0904000000000000" pitchFamily="50" charset="-127"/>
                      </a:rPr>
                      <m:t> </m:t>
                    </m:r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𝐜𝐦</m:t>
                    </m:r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kumimoji="0"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E64614-876F-4730-BDA2-02A516754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70" y="5497563"/>
                <a:ext cx="7648704" cy="369332"/>
              </a:xfrm>
              <a:prstGeom prst="rect">
                <a:avLst/>
              </a:prstGeom>
              <a:blipFill>
                <a:blip r:embed="rId7"/>
                <a:stretch>
                  <a:fillRect l="-478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909401" y="1412776"/>
            <a:ext cx="6542959" cy="646331"/>
            <a:chOff x="909401" y="1412776"/>
            <a:chExt cx="6542959" cy="646331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1149003" y="1412776"/>
              <a:ext cx="630335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lang="ko-KR" altLang="en-US" b="1" dirty="0" err="1" smtClean="0">
                  <a:latin typeface="나눔고딕" pitchFamily="50" charset="-127"/>
                  <a:ea typeface="나눔고딕" pitchFamily="50" charset="-127"/>
                </a:rPr>
                <a:t>땅따먹기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놀이에서 슬기는 다음과 같은 땅을 차지하였습니다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  </a:t>
              </a:r>
              <a:endParaRPr kumimoji="0" lang="en-US" altLang="ko-KR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eaLnBrk="1" latinLnBrk="1" hangingPunct="1"/>
              <a:r>
                <a:rPr kumimoji="0" lang="ko-KR" altLang="en-US" b="1" dirty="0" smtClean="0">
                  <a:latin typeface="나눔고딕" pitchFamily="50" charset="-127"/>
                  <a:ea typeface="나눔고딕" pitchFamily="50" charset="-127"/>
                </a:rPr>
                <a:t>슬기가 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차지한 땅의 넓이를 구하는 방법을 알아봅시다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0" name="모서리가 둥근 직사각형 3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9" name="모서리가 둥근 직사각형 38"/>
              <p:cNvSpPr/>
              <p:nvPr/>
            </p:nvSpPr>
            <p:spPr>
              <a:xfrm>
                <a:off x="459156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4" name="그림 23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6281" y="46090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6281" y="54873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>
            <a:hlinkClick r:id="rId10" action="ppaction://hlinksldjump"/>
          </p:cNvPr>
          <p:cNvSpPr/>
          <p:nvPr/>
        </p:nvSpPr>
        <p:spPr>
          <a:xfrm>
            <a:off x="8244950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8626969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2" action="ppaction://hlinksldjump"/>
          </p:cNvPr>
          <p:cNvSpPr/>
          <p:nvPr/>
        </p:nvSpPr>
        <p:spPr>
          <a:xfrm>
            <a:off x="9012608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3" action="ppaction://hlinksldjump"/>
          </p:cNvPr>
          <p:cNvSpPr/>
          <p:nvPr/>
        </p:nvSpPr>
        <p:spPr>
          <a:xfrm>
            <a:off x="785931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4" action="ppaction://hlinksldjump"/>
          </p:cNvPr>
          <p:cNvSpPr/>
          <p:nvPr/>
        </p:nvSpPr>
        <p:spPr>
          <a:xfrm>
            <a:off x="939235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27" y="2128648"/>
            <a:ext cx="4326442" cy="18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96" y="1363333"/>
            <a:ext cx="4081549" cy="174151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11270" y="3107603"/>
            <a:ext cx="8088130" cy="1298342"/>
            <a:chOff x="911270" y="3176878"/>
            <a:chExt cx="8088130" cy="1298342"/>
          </a:xfrm>
        </p:grpSpPr>
        <p:sp>
          <p:nvSpPr>
            <p:cNvPr id="30" name="모서리가 둥근 직사각형 1">
              <a:extLst>
                <a:ext uri="{FF2B5EF4-FFF2-40B4-BE49-F238E27FC236}">
                  <a16:creationId xmlns:a16="http://schemas.microsoft.com/office/drawing/2014/main" xmlns="" id="{ADFF7521-EC25-4CEF-BF74-AB9CCB2EAFCE}"/>
                </a:ext>
              </a:extLst>
            </p:cNvPr>
            <p:cNvSpPr/>
            <p:nvPr/>
          </p:nvSpPr>
          <p:spPr>
            <a:xfrm>
              <a:off x="911270" y="3551089"/>
              <a:ext cx="8088130" cy="92413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3176878"/>
              <a:ext cx="4004049" cy="369332"/>
              <a:chOff x="970258" y="3176878"/>
              <a:chExt cx="4004049" cy="369332"/>
            </a:xfrm>
          </p:grpSpPr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xmlns="" id="{FAAEFFD0-CE8A-4CAD-B03D-979089F8D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7925" y="3176878"/>
                <a:ext cx="38763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땅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의 넓이는 어떻게 구할 수 있을까요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8" name="모서리가 둥근 직사각형 57"/>
              <p:cNvSpPr/>
              <p:nvPr/>
            </p:nvSpPr>
            <p:spPr>
              <a:xfrm>
                <a:off x="970258" y="330263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11270" y="4414755"/>
            <a:ext cx="8088130" cy="1297542"/>
            <a:chOff x="911270" y="4234640"/>
            <a:chExt cx="8088130" cy="1297542"/>
          </a:xfrm>
        </p:grpSpPr>
        <p:sp>
          <p:nvSpPr>
            <p:cNvPr id="34" name="모서리가 둥근 직사각형 1">
              <a:extLst>
                <a:ext uri="{FF2B5EF4-FFF2-40B4-BE49-F238E27FC236}">
                  <a16:creationId xmlns:a16="http://schemas.microsoft.com/office/drawing/2014/main" xmlns="" id="{7A6EEF05-AB3B-4BE1-9C00-E54E588B7BD4}"/>
                </a:ext>
              </a:extLst>
            </p:cNvPr>
            <p:cNvSpPr/>
            <p:nvPr/>
          </p:nvSpPr>
          <p:spPr>
            <a:xfrm>
              <a:off x="911270" y="4608852"/>
              <a:ext cx="8088130" cy="9233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4234640"/>
              <a:ext cx="4246083" cy="369332"/>
              <a:chOff x="970258" y="4234640"/>
              <a:chExt cx="4246083" cy="369332"/>
            </a:xfrm>
          </p:grpSpPr>
          <p:sp>
            <p:nvSpPr>
              <p:cNvPr id="33" name="TextBox 19">
                <a:extLst>
                  <a:ext uri="{FF2B5EF4-FFF2-40B4-BE49-F238E27FC236}">
                    <a16:creationId xmlns:a16="http://schemas.microsoft.com/office/drawing/2014/main" xmlns="" id="{6F69BCA4-8227-4E8B-B6BF-2CC4ADCCD3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3936" y="4234640"/>
                <a:ext cx="41024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슬기가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차지한 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땅의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넓이를 구해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970258" y="436039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AD76CD9-42BD-488E-AD72-5C4FF0F559F8}"/>
              </a:ext>
            </a:extLst>
          </p:cNvPr>
          <p:cNvSpPr txBox="1"/>
          <p:nvPr/>
        </p:nvSpPr>
        <p:spPr>
          <a:xfrm>
            <a:off x="911270" y="3470663"/>
            <a:ext cx="80021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땅의 모양에 선을 그어 삼각형과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직사각형으로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나누어 넓이를 구할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 있습니다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kumimoji="0"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땅의 모양을 직사각형으로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만들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</a:t>
            </a:r>
            <a:r>
              <a:rPr kumimoji="0"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구할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 있습니다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땅을 둘러싼 큰 직사각형에서 삼각형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개를 빼서 넓이를 구할 수 있습니다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3CE64614-876F-4730-BDA2-02A516754857}"/>
                  </a:ext>
                </a:extLst>
              </p:cNvPr>
              <p:cNvSpPr txBox="1"/>
              <p:nvPr/>
            </p:nvSpPr>
            <p:spPr>
              <a:xfrm>
                <a:off x="922421" y="4788967"/>
                <a:ext cx="7340600" cy="9357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kumimoji="0"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:r>
                  <a:rPr kumimoji="0"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삼각형의 넓이</a:t>
                </a:r>
                <a:r>
                  <a:rPr kumimoji="0"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=60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×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20÷2=600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 </a:t>
                </a:r>
              </a:p>
              <a:p>
                <a:pPr algn="just">
                  <a:defRPr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(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직사각형의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넓이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)=60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×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20=1200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 </a:t>
                </a:r>
              </a:p>
              <a:p>
                <a:pPr algn="just">
                  <a:defRPr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⇨ (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전체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땅의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넓이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)=600+1200=1800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E64614-876F-4730-BDA2-02A516754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21" y="4788967"/>
                <a:ext cx="7340600" cy="935769"/>
              </a:xfrm>
              <a:prstGeom prst="rect">
                <a:avLst/>
              </a:prstGeom>
              <a:blipFill>
                <a:blip r:embed="rId4"/>
                <a:stretch>
                  <a:fillRect l="-498" t="-4575" b="-84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/>
          <p:cNvGrpSpPr/>
          <p:nvPr/>
        </p:nvGrpSpPr>
        <p:grpSpPr>
          <a:xfrm>
            <a:off x="970258" y="5724249"/>
            <a:ext cx="3136876" cy="369332"/>
            <a:chOff x="970258" y="5544134"/>
            <a:chExt cx="3136876" cy="369332"/>
          </a:xfrm>
        </p:grpSpPr>
        <p:sp>
          <p:nvSpPr>
            <p:cNvPr id="52" name="TextBox 19">
              <a:extLst>
                <a:ext uri="{FF2B5EF4-FFF2-40B4-BE49-F238E27FC236}">
                  <a16:creationId xmlns:a16="http://schemas.microsoft.com/office/drawing/2014/main" xmlns="" id="{5883615F-3FFF-4C68-BB4B-275E160CB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785" y="5544134"/>
              <a:ext cx="30043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해결한 방법을 되돌아 보세요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모서리가 둥근 직사각형 59"/>
            <p:cNvSpPr/>
            <p:nvPr/>
          </p:nvSpPr>
          <p:spPr>
            <a:xfrm>
              <a:off x="970258" y="5669892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8" name="그림 17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9" t="69769" r="58916" b="29340"/>
          <a:stretch/>
        </p:blipFill>
        <p:spPr>
          <a:xfrm>
            <a:off x="4371853" y="2285902"/>
            <a:ext cx="1531338" cy="85603"/>
          </a:xfrm>
          <a:prstGeom prst="rect">
            <a:avLst/>
          </a:prstGeom>
        </p:spPr>
      </p:pic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8244950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8626969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9012608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785931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939235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66281" y="36944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66281" y="51035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911270" y="476672"/>
            <a:ext cx="424896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다각형의 넓이를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구하는 방법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4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r="23499" b="56411"/>
          <a:stretch/>
        </p:blipFill>
        <p:spPr>
          <a:xfrm>
            <a:off x="1121149" y="2088198"/>
            <a:ext cx="5156836" cy="4006974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1" name="내용 개체 틀 5"/>
          <p:cNvSpPr txBox="1">
            <a:spLocks/>
          </p:cNvSpPr>
          <p:nvPr/>
        </p:nvSpPr>
        <p:spPr>
          <a:xfrm>
            <a:off x="911270" y="476672"/>
            <a:ext cx="4264092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다각형의</a:t>
            </a:r>
            <a:r>
              <a:rPr lang="ko-KR" altLang="en-US" sz="2200" spc="-70" dirty="0" smtClean="0">
                <a:solidFill>
                  <a:srgbClr val="695A35"/>
                </a:solidFill>
              </a:rPr>
              <a:t> 넓이 구하는 방법을</a:t>
            </a:r>
            <a:endParaRPr lang="en-US" altLang="ko-KR" sz="2200" spc="-7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spc="-70" dirty="0" smtClean="0">
                <a:solidFill>
                  <a:srgbClr val="695A35"/>
                </a:solidFill>
              </a:rPr>
              <a:t>친구와 비교하기</a:t>
            </a:r>
            <a:endParaRPr lang="ko-KR" altLang="en-US" sz="2200" spc="-70" dirty="0">
              <a:solidFill>
                <a:srgbClr val="695A35"/>
              </a:solidFill>
            </a:endParaRPr>
          </a:p>
        </p:txBody>
      </p:sp>
      <p:sp>
        <p:nvSpPr>
          <p:cNvPr id="59" name="사각형: 둥근 모서리 83">
            <a:extLst>
              <a:ext uri="{FF2B5EF4-FFF2-40B4-BE49-F238E27FC236}">
                <a16:creationId xmlns:a16="http://schemas.microsoft.com/office/drawing/2014/main" xmlns="" id="{FA70E14A-AB59-405F-919D-9CA3C108FF28}"/>
              </a:ext>
            </a:extLst>
          </p:cNvPr>
          <p:cNvSpPr/>
          <p:nvPr/>
        </p:nvSpPr>
        <p:spPr>
          <a:xfrm>
            <a:off x="1311636" y="3182058"/>
            <a:ext cx="771244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슬기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사각형: 둥근 모서리 84">
                <a:extLst>
                  <a:ext uri="{FF2B5EF4-FFF2-40B4-BE49-F238E27FC236}">
                    <a16:creationId xmlns:a16="http://schemas.microsoft.com/office/drawing/2014/main" xmlns="" id="{C066C86C-8DA4-48B0-9761-81168C2257FD}"/>
                  </a:ext>
                </a:extLst>
              </p:cNvPr>
              <p:cNvSpPr/>
              <p:nvPr/>
            </p:nvSpPr>
            <p:spPr>
              <a:xfrm>
                <a:off x="2352341" y="2935392"/>
                <a:ext cx="3993910" cy="96032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오각형을 직사각형으로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바꾸어 </a:t>
                </a:r>
                <a:endParaRPr lang="en-US" altLang="ko-KR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넓이를 구합니다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60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×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30=1800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63" name="사각형: 둥근 모서리 84">
                <a:extLst>
                  <a:ext uri="{FF2B5EF4-FFF2-40B4-BE49-F238E27FC236}">
                    <a16:creationId xmlns:a16="http://schemas.microsoft.com/office/drawing/2014/main" id="{C066C86C-8DA4-48B0-9761-81168C225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41" y="2935392"/>
                <a:ext cx="3993910" cy="960323"/>
              </a:xfrm>
              <a:prstGeom prst="roundRect">
                <a:avLst/>
              </a:prstGeom>
              <a:blipFill>
                <a:blip r:embed="rId4"/>
                <a:stretch>
                  <a:fillRect l="-153" t="-1274" b="-7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사각형: 둥근 모서리 89">
            <a:extLst>
              <a:ext uri="{FF2B5EF4-FFF2-40B4-BE49-F238E27FC236}">
                <a16:creationId xmlns:a16="http://schemas.microsoft.com/office/drawing/2014/main" xmlns="" id="{90F4C73B-AFC3-446D-925B-01C11245A02A}"/>
              </a:ext>
            </a:extLst>
          </p:cNvPr>
          <p:cNvSpPr/>
          <p:nvPr/>
        </p:nvSpPr>
        <p:spPr>
          <a:xfrm>
            <a:off x="1314339" y="4942249"/>
            <a:ext cx="768541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연수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사각형: 둥근 모서리 90">
                <a:extLst>
                  <a:ext uri="{FF2B5EF4-FFF2-40B4-BE49-F238E27FC236}">
                    <a16:creationId xmlns:a16="http://schemas.microsoft.com/office/drawing/2014/main" xmlns="" id="{3C148559-745F-4A9E-8F1B-BFC8F3D44B33}"/>
                  </a:ext>
                </a:extLst>
              </p:cNvPr>
              <p:cNvSpPr/>
              <p:nvPr/>
            </p:nvSpPr>
            <p:spPr>
              <a:xfrm>
                <a:off x="2356495" y="4662019"/>
                <a:ext cx="3920481" cy="97793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오각형을 둘러싼 직사각형을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그려</a:t>
                </a:r>
                <a:endParaRPr lang="en-US" altLang="ko-KR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넓이를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구한 후 삼각형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개의 넓이를</a:t>
                </a:r>
                <a:endParaRPr lang="en-US" altLang="ko-KR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뺍니다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(60</a:t>
                </a:r>
                <a:r>
                  <a:rPr lang="en-US" altLang="ko-KR" b="1" dirty="0" smtClean="0">
                    <a:solidFill>
                      <a:srgbClr val="208235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×4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0)-(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40</a:t>
                </a:r>
                <a:r>
                  <a:rPr lang="en-US" altLang="ko-KR" b="1" dirty="0" smtClean="0">
                    <a:solidFill>
                      <a:srgbClr val="208235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×20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÷2+20</a:t>
                </a:r>
                <a:r>
                  <a:rPr lang="en-US" altLang="ko-KR" b="1" dirty="0" smtClean="0">
                    <a:solidFill>
                      <a:srgbClr val="208235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×20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÷2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</a:p>
              <a:p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=1800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i="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65" name="사각형: 둥근 모서리 9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148559-745F-4A9E-8F1B-BFC8F3D44B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495" y="4662019"/>
                <a:ext cx="3920481" cy="977939"/>
              </a:xfrm>
              <a:prstGeom prst="roundRect">
                <a:avLst/>
              </a:prstGeom>
              <a:blipFill rotWithShape="0">
                <a:blip r:embed="rId5"/>
                <a:stretch>
                  <a:fillRect l="-156" t="-28750" b="-3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970258" y="1776016"/>
            <a:ext cx="7476104" cy="369332"/>
            <a:chOff x="970258" y="1776016"/>
            <a:chExt cx="7476104" cy="369332"/>
          </a:xfrm>
        </p:grpSpPr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xmlns="" id="{2746706B-FCE4-4E6A-9921-B7C290E31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333" y="1776016"/>
              <a:ext cx="73180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내가 구한 방법을 친구들에게 설명하고 나와 다르게 구한 방법을 써 </a:t>
              </a:r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보세요</a:t>
              </a:r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모서리가 둥근 직사각형 76"/>
            <p:cNvSpPr/>
            <p:nvPr/>
          </p:nvSpPr>
          <p:spPr>
            <a:xfrm>
              <a:off x="970258" y="189842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9401" y="1396390"/>
            <a:ext cx="6801768" cy="369332"/>
            <a:chOff x="909401" y="1396390"/>
            <a:chExt cx="6801768" cy="369332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1166869" y="1396390"/>
              <a:ext cx="65443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다각형의 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넓이를 구하는 방법을 친구와 비교해 </a:t>
              </a:r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봅시다</a:t>
              </a:r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8" name="그룹 77"/>
            <p:cNvGrpSpPr/>
            <p:nvPr/>
          </p:nvGrpSpPr>
          <p:grpSpPr>
            <a:xfrm>
              <a:off x="909401" y="1453882"/>
              <a:ext cx="217025" cy="217025"/>
              <a:chOff x="4520952" y="3717032"/>
              <a:chExt cx="217025" cy="217025"/>
            </a:xfrm>
          </p:grpSpPr>
          <p:grpSp>
            <p:nvGrpSpPr>
              <p:cNvPr id="79" name="그룹 7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0" name="모서리가 둥근 직사각형 79"/>
              <p:cNvSpPr/>
              <p:nvPr/>
            </p:nvSpPr>
            <p:spPr>
              <a:xfrm>
                <a:off x="459156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3" name="그림 22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6" t="33997" r="2410" b="55973"/>
          <a:stretch/>
        </p:blipFill>
        <p:spPr>
          <a:xfrm>
            <a:off x="6109329" y="2549005"/>
            <a:ext cx="2692605" cy="167182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6" t="43905" r="2410" b="46065"/>
          <a:stretch/>
        </p:blipFill>
        <p:spPr>
          <a:xfrm>
            <a:off x="6109329" y="4309196"/>
            <a:ext cx="2692605" cy="167182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3989" y="316706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9131" y="49324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244950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8626969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9012608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785931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2" action="ppaction://hlinksldjump"/>
          </p:cNvPr>
          <p:cNvSpPr/>
          <p:nvPr/>
        </p:nvSpPr>
        <p:spPr>
          <a:xfrm>
            <a:off x="939235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11270" y="3830513"/>
            <a:ext cx="8088130" cy="826828"/>
            <a:chOff x="911270" y="3830513"/>
            <a:chExt cx="8088130" cy="826828"/>
          </a:xfrm>
        </p:grpSpPr>
        <p:sp>
          <p:nvSpPr>
            <p:cNvPr id="36" name="모서리가 둥근 직사각형 1">
              <a:extLst>
                <a:ext uri="{FF2B5EF4-FFF2-40B4-BE49-F238E27FC236}">
                  <a16:creationId xmlns:a16="http://schemas.microsoft.com/office/drawing/2014/main" xmlns="" id="{ADFF7521-EC25-4CEF-BF74-AB9CCB2EAFCE}"/>
                </a:ext>
              </a:extLst>
            </p:cNvPr>
            <p:cNvSpPr/>
            <p:nvPr/>
          </p:nvSpPr>
          <p:spPr>
            <a:xfrm>
              <a:off x="911270" y="4233298"/>
              <a:ext cx="8088130" cy="4240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70258" y="3830513"/>
              <a:ext cx="6833430" cy="369332"/>
              <a:chOff x="970258" y="3830513"/>
              <a:chExt cx="6833430" cy="369332"/>
            </a:xfrm>
          </p:grpSpPr>
          <p:sp>
            <p:nvSpPr>
              <p:cNvPr id="34" name="TextBox 19">
                <a:extLst>
                  <a:ext uri="{FF2B5EF4-FFF2-40B4-BE49-F238E27FC236}">
                    <a16:creationId xmlns:a16="http://schemas.microsoft.com/office/drawing/2014/main" xmlns="" id="{FAAEFFD0-CE8A-4CAD-B03D-979089F8D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8463" y="3830513"/>
                <a:ext cx="66752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내가 구한 방법과 친구들이 구한 방법을 비교하여 이야기해 보세요</a:t>
                </a:r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970258" y="395627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911270" y="4809679"/>
            <a:ext cx="8088130" cy="1065146"/>
            <a:chOff x="911270" y="4809679"/>
            <a:chExt cx="8088130" cy="1065146"/>
          </a:xfrm>
        </p:grpSpPr>
        <p:sp>
          <p:nvSpPr>
            <p:cNvPr id="45" name="모서리가 둥근 직사각형 1">
              <a:extLst>
                <a:ext uri="{FF2B5EF4-FFF2-40B4-BE49-F238E27FC236}">
                  <a16:creationId xmlns:a16="http://schemas.microsoft.com/office/drawing/2014/main" xmlns="" id="{7A6EEF05-AB3B-4BE1-9C00-E54E588B7BD4}"/>
                </a:ext>
              </a:extLst>
            </p:cNvPr>
            <p:cNvSpPr/>
            <p:nvPr/>
          </p:nvSpPr>
          <p:spPr>
            <a:xfrm>
              <a:off x="911270" y="5206192"/>
              <a:ext cx="8088130" cy="66863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970258" y="4809679"/>
              <a:ext cx="4949802" cy="369332"/>
              <a:chOff x="970258" y="4809679"/>
              <a:chExt cx="4949802" cy="369332"/>
            </a:xfrm>
          </p:grpSpPr>
          <p:sp>
            <p:nvSpPr>
              <p:cNvPr id="44" name="TextBox 19">
                <a:extLst>
                  <a:ext uri="{FF2B5EF4-FFF2-40B4-BE49-F238E27FC236}">
                    <a16:creationId xmlns:a16="http://schemas.microsoft.com/office/drawing/2014/main" xmlns="" id="{6F69BCA4-8227-4E8B-B6BF-2CC4ADCCD3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3936" y="4809679"/>
                <a:ext cx="48061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넓이를 구하기 가장 편리한 방법은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무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엇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인가요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5" name="모서리가 둥근 직사각형 54"/>
              <p:cNvSpPr/>
              <p:nvPr/>
            </p:nvSpPr>
            <p:spPr>
              <a:xfrm>
                <a:off x="970258" y="493543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1914045" y="1532224"/>
            <a:ext cx="5976224" cy="2216744"/>
            <a:chOff x="1914045" y="1532224"/>
            <a:chExt cx="5976224" cy="2216744"/>
          </a:xfrm>
        </p:grpSpPr>
        <p:grpSp>
          <p:nvGrpSpPr>
            <p:cNvPr id="3" name="그룹 2"/>
            <p:cNvGrpSpPr/>
            <p:nvPr/>
          </p:nvGrpSpPr>
          <p:grpSpPr>
            <a:xfrm>
              <a:off x="1914045" y="1532224"/>
              <a:ext cx="5976224" cy="2216744"/>
              <a:chOff x="1914045" y="1532224"/>
              <a:chExt cx="5976224" cy="2216744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51" t="32634" r="69562" b="61198"/>
              <a:stretch/>
            </p:blipFill>
            <p:spPr>
              <a:xfrm>
                <a:off x="2924639" y="3204050"/>
                <a:ext cx="837223" cy="544918"/>
              </a:xfrm>
              <a:prstGeom prst="rect">
                <a:avLst/>
              </a:prstGeom>
            </p:spPr>
          </p:pic>
          <p:pic>
            <p:nvPicPr>
              <p:cNvPr id="19" name="그림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51" t="32634" r="69562" b="61198"/>
              <a:stretch/>
            </p:blipFill>
            <p:spPr>
              <a:xfrm>
                <a:off x="6203099" y="3204050"/>
                <a:ext cx="837223" cy="544918"/>
              </a:xfrm>
              <a:prstGeom prst="rect">
                <a:avLst/>
              </a:prstGeom>
            </p:spPr>
          </p:pic>
          <p:grpSp>
            <p:nvGrpSpPr>
              <p:cNvPr id="2" name="그룹 1"/>
              <p:cNvGrpSpPr/>
              <p:nvPr/>
            </p:nvGrpSpPr>
            <p:grpSpPr>
              <a:xfrm>
                <a:off x="1914045" y="1532224"/>
                <a:ext cx="5976224" cy="1674091"/>
                <a:chOff x="1914045" y="1532224"/>
                <a:chExt cx="5976224" cy="1674091"/>
              </a:xfrm>
            </p:grpSpPr>
            <p:pic>
              <p:nvPicPr>
                <p:cNvPr id="24" name="그림 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156" t="33997" r="2410" b="55973"/>
                <a:stretch/>
              </p:blipFill>
              <p:spPr>
                <a:xfrm>
                  <a:off x="1914045" y="1532224"/>
                  <a:ext cx="2692605" cy="1671826"/>
                </a:xfrm>
                <a:prstGeom prst="rect">
                  <a:avLst/>
                </a:prstGeom>
              </p:spPr>
            </p:pic>
            <p:pic>
              <p:nvPicPr>
                <p:cNvPr id="27" name="그림 2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156" t="43905" r="2410" b="46065"/>
                <a:stretch/>
              </p:blipFill>
              <p:spPr>
                <a:xfrm>
                  <a:off x="5197664" y="1534489"/>
                  <a:ext cx="2692605" cy="1671826"/>
                </a:xfrm>
                <a:prstGeom prst="rect">
                  <a:avLst/>
                </a:prstGeom>
              </p:spPr>
            </p:pic>
          </p:grpSp>
        </p:grpSp>
        <p:sp>
          <p:nvSpPr>
            <p:cNvPr id="16" name="사각형: 둥근 모서리 83">
              <a:extLst>
                <a:ext uri="{FF2B5EF4-FFF2-40B4-BE49-F238E27FC236}">
                  <a16:creationId xmlns:a16="http://schemas.microsoft.com/office/drawing/2014/main" xmlns="" id="{FA70E14A-AB59-405F-919D-9CA3C108FF28}"/>
                </a:ext>
              </a:extLst>
            </p:cNvPr>
            <p:cNvSpPr/>
            <p:nvPr/>
          </p:nvSpPr>
          <p:spPr>
            <a:xfrm>
              <a:off x="2956824" y="3295523"/>
              <a:ext cx="771244" cy="36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슬기</a:t>
              </a:r>
              <a:endPara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" name="사각형: 둥근 모서리 83">
              <a:extLst>
                <a:ext uri="{FF2B5EF4-FFF2-40B4-BE49-F238E27FC236}">
                  <a16:creationId xmlns:a16="http://schemas.microsoft.com/office/drawing/2014/main" xmlns="" id="{FA70E14A-AB59-405F-919D-9CA3C108FF28}"/>
                </a:ext>
              </a:extLst>
            </p:cNvPr>
            <p:cNvSpPr/>
            <p:nvPr/>
          </p:nvSpPr>
          <p:spPr>
            <a:xfrm>
              <a:off x="6235284" y="3295523"/>
              <a:ext cx="771244" cy="36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연수</a:t>
              </a:r>
            </a:p>
          </p:txBody>
        </p: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1" name="내용 개체 틀 5"/>
          <p:cNvSpPr txBox="1">
            <a:spLocks/>
          </p:cNvSpPr>
          <p:nvPr/>
        </p:nvSpPr>
        <p:spPr>
          <a:xfrm>
            <a:off x="911270" y="476672"/>
            <a:ext cx="4264092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다각형의</a:t>
            </a:r>
            <a:r>
              <a:rPr lang="ko-KR" altLang="en-US" sz="2200" spc="-70" dirty="0">
                <a:solidFill>
                  <a:srgbClr val="695A35"/>
                </a:solidFill>
              </a:rPr>
              <a:t> 넓이 구하는 방법을</a:t>
            </a:r>
            <a:endParaRPr lang="en-US" altLang="ko-KR" sz="2200" spc="-7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spc="-70" dirty="0">
                <a:solidFill>
                  <a:srgbClr val="695A35"/>
                </a:solidFill>
              </a:rPr>
              <a:t>친구와 비교하기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CE64614-876F-4730-BDA2-02A516754857}"/>
              </a:ext>
            </a:extLst>
          </p:cNvPr>
          <p:cNvSpPr txBox="1"/>
          <p:nvPr/>
        </p:nvSpPr>
        <p:spPr>
          <a:xfrm>
            <a:off x="933572" y="5220048"/>
            <a:ext cx="7626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오각형을 잘라서 구하는 방법입니다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땅의 모양을 다른 모양의 도형으로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바꾸어 구하는 방법입니다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5" name="그림 14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CE64614-876F-4730-BDA2-02A516754857}"/>
              </a:ext>
            </a:extLst>
          </p:cNvPr>
          <p:cNvSpPr txBox="1"/>
          <p:nvPr/>
        </p:nvSpPr>
        <p:spPr>
          <a:xfrm>
            <a:off x="933572" y="4254555"/>
            <a:ext cx="7979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서로 땅의 넓이를 구한 방법이 달랐지만 넓이가 모두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같았습니다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0"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7268" y="42398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7268" y="53206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244950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626969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9012608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785931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</p:cNvPr>
          <p:cNvSpPr/>
          <p:nvPr/>
        </p:nvSpPr>
        <p:spPr>
          <a:xfrm>
            <a:off x="939235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2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11270" y="2532656"/>
            <a:ext cx="8088130" cy="1101273"/>
            <a:chOff x="911270" y="2532656"/>
            <a:chExt cx="8088130" cy="1101273"/>
          </a:xfrm>
        </p:grpSpPr>
        <p:sp>
          <p:nvSpPr>
            <p:cNvPr id="51" name="모서리가 둥근 직사각형 1">
              <a:extLst>
                <a:ext uri="{FF2B5EF4-FFF2-40B4-BE49-F238E27FC236}">
                  <a16:creationId xmlns:a16="http://schemas.microsoft.com/office/drawing/2014/main" xmlns="" id="{1668CF11-3601-4C2C-857F-DC19FBA0A129}"/>
                </a:ext>
              </a:extLst>
            </p:cNvPr>
            <p:cNvSpPr/>
            <p:nvPr/>
          </p:nvSpPr>
          <p:spPr>
            <a:xfrm>
              <a:off x="911270" y="2914998"/>
              <a:ext cx="8088130" cy="71893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2532656"/>
              <a:ext cx="2529267" cy="369332"/>
              <a:chOff x="970258" y="2532656"/>
              <a:chExt cx="2529267" cy="369332"/>
            </a:xfrm>
          </p:grpSpPr>
          <p:sp>
            <p:nvSpPr>
              <p:cNvPr id="50" name="TextBox 19">
                <a:extLst>
                  <a:ext uri="{FF2B5EF4-FFF2-40B4-BE49-F238E27FC236}">
                    <a16:creationId xmlns:a16="http://schemas.microsoft.com/office/drawing/2014/main" xmlns="" id="{39A093B5-D4D4-47B1-9F01-58E3ACA1F5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3936" y="2532656"/>
                <a:ext cx="238558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느낀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점은 무엇인가요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8" name="모서리가 둥근 직사각형 57"/>
              <p:cNvSpPr/>
              <p:nvPr/>
            </p:nvSpPr>
            <p:spPr>
              <a:xfrm>
                <a:off x="970258" y="265841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11270" y="1391477"/>
            <a:ext cx="8088130" cy="1063122"/>
            <a:chOff x="911270" y="1391477"/>
            <a:chExt cx="8088130" cy="1063122"/>
          </a:xfrm>
        </p:grpSpPr>
        <p:sp>
          <p:nvSpPr>
            <p:cNvPr id="48" name="모서리가 둥근 직사각형 1">
              <a:extLst>
                <a:ext uri="{FF2B5EF4-FFF2-40B4-BE49-F238E27FC236}">
                  <a16:creationId xmlns:a16="http://schemas.microsoft.com/office/drawing/2014/main" xmlns="" id="{A8ABEBA9-87F0-424E-B88E-45ACD94DB534}"/>
                </a:ext>
              </a:extLst>
            </p:cNvPr>
            <p:cNvSpPr/>
            <p:nvPr/>
          </p:nvSpPr>
          <p:spPr>
            <a:xfrm>
              <a:off x="911270" y="1771960"/>
              <a:ext cx="8088130" cy="68263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391477"/>
              <a:ext cx="3459009" cy="369332"/>
              <a:chOff x="970258" y="1391477"/>
              <a:chExt cx="3459009" cy="369332"/>
            </a:xfrm>
          </p:grpSpPr>
          <p:sp>
            <p:nvSpPr>
              <p:cNvPr id="47" name="TextBox 19">
                <a:extLst>
                  <a:ext uri="{FF2B5EF4-FFF2-40B4-BE49-F238E27FC236}">
                    <a16:creationId xmlns:a16="http://schemas.microsoft.com/office/drawing/2014/main" xmlns="" id="{AC28E23E-AA41-449D-B2D7-36AD8C43F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3936" y="1391477"/>
                <a:ext cx="33153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가장 새로운 방법은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무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엇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인가요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970258" y="15172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1" name="내용 개체 틀 5"/>
          <p:cNvSpPr txBox="1">
            <a:spLocks/>
          </p:cNvSpPr>
          <p:nvPr/>
        </p:nvSpPr>
        <p:spPr>
          <a:xfrm>
            <a:off x="911270" y="476672"/>
            <a:ext cx="4264092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다각형의</a:t>
            </a:r>
            <a:r>
              <a:rPr lang="ko-KR" altLang="en-US" sz="2200" spc="-70" dirty="0">
                <a:solidFill>
                  <a:srgbClr val="695A35"/>
                </a:solidFill>
              </a:rPr>
              <a:t> 넓이 구하는 방법을</a:t>
            </a:r>
            <a:endParaRPr lang="en-US" altLang="ko-KR" sz="2200" spc="-7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spc="-70" dirty="0">
                <a:solidFill>
                  <a:srgbClr val="695A35"/>
                </a:solidFill>
              </a:rPr>
              <a:t>친구와 비교하기</a:t>
            </a:r>
          </a:p>
        </p:txBody>
      </p:sp>
      <p:sp>
        <p:nvSpPr>
          <p:cNvPr id="53" name="직사각형 42"/>
          <p:cNvSpPr>
            <a:spLocks noChangeArrowheads="1"/>
          </p:cNvSpPr>
          <p:nvPr/>
        </p:nvSpPr>
        <p:spPr bwMode="auto">
          <a:xfrm>
            <a:off x="911270" y="2950903"/>
            <a:ext cx="8002169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똑같은 도형의 넓이를 구하는 데 여러 가지 해결 방법이 있다는 사실을 깨달았습니다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4" name="그림 13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sp>
        <p:nvSpPr>
          <p:cNvPr id="16" name="직사각형 42"/>
          <p:cNvSpPr>
            <a:spLocks noChangeArrowheads="1"/>
          </p:cNvSpPr>
          <p:nvPr/>
        </p:nvSpPr>
        <p:spPr bwMode="auto">
          <a:xfrm>
            <a:off x="909400" y="1793203"/>
            <a:ext cx="8004039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도형을 오각형보다 크게 만들어 넓이를 구한 다음 불필요한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부분의 넓이를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빼는 방법입니다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8663" y="19273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8663" y="30885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5" action="ppaction://hlinksldjump"/>
          </p:cNvPr>
          <p:cNvSpPr/>
          <p:nvPr/>
        </p:nvSpPr>
        <p:spPr>
          <a:xfrm>
            <a:off x="8244950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6" action="ppaction://hlinksldjump"/>
          </p:cNvPr>
          <p:cNvSpPr/>
          <p:nvPr/>
        </p:nvSpPr>
        <p:spPr>
          <a:xfrm>
            <a:off x="8626969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9012608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785931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939235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2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5"/>
          <p:cNvSpPr txBox="1">
            <a:spLocks/>
          </p:cNvSpPr>
          <p:nvPr/>
        </p:nvSpPr>
        <p:spPr>
          <a:xfrm>
            <a:off x="905246" y="413355"/>
            <a:ext cx="1617112" cy="5686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7" name="그림 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842393" y="3959873"/>
            <a:ext cx="7156635" cy="1606792"/>
            <a:chOff x="1842393" y="3959873"/>
            <a:chExt cx="7156635" cy="1606792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842393" y="3959873"/>
              <a:ext cx="7156635" cy="1606792"/>
            </a:xfrm>
            <a:prstGeom prst="roundRect">
              <a:avLst>
                <a:gd name="adj" fmla="val 5039"/>
              </a:avLst>
            </a:prstGeom>
            <a:solidFill>
              <a:schemeClr val="bg1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내용 개체 틀 3"/>
            <p:cNvSpPr txBox="1">
              <a:spLocks/>
            </p:cNvSpPr>
            <p:nvPr/>
          </p:nvSpPr>
          <p:spPr>
            <a:xfrm>
              <a:off x="1916505" y="3964442"/>
              <a:ext cx="7082523" cy="157992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ts val="200"/>
                </a:spcBef>
              </a:pPr>
              <a:r>
                <a:rPr lang="ko-KR" altLang="en-US" dirty="0" smtClean="0"/>
                <a:t>준기</a:t>
              </a:r>
              <a:r>
                <a:rPr lang="en-US" altLang="ko-KR" dirty="0" smtClean="0"/>
                <a:t>:</a:t>
              </a:r>
              <a:r>
                <a:rPr lang="ko-KR" altLang="en-US" dirty="0"/>
                <a:t> 사다리꼴 </a:t>
              </a:r>
              <a:r>
                <a:rPr lang="en-US" altLang="ko-KR" dirty="0"/>
                <a:t>2</a:t>
              </a:r>
              <a:r>
                <a:rPr lang="ko-KR" altLang="en-US" dirty="0"/>
                <a:t>개로 나누어 넓이를 구할 수 </a:t>
              </a:r>
              <a:r>
                <a:rPr lang="ko-KR" altLang="en-US" dirty="0" smtClean="0"/>
                <a:t>있어</a:t>
              </a:r>
              <a:r>
                <a:rPr lang="en-US" altLang="ko-KR" dirty="0" smtClean="0"/>
                <a:t>.</a:t>
              </a:r>
            </a:p>
            <a:p>
              <a:pPr fontAlgn="base">
                <a:spcBef>
                  <a:spcPts val="200"/>
                </a:spcBef>
              </a:pPr>
              <a:r>
                <a:rPr lang="ko-KR" altLang="en-US" dirty="0" smtClean="0"/>
                <a:t>연수</a:t>
              </a:r>
              <a:r>
                <a:rPr lang="en-US" altLang="ko-KR" dirty="0" smtClean="0"/>
                <a:t>:</a:t>
              </a:r>
              <a:r>
                <a:rPr lang="ko-KR" altLang="en-US" dirty="0"/>
                <a:t> </a:t>
              </a:r>
              <a:r>
                <a:rPr lang="ko-KR" altLang="en-US" dirty="0" err="1"/>
                <a:t>평행사변형</a:t>
              </a:r>
              <a:r>
                <a:rPr lang="ko-KR" altLang="en-US" dirty="0"/>
                <a:t> </a:t>
              </a:r>
              <a:r>
                <a:rPr lang="en-US" altLang="ko-KR" dirty="0"/>
                <a:t>2</a:t>
              </a:r>
              <a:r>
                <a:rPr lang="ko-KR" altLang="en-US" dirty="0"/>
                <a:t>개와 마름모 </a:t>
              </a:r>
              <a:r>
                <a:rPr lang="en-US" altLang="ko-KR" dirty="0"/>
                <a:t>1</a:t>
              </a:r>
              <a:r>
                <a:rPr lang="ko-KR" altLang="en-US" dirty="0"/>
                <a:t>개의 넓이를 </a:t>
              </a:r>
              <a:r>
                <a:rPr lang="ko-KR" altLang="en-US" dirty="0" smtClean="0"/>
                <a:t>더해야 돼</a:t>
              </a:r>
              <a:r>
                <a:rPr lang="en-US" altLang="ko-KR" dirty="0" smtClean="0"/>
                <a:t>.</a:t>
              </a:r>
            </a:p>
            <a:p>
              <a:pPr fontAlgn="base">
                <a:spcBef>
                  <a:spcPts val="200"/>
                </a:spcBef>
              </a:pPr>
              <a:r>
                <a:rPr lang="ko-KR" altLang="en-US" dirty="0" smtClean="0"/>
                <a:t>다현</a:t>
              </a:r>
              <a:r>
                <a:rPr lang="en-US" altLang="ko-KR" dirty="0" smtClean="0"/>
                <a:t>:</a:t>
              </a:r>
              <a:r>
                <a:rPr lang="ko-KR" altLang="en-US" dirty="0"/>
                <a:t> 똑같은 삼각형 </a:t>
              </a:r>
              <a:r>
                <a:rPr lang="en-US" altLang="ko-KR" dirty="0"/>
                <a:t>4</a:t>
              </a:r>
              <a:r>
                <a:rPr lang="ko-KR" altLang="en-US" dirty="0"/>
                <a:t>개로 나누어 넓이를 구할 수도 </a:t>
              </a:r>
              <a:r>
                <a:rPr lang="ko-KR" altLang="en-US" dirty="0" smtClean="0"/>
                <a:t>있어</a:t>
              </a:r>
              <a:r>
                <a:rPr lang="en-US" altLang="ko-KR" dirty="0" smtClean="0"/>
                <a:t>.</a:t>
              </a:r>
            </a:p>
            <a:p>
              <a:pPr fontAlgn="base">
                <a:spcBef>
                  <a:spcPts val="200"/>
                </a:spcBef>
              </a:pPr>
              <a:r>
                <a:rPr lang="ko-KR" altLang="en-US" dirty="0" smtClean="0"/>
                <a:t>슬기</a:t>
              </a:r>
              <a:r>
                <a:rPr lang="en-US" altLang="ko-KR" dirty="0" smtClean="0"/>
                <a:t>:</a:t>
              </a:r>
              <a:r>
                <a:rPr lang="ko-KR" altLang="en-US" dirty="0"/>
                <a:t> 삼각형 </a:t>
              </a:r>
              <a:r>
                <a:rPr lang="en-US" altLang="ko-KR" dirty="0"/>
                <a:t>2</a:t>
              </a:r>
              <a:r>
                <a:rPr lang="ko-KR" altLang="en-US" dirty="0"/>
                <a:t>개와 직사각형 </a:t>
              </a:r>
              <a:r>
                <a:rPr lang="en-US" altLang="ko-KR" dirty="0"/>
                <a:t>1</a:t>
              </a:r>
              <a:r>
                <a:rPr lang="ko-KR" altLang="en-US" dirty="0"/>
                <a:t>개로 나누어 넓이를 구하는 방법도 </a:t>
              </a:r>
              <a:r>
                <a:rPr lang="ko-KR" altLang="en-US" dirty="0" smtClean="0"/>
                <a:t>있어</a:t>
              </a:r>
              <a:r>
                <a:rPr lang="en-US" altLang="ko-KR" dirty="0" smtClean="0"/>
                <a:t>.</a:t>
              </a:r>
            </a:p>
            <a:p>
              <a:pPr fontAlgn="base">
                <a:spcBef>
                  <a:spcPts val="200"/>
                </a:spcBef>
              </a:pPr>
              <a:r>
                <a:rPr lang="ko-KR" altLang="en-US" dirty="0" smtClean="0"/>
                <a:t>지혜</a:t>
              </a:r>
              <a:r>
                <a:rPr lang="en-US" altLang="ko-KR" dirty="0" smtClean="0"/>
                <a:t>:</a:t>
              </a:r>
              <a:r>
                <a:rPr lang="ko-KR" altLang="en-US" dirty="0"/>
                <a:t> 정사각형으로 변형하는 방법도 생각할 수 </a:t>
              </a:r>
              <a:r>
                <a:rPr lang="ko-KR" altLang="en-US" dirty="0" smtClean="0"/>
                <a:t>있어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sp>
        <p:nvSpPr>
          <p:cNvPr id="12" name="내용 개체 틀 3"/>
          <p:cNvSpPr txBox="1">
            <a:spLocks/>
          </p:cNvSpPr>
          <p:nvPr/>
        </p:nvSpPr>
        <p:spPr>
          <a:xfrm>
            <a:off x="7152823" y="5599305"/>
            <a:ext cx="1872970" cy="41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(                       )</a:t>
            </a:r>
            <a:endParaRPr lang="ko-KR" altLang="en-US" dirty="0"/>
          </a:p>
        </p:txBody>
      </p:sp>
      <p:sp>
        <p:nvSpPr>
          <p:cNvPr id="3" name="내용 개체 틀 3"/>
          <p:cNvSpPr txBox="1">
            <a:spLocks/>
          </p:cNvSpPr>
          <p:nvPr/>
        </p:nvSpPr>
        <p:spPr>
          <a:xfrm>
            <a:off x="903288" y="3237898"/>
            <a:ext cx="8263572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/>
              <a:t>1</a:t>
            </a:r>
            <a:r>
              <a:rPr lang="en-US" altLang="ko-KR" dirty="0" smtClean="0"/>
              <a:t>.</a:t>
            </a:r>
            <a:r>
              <a:rPr lang="ko-KR" altLang="en-US" dirty="0"/>
              <a:t> 	</a:t>
            </a:r>
            <a:r>
              <a:rPr lang="ko-KR" altLang="en-US" dirty="0" smtClean="0"/>
              <a:t> 다각형의 </a:t>
            </a:r>
            <a:r>
              <a:rPr lang="ko-KR" altLang="en-US" dirty="0"/>
              <a:t>넓이를 구하는 </a:t>
            </a:r>
            <a:r>
              <a:rPr lang="ko-KR" altLang="en-US" dirty="0" smtClean="0"/>
              <a:t>방법을 친구들이 설명한 것입니다</a:t>
            </a:r>
            <a:r>
              <a:rPr lang="en-US" altLang="ko-KR" dirty="0"/>
              <a:t>. </a:t>
            </a:r>
            <a:r>
              <a:rPr lang="ko-KR" altLang="en-US" dirty="0" smtClean="0"/>
              <a:t>잘못 설명한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        </a:t>
            </a:r>
            <a:r>
              <a:rPr lang="ko-KR" altLang="en-US" dirty="0" smtClean="0"/>
              <a:t>친구를 찾아 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301345" y="5601883"/>
            <a:ext cx="1510145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endParaRPr lang="en-US" altLang="ko-KR" dirty="0"/>
          </a:p>
        </p:txBody>
      </p:sp>
      <p:grpSp>
        <p:nvGrpSpPr>
          <p:cNvPr id="14" name="그룹 13"/>
          <p:cNvGrpSpPr/>
          <p:nvPr/>
        </p:nvGrpSpPr>
        <p:grpSpPr>
          <a:xfrm>
            <a:off x="912899" y="1369913"/>
            <a:ext cx="8046403" cy="369332"/>
            <a:chOff x="882649" y="1449388"/>
            <a:chExt cx="8046403" cy="369332"/>
          </a:xfrm>
        </p:grpSpPr>
        <p:sp>
          <p:nvSpPr>
            <p:cNvPr id="15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[1~2]</a:t>
              </a:r>
              <a:endParaRPr lang="ko-KR" altLang="en-US" dirty="0"/>
            </a:p>
          </p:txBody>
        </p:sp>
        <p:sp>
          <p:nvSpPr>
            <p:cNvPr id="16" name="내용 개체 틀 3"/>
            <p:cNvSpPr txBox="1">
              <a:spLocks/>
            </p:cNvSpPr>
            <p:nvPr/>
          </p:nvSpPr>
          <p:spPr>
            <a:xfrm>
              <a:off x="1585179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다각형을 보고</a:t>
              </a:r>
              <a:r>
                <a:rPr lang="en-US" altLang="ko-KR" dirty="0"/>
                <a:t>, </a:t>
              </a:r>
              <a:r>
                <a:rPr lang="ko-KR" altLang="en-US" dirty="0"/>
                <a:t>물음에 </a:t>
              </a:r>
              <a:r>
                <a:rPr lang="ko-KR" altLang="en-US" dirty="0" smtClean="0"/>
                <a:t>답하세요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34" y="1735582"/>
            <a:ext cx="2011693" cy="151009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197" y="56082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>
            <a:hlinkClick r:id="rId5" action="ppaction://hlinksldjump"/>
          </p:cNvPr>
          <p:cNvSpPr/>
          <p:nvPr/>
        </p:nvSpPr>
        <p:spPr>
          <a:xfrm>
            <a:off x="8244950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8626969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9012608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785931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939235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4" name="그림 2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7283506" y="5609780"/>
            <a:ext cx="1527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다현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96991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5"/>
          <p:cNvSpPr txBox="1">
            <a:spLocks/>
          </p:cNvSpPr>
          <p:nvPr/>
        </p:nvSpPr>
        <p:spPr>
          <a:xfrm>
            <a:off x="905246" y="413355"/>
            <a:ext cx="1617112" cy="5686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7" name="그림 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sp>
        <p:nvSpPr>
          <p:cNvPr id="18" name="직사각형 17">
            <a:hlinkClick r:id="rId3" action="ppaction://hlinksldjump"/>
          </p:cNvPr>
          <p:cNvSpPr/>
          <p:nvPr/>
        </p:nvSpPr>
        <p:spPr>
          <a:xfrm>
            <a:off x="8244950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4" action="ppaction://hlinksldjump"/>
          </p:cNvPr>
          <p:cNvSpPr/>
          <p:nvPr/>
        </p:nvSpPr>
        <p:spPr>
          <a:xfrm>
            <a:off x="8626969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9012608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85931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9392351" y="453301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내용 개체 틀 3"/>
          <p:cNvSpPr txBox="1">
            <a:spLocks/>
          </p:cNvSpPr>
          <p:nvPr/>
        </p:nvSpPr>
        <p:spPr>
          <a:xfrm>
            <a:off x="903288" y="1393633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2.</a:t>
            </a:r>
            <a:r>
              <a:rPr lang="ko-KR" altLang="en-US" dirty="0" smtClean="0"/>
              <a:t> </a:t>
            </a:r>
            <a:r>
              <a:rPr lang="ko-KR" altLang="en-US" dirty="0"/>
              <a:t>	 </a:t>
            </a:r>
            <a:r>
              <a:rPr lang="ko-KR" altLang="en-US" dirty="0" smtClean="0"/>
              <a:t>다각형의 </a:t>
            </a:r>
            <a:r>
              <a:rPr lang="ko-KR" altLang="en-US" dirty="0"/>
              <a:t>넓이를 구해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9"/>
              <p:cNvSpPr txBox="1">
                <a:spLocks noChangeArrowheads="1"/>
              </p:cNvSpPr>
              <p:nvPr/>
            </p:nvSpPr>
            <p:spPr bwMode="auto">
              <a:xfrm>
                <a:off x="6652990" y="4473330"/>
                <a:ext cx="2580220" cy="37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:r>
                  <a:rPr lang="en-US" altLang="ko-KR" b="1" dirty="0" smtClean="0">
                    <a:solidFill>
                      <a:srgbClr val="695A35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                        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endParaRPr lang="ko-KR" altLang="en-US" sz="1600" b="1" dirty="0">
                  <a:solidFill>
                    <a:srgbClr val="695A35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sym typeface="Wingdings"/>
                </a:endParaRPr>
              </a:p>
            </p:txBody>
          </p:sp>
        </mc:Choice>
        <mc:Fallback xmlns="">
          <p:sp>
            <p:nvSpPr>
              <p:cNvPr id="2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2990" y="4473330"/>
                <a:ext cx="2580220" cy="375552"/>
              </a:xfrm>
              <a:prstGeom prst="rect">
                <a:avLst/>
              </a:prstGeom>
              <a:blipFill>
                <a:blip r:embed="rId8"/>
                <a:stretch>
                  <a:fillRect l="-1887" t="-9836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그림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55" y="1970329"/>
            <a:ext cx="3011286" cy="2263140"/>
          </a:xfrm>
          <a:prstGeom prst="rect">
            <a:avLst/>
          </a:prstGeom>
        </p:spPr>
      </p:pic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7387681" y="4476440"/>
            <a:ext cx="702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14720" y="44858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3403</TotalTime>
  <Words>404</Words>
  <Application>Microsoft Office PowerPoint</Application>
  <PresentationFormat>A4 용지(210x297mm)</PresentationFormat>
  <Paragraphs>90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나눔고딕</vt:lpstr>
      <vt:lpstr>나눔고딕 ExtraBold</vt:lpstr>
      <vt:lpstr>맑은 고딕</vt:lpstr>
      <vt:lpstr>Arial</vt:lpstr>
      <vt:lpstr>Cambria Math</vt:lpstr>
      <vt:lpstr>Wingdings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Windows 사용자</cp:lastModifiedBy>
  <cp:revision>387</cp:revision>
  <cp:lastPrinted>2017-09-25T02:44:09Z</cp:lastPrinted>
  <dcterms:created xsi:type="dcterms:W3CDTF">2017-09-24T23:31:15Z</dcterms:created>
  <dcterms:modified xsi:type="dcterms:W3CDTF">2019-11-12T02:45:23Z</dcterms:modified>
</cp:coreProperties>
</file>