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8"/>
  </p:notesMasterIdLst>
  <p:handoutMasterIdLst>
    <p:handoutMasterId r:id="rId29"/>
  </p:handoutMasterIdLst>
  <p:sldIdLst>
    <p:sldId id="258" r:id="rId3"/>
    <p:sldId id="260" r:id="rId4"/>
    <p:sldId id="283" r:id="rId5"/>
    <p:sldId id="288" r:id="rId6"/>
    <p:sldId id="289" r:id="rId7"/>
    <p:sldId id="273" r:id="rId8"/>
    <p:sldId id="291" r:id="rId9"/>
    <p:sldId id="305" r:id="rId10"/>
    <p:sldId id="292" r:id="rId11"/>
    <p:sldId id="294" r:id="rId12"/>
    <p:sldId id="280" r:id="rId13"/>
    <p:sldId id="293" r:id="rId14"/>
    <p:sldId id="306" r:id="rId15"/>
    <p:sldId id="304" r:id="rId16"/>
    <p:sldId id="295" r:id="rId17"/>
    <p:sldId id="287" r:id="rId18"/>
    <p:sldId id="296" r:id="rId19"/>
    <p:sldId id="297" r:id="rId20"/>
    <p:sldId id="302" r:id="rId21"/>
    <p:sldId id="301" r:id="rId22"/>
    <p:sldId id="300" r:id="rId23"/>
    <p:sldId id="264" r:id="rId24"/>
    <p:sldId id="299" r:id="rId25"/>
    <p:sldId id="298" r:id="rId26"/>
    <p:sldId id="263" r:id="rId2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pos="60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F"/>
    <a:srgbClr val="FFE599"/>
    <a:srgbClr val="FFCC99"/>
    <a:srgbClr val="228A38"/>
    <a:srgbClr val="FFCC66"/>
    <a:srgbClr val="F5A200"/>
    <a:srgbClr val="FF3399"/>
    <a:srgbClr val="695A35"/>
    <a:srgbClr val="3C4BA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5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184" y="-1044"/>
      </p:cViewPr>
      <p:guideLst>
        <p:guide orient="horz" pos="537"/>
        <p:guide orient="horz" pos="3861"/>
        <p:guide orient="horz" pos="913"/>
        <p:guide orient="horz" pos="527"/>
        <p:guide pos="240"/>
        <p:guide pos="6023"/>
        <p:guide pos="489"/>
        <p:guide pos="6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12~13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DD160-A6B3-4643-8BA2-6E1162658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8231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12~13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12~13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58646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1331641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58646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264405" y="411807"/>
            <a:ext cx="1052189" cy="434287"/>
            <a:chOff x="988232" y="1711097"/>
            <a:chExt cx="724408" cy="31530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2061012" y="413354"/>
            <a:ext cx="4008112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2076565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36676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576736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사다리꼴의 넓이를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15552" y="-27384"/>
            <a:ext cx="1404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en-US" altLang="ko-KR" sz="5400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88981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13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58646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1331641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15553" y="715042"/>
            <a:ext cx="2076565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036676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6736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사다리꼴의 넓이를 구해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-15552" y="-27384"/>
            <a:ext cx="1404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en-US" altLang="ko-KR" sz="5400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~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1088981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13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21"/>
          <p:cNvSpPr/>
          <p:nvPr userDrawn="1"/>
        </p:nvSpPr>
        <p:spPr>
          <a:xfrm>
            <a:off x="2036676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7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5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slide" Target="slide10.xml"/><Relationship Id="rId2" Type="http://schemas.openxmlformats.org/officeDocument/2006/relationships/image" Target="../media/image15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5" Type="http://schemas.openxmlformats.org/officeDocument/2006/relationships/slide" Target="slide19.xml"/><Relationship Id="rId10" Type="http://schemas.openxmlformats.org/officeDocument/2006/relationships/slide" Target="slide3.xml"/><Relationship Id="rId4" Type="http://schemas.openxmlformats.org/officeDocument/2006/relationships/image" Target="../media/image19.png"/><Relationship Id="rId9" Type="http://schemas.openxmlformats.org/officeDocument/2006/relationships/slide" Target="slide1.xml"/><Relationship Id="rId1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18.png"/><Relationship Id="rId10" Type="http://schemas.openxmlformats.org/officeDocument/2006/relationships/slide" Target="slide15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21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21.png"/><Relationship Id="rId10" Type="http://schemas.openxmlformats.org/officeDocument/2006/relationships/slide" Target="slide15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image" Target="../media/image22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24.png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24.png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24.png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25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29.jpeg"/><Relationship Id="rId10" Type="http://schemas.openxmlformats.org/officeDocument/2006/relationships/slide" Target="slide10.xml"/><Relationship Id="rId4" Type="http://schemas.openxmlformats.org/officeDocument/2006/relationships/image" Target="../media/image28.jpe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19.xml"/><Relationship Id="rId4" Type="http://schemas.openxmlformats.org/officeDocument/2006/relationships/slide" Target="slide1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30.jpeg"/><Relationship Id="rId9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7.xml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31.jpeg"/><Relationship Id="rId9" Type="http://schemas.openxmlformats.org/officeDocument/2006/relationships/slide" Target="slide3.xml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7.xml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340.png"/><Relationship Id="rId9" Type="http://schemas.openxmlformats.org/officeDocument/2006/relationships/slide" Target="slide3.xml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27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34.jpe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27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0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10.xml"/><Relationship Id="rId5" Type="http://schemas.openxmlformats.org/officeDocument/2006/relationships/image" Target="../media/image11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3.xml"/><Relationship Id="rId1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3.xml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7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5.png"/><Relationship Id="rId9" Type="http://schemas.openxmlformats.org/officeDocument/2006/relationships/slide" Target="slide3.xml"/><Relationship Id="rId1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9.xml"/><Relationship Id="rId5" Type="http://schemas.openxmlformats.org/officeDocument/2006/relationships/slide" Target="slide1.xml"/><Relationship Id="rId10" Type="http://schemas.openxmlformats.org/officeDocument/2006/relationships/slide" Target="slide17.xml"/><Relationship Id="rId4" Type="http://schemas.openxmlformats.org/officeDocument/2006/relationships/image" Target="../media/image9.png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5.xml"/><Relationship Id="rId5" Type="http://schemas.openxmlformats.org/officeDocument/2006/relationships/image" Target="../media/image170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2792831"/>
            <a:ext cx="3770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사다리꼴의 넓이를 구해 볼까요</a:t>
            </a: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132~135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90~93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851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0" y="2636912"/>
            <a:ext cx="3566848" cy="1323439"/>
            <a:chOff x="0" y="2636912"/>
            <a:chExt cx="3566848" cy="1323439"/>
          </a:xfrm>
        </p:grpSpPr>
        <p:sp>
          <p:nvSpPr>
            <p:cNvPr id="24" name="TextBox 2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636912"/>
              <a:ext cx="27601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0" b="1" spc="-1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12~13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970258" y="3841550"/>
            <a:ext cx="6604839" cy="2068594"/>
            <a:chOff x="970258" y="3841550"/>
            <a:chExt cx="6604839" cy="2068594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7" t="41137" r="35140" b="36418"/>
            <a:stretch/>
          </p:blipFill>
          <p:spPr>
            <a:xfrm>
              <a:off x="2163336" y="4344694"/>
              <a:ext cx="4168076" cy="1565450"/>
            </a:xfrm>
            <a:prstGeom prst="rect">
              <a:avLst/>
            </a:prstGeom>
          </p:spPr>
        </p:pic>
        <p:grpSp>
          <p:nvGrpSpPr>
            <p:cNvPr id="9" name="그룹 8"/>
            <p:cNvGrpSpPr/>
            <p:nvPr/>
          </p:nvGrpSpPr>
          <p:grpSpPr>
            <a:xfrm>
              <a:off x="970258" y="3841550"/>
              <a:ext cx="6604839" cy="369332"/>
              <a:chOff x="970258" y="3841550"/>
              <a:chExt cx="6604839" cy="369332"/>
            </a:xfrm>
          </p:grpSpPr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xmlns="" id="{77972004-93FB-4962-B853-197081E04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6278" y="3841550"/>
                <a:ext cx="64588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점선을 따라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잘라서 넓이를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구하기 쉬운 도형으로 만들어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970258" y="396730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14" name="그룹 13"/>
          <p:cNvGrpSpPr/>
          <p:nvPr/>
        </p:nvGrpSpPr>
        <p:grpSpPr>
          <a:xfrm>
            <a:off x="2442108" y="4724581"/>
            <a:ext cx="3697349" cy="773591"/>
            <a:chOff x="2442108" y="4724581"/>
            <a:chExt cx="3697349" cy="773591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" t="28618" r="50670" b="62286"/>
            <a:stretch/>
          </p:blipFill>
          <p:spPr>
            <a:xfrm>
              <a:off x="2442108" y="4727761"/>
              <a:ext cx="2868307" cy="770411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0" t="28618" r="12229" b="62286"/>
            <a:stretch/>
          </p:blipFill>
          <p:spPr>
            <a:xfrm>
              <a:off x="4502256" y="4724581"/>
              <a:ext cx="1637201" cy="770411"/>
            </a:xfrm>
            <a:prstGeom prst="rect">
              <a:avLst/>
            </a:prstGeom>
          </p:spPr>
        </p:pic>
        <p:grpSp>
          <p:nvGrpSpPr>
            <p:cNvPr id="44" name="그룹 43"/>
            <p:cNvGrpSpPr/>
            <p:nvPr/>
          </p:nvGrpSpPr>
          <p:grpSpPr>
            <a:xfrm>
              <a:off x="3592860" y="5300863"/>
              <a:ext cx="113872" cy="102065"/>
              <a:chOff x="4394716" y="2965093"/>
              <a:chExt cx="113872" cy="102065"/>
            </a:xfrm>
          </p:grpSpPr>
          <p:cxnSp>
            <p:nvCxnSpPr>
              <p:cNvPr id="45" name="직선 연결선 44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직선 연결선 50"/>
            <p:cNvCxnSpPr/>
            <p:nvPr/>
          </p:nvCxnSpPr>
          <p:spPr>
            <a:xfrm flipH="1">
              <a:off x="5461416" y="4797554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5147679" y="5420775"/>
              <a:ext cx="631444" cy="29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3590189" y="4793837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2647288" y="5420012"/>
              <a:ext cx="2501512" cy="2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33333" r="50929" b="52845"/>
          <a:stretch/>
        </p:blipFill>
        <p:spPr>
          <a:xfrm>
            <a:off x="6301866" y="4823147"/>
            <a:ext cx="1055573" cy="1146559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pic>
        <p:nvPicPr>
          <p:cNvPr id="47" name="그림 46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70258" y="3373582"/>
            <a:ext cx="8037467" cy="369332"/>
            <a:chOff x="970258" y="3373582"/>
            <a:chExt cx="8037467" cy="369332"/>
          </a:xfrm>
        </p:grpSpPr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xmlns="" id="{3293DD09-468C-4057-8762-617B764D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09" y="3373582"/>
              <a:ext cx="789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사다리꼴의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윗변을 파란색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 err="1">
                  <a:latin typeface="나눔고딕" pitchFamily="50" charset="-127"/>
                  <a:ea typeface="나눔고딕" pitchFamily="50" charset="-127"/>
                </a:rPr>
                <a:t>아랫변을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 초록색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높이를 빨간색으로 표시해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70258" y="349934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14414" r="25391" b="69106"/>
          <a:stretch/>
        </p:blipFill>
        <p:spPr>
          <a:xfrm>
            <a:off x="2754354" y="1764615"/>
            <a:ext cx="3818826" cy="1653571"/>
          </a:xfrm>
          <a:prstGeom prst="rect">
            <a:avLst/>
          </a:prstGeom>
        </p:spPr>
      </p:pic>
      <p:cxnSp>
        <p:nvCxnSpPr>
          <p:cNvPr id="25" name="직선 연결선 24"/>
          <p:cNvCxnSpPr/>
          <p:nvPr/>
        </p:nvCxnSpPr>
        <p:spPr>
          <a:xfrm>
            <a:off x="3605084" y="3080203"/>
            <a:ext cx="21024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4391303" y="2100808"/>
            <a:ext cx="117285" cy="966350"/>
            <a:chOff x="4391303" y="2100808"/>
            <a:chExt cx="117285" cy="966350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4391303" y="2100808"/>
              <a:ext cx="742" cy="96635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"/>
            <p:cNvGrpSpPr/>
            <p:nvPr/>
          </p:nvGrpSpPr>
          <p:grpSpPr>
            <a:xfrm>
              <a:off x="4394716" y="2965093"/>
              <a:ext cx="113872" cy="102065"/>
              <a:chOff x="4394716" y="2965093"/>
              <a:chExt cx="113872" cy="102065"/>
            </a:xfrm>
          </p:grpSpPr>
          <p:cxnSp>
            <p:nvCxnSpPr>
              <p:cNvPr id="29" name="직선 연결선 28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그룹 10"/>
          <p:cNvGrpSpPr/>
          <p:nvPr/>
        </p:nvGrpSpPr>
        <p:grpSpPr>
          <a:xfrm>
            <a:off x="909401" y="1407528"/>
            <a:ext cx="5662129" cy="369332"/>
            <a:chOff x="909401" y="1407528"/>
            <a:chExt cx="5662129" cy="369332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xmlns="" id="{C965B12D-C407-4CF6-93C8-400FE7F0C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693" y="1407528"/>
              <a:ext cx="54008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사다리꼴을 잘라서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넓이를 구하는 방법을 알아봅시다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7645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cxnSp>
        <p:nvCxnSpPr>
          <p:cNvPr id="31" name="직선 연결선 30"/>
          <p:cNvCxnSpPr/>
          <p:nvPr/>
        </p:nvCxnSpPr>
        <p:spPr>
          <a:xfrm>
            <a:off x="4132917" y="2093342"/>
            <a:ext cx="51825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6" t="37298" r="13196" b="54462"/>
          <a:stretch/>
        </p:blipFill>
        <p:spPr>
          <a:xfrm>
            <a:off x="6456107" y="4119474"/>
            <a:ext cx="1490439" cy="886361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1793" y="23826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1806" y="49173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6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0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4400" y="2683385"/>
            <a:ext cx="8084633" cy="819742"/>
            <a:chOff x="914400" y="2683385"/>
            <a:chExt cx="8084633" cy="819742"/>
          </a:xfrm>
        </p:grpSpPr>
        <p:sp>
          <p:nvSpPr>
            <p:cNvPr id="27" name="모서리가 둥근 직사각형 1">
              <a:extLst>
                <a:ext uri="{FF2B5EF4-FFF2-40B4-BE49-F238E27FC236}">
                  <a16:creationId xmlns:a16="http://schemas.microsoft.com/office/drawing/2014/main" xmlns="" id="{DEFEDD4C-EA50-4872-8F09-0F56FE24E39B}"/>
                </a:ext>
              </a:extLst>
            </p:cNvPr>
            <p:cNvSpPr/>
            <p:nvPr/>
          </p:nvSpPr>
          <p:spPr>
            <a:xfrm>
              <a:off x="914400" y="3086170"/>
              <a:ext cx="8084633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2683385"/>
              <a:ext cx="3097435" cy="369332"/>
              <a:chOff x="970258" y="2683385"/>
              <a:chExt cx="3097435" cy="369332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xmlns="" id="{21B02EF3-C146-4CFE-902C-7CD646A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1053" y="2683385"/>
                <a:ext cx="2946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어떤 도형이 만들어 졌나요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970258" y="280914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14400" y="3589428"/>
            <a:ext cx="8084633" cy="1342674"/>
            <a:chOff x="914400" y="3589428"/>
            <a:chExt cx="8084633" cy="1342674"/>
          </a:xfrm>
        </p:grpSpPr>
        <p:sp>
          <p:nvSpPr>
            <p:cNvPr id="31" name="모서리가 둥근 직사각형 1">
              <a:extLst>
                <a:ext uri="{FF2B5EF4-FFF2-40B4-BE49-F238E27FC236}">
                  <a16:creationId xmlns:a16="http://schemas.microsoft.com/office/drawing/2014/main" xmlns="" id="{98F16181-6BCD-4B9E-9082-21A11D3930A3}"/>
                </a:ext>
              </a:extLst>
            </p:cNvPr>
            <p:cNvSpPr/>
            <p:nvPr/>
          </p:nvSpPr>
          <p:spPr>
            <a:xfrm>
              <a:off x="914400" y="4008772"/>
              <a:ext cx="8084633" cy="9233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3589428"/>
              <a:ext cx="6534343" cy="369332"/>
              <a:chOff x="970258" y="3589428"/>
              <a:chExt cx="6534343" cy="369332"/>
            </a:xfrm>
          </p:grpSpPr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xmlns="" id="{FFD1367E-4848-4461-BE9D-DB5670327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902" y="3589428"/>
                <a:ext cx="63946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err="1" smtClean="0">
                    <a:latin typeface="나눔고딕" pitchFamily="50" charset="-127"/>
                    <a:ea typeface="나눔고딕" pitchFamily="50" charset="-127"/>
                  </a:rPr>
                  <a:t>평행사변형과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사다리꼴의 밑변의 길이와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높이를 비교해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970258" y="371518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3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47088D-32D2-40DE-9E2B-7B7A8ED84E8A}"/>
              </a:ext>
            </a:extLst>
          </p:cNvPr>
          <p:cNvSpPr txBox="1"/>
          <p:nvPr/>
        </p:nvSpPr>
        <p:spPr>
          <a:xfrm>
            <a:off x="914400" y="3113352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평행사변형입니다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6" name="직사각형 42"/>
          <p:cNvSpPr>
            <a:spLocks noChangeArrowheads="1"/>
          </p:cNvSpPr>
          <p:nvPr/>
        </p:nvSpPr>
        <p:spPr bwMode="auto">
          <a:xfrm>
            <a:off x="919969" y="4008772"/>
            <a:ext cx="7993471" cy="923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밑변의 길이는 사다리꼴의 윗변의 길이와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길이의 합과 같습니다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높이는 사다리꼴의 높이의 반입니다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353" y="3123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353" y="42616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그룹 72"/>
          <p:cNvGrpSpPr/>
          <p:nvPr/>
        </p:nvGrpSpPr>
        <p:grpSpPr>
          <a:xfrm>
            <a:off x="2894861" y="1564614"/>
            <a:ext cx="3697349" cy="773591"/>
            <a:chOff x="2442108" y="4724581"/>
            <a:chExt cx="3697349" cy="773591"/>
          </a:xfrm>
        </p:grpSpPr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" t="28618" r="50670" b="62286"/>
            <a:stretch/>
          </p:blipFill>
          <p:spPr>
            <a:xfrm>
              <a:off x="2442108" y="4727761"/>
              <a:ext cx="2868307" cy="770411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0" t="28618" r="12229" b="62286"/>
            <a:stretch/>
          </p:blipFill>
          <p:spPr>
            <a:xfrm>
              <a:off x="4502256" y="4724581"/>
              <a:ext cx="1637201" cy="770411"/>
            </a:xfrm>
            <a:prstGeom prst="rect">
              <a:avLst/>
            </a:prstGeom>
          </p:spPr>
        </p:pic>
        <p:grpSp>
          <p:nvGrpSpPr>
            <p:cNvPr id="76" name="그룹 75"/>
            <p:cNvGrpSpPr/>
            <p:nvPr/>
          </p:nvGrpSpPr>
          <p:grpSpPr>
            <a:xfrm>
              <a:off x="3592860" y="5300863"/>
              <a:ext cx="113872" cy="102065"/>
              <a:chOff x="4394716" y="2965093"/>
              <a:chExt cx="113872" cy="102065"/>
            </a:xfrm>
          </p:grpSpPr>
          <p:cxnSp>
            <p:nvCxnSpPr>
              <p:cNvPr id="81" name="직선 연결선 80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직선 연결선 76"/>
            <p:cNvCxnSpPr/>
            <p:nvPr/>
          </p:nvCxnSpPr>
          <p:spPr>
            <a:xfrm flipH="1">
              <a:off x="5461416" y="4797554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5147679" y="5420775"/>
              <a:ext cx="631444" cy="29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flipH="1">
              <a:off x="3590189" y="4793837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2647288" y="5420012"/>
              <a:ext cx="2501512" cy="2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직사각형 82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8318" y="3258803"/>
            <a:ext cx="8101865" cy="785140"/>
            <a:chOff x="908318" y="3258803"/>
            <a:chExt cx="8101865" cy="785140"/>
          </a:xfrm>
        </p:grpSpPr>
        <p:sp>
          <p:nvSpPr>
            <p:cNvPr id="28" name="모서리가 둥근 직사각형 1">
              <a:extLst>
                <a:ext uri="{FF2B5EF4-FFF2-40B4-BE49-F238E27FC236}">
                  <a16:creationId xmlns:a16="http://schemas.microsoft.com/office/drawing/2014/main" xmlns="" id="{2D164303-D764-413C-8EB0-AAD964ACFB9E}"/>
                </a:ext>
              </a:extLst>
            </p:cNvPr>
            <p:cNvSpPr/>
            <p:nvPr/>
          </p:nvSpPr>
          <p:spPr>
            <a:xfrm>
              <a:off x="908318" y="3635097"/>
              <a:ext cx="8101865" cy="4088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3258803"/>
              <a:ext cx="5055666" cy="369332"/>
              <a:chOff x="970258" y="3258803"/>
              <a:chExt cx="5055666" cy="369332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xmlns="" id="{3EB101BD-5F00-4CE1-AD7C-37C9286EA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017" y="3258803"/>
                <a:ext cx="49039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평행사변형과 사다리꼴의 넓이를 비교해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970258" y="338456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08320" y="4207369"/>
            <a:ext cx="8101864" cy="1026814"/>
            <a:chOff x="908320" y="4207369"/>
            <a:chExt cx="8101864" cy="1026814"/>
          </a:xfrm>
        </p:grpSpPr>
        <p:sp>
          <p:nvSpPr>
            <p:cNvPr id="34" name="모서리가 둥근 직사각형 1">
              <a:extLst>
                <a:ext uri="{FF2B5EF4-FFF2-40B4-BE49-F238E27FC236}">
                  <a16:creationId xmlns:a16="http://schemas.microsoft.com/office/drawing/2014/main" xmlns="" id="{2C1AB7E3-CC71-488B-8100-E76AF5A391FD}"/>
                </a:ext>
              </a:extLst>
            </p:cNvPr>
            <p:cNvSpPr/>
            <p:nvPr/>
          </p:nvSpPr>
          <p:spPr>
            <a:xfrm>
              <a:off x="908320" y="4587852"/>
              <a:ext cx="8101864" cy="64633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207369"/>
              <a:ext cx="5339574" cy="369332"/>
              <a:chOff x="970258" y="4207369"/>
              <a:chExt cx="5339574" cy="369332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xmlns="" id="{05354461-09EF-4D80-9C16-E753F7485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399" y="4207369"/>
                <a:ext cx="51844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사다리꼴의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구하는 방법을 이야기해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970258" y="432197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직사각형 42"/>
          <p:cNvSpPr>
            <a:spLocks noChangeArrowheads="1"/>
          </p:cNvSpPr>
          <p:nvPr/>
        </p:nvSpPr>
        <p:spPr bwMode="auto">
          <a:xfrm>
            <a:off x="908318" y="4576701"/>
            <a:ext cx="8101865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사다리꼴의 넓이는 만들어진 </a:t>
            </a:r>
            <a:r>
              <a:rPr lang="ko-KR" altLang="en-US" b="1" dirty="0" err="1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 밑변의 길이와 높이를 곱하여 구할 수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F84899-1A7C-4584-8D25-CB4FB163B7D2}"/>
              </a:ext>
            </a:extLst>
          </p:cNvPr>
          <p:cNvSpPr txBox="1"/>
          <p:nvPr/>
        </p:nvSpPr>
        <p:spPr>
          <a:xfrm>
            <a:off x="908320" y="3652308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spc="-10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넓이는 사다리꼴의 넓이와 같습니다</a:t>
            </a:r>
            <a:r>
              <a:rPr lang="en-US" altLang="ko-KR" b="1" spc="-10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spc="-100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338154" y="1449388"/>
            <a:ext cx="3818826" cy="1653571"/>
            <a:chOff x="1338154" y="1449388"/>
            <a:chExt cx="3818826" cy="1653571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4" t="14414" r="25391" b="69106"/>
            <a:stretch/>
          </p:blipFill>
          <p:spPr>
            <a:xfrm>
              <a:off x="1338154" y="1449388"/>
              <a:ext cx="3818826" cy="1653571"/>
            </a:xfrm>
            <a:prstGeom prst="rect">
              <a:avLst/>
            </a:prstGeom>
          </p:spPr>
        </p:pic>
        <p:cxnSp>
          <p:nvCxnSpPr>
            <p:cNvPr id="32" name="직선 연결선 31"/>
            <p:cNvCxnSpPr/>
            <p:nvPr/>
          </p:nvCxnSpPr>
          <p:spPr>
            <a:xfrm>
              <a:off x="2188884" y="2764976"/>
              <a:ext cx="210248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975103" y="1785581"/>
              <a:ext cx="742" cy="96635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/>
            <p:cNvGrpSpPr/>
            <p:nvPr/>
          </p:nvGrpSpPr>
          <p:grpSpPr>
            <a:xfrm>
              <a:off x="2978516" y="2649866"/>
              <a:ext cx="113872" cy="102065"/>
              <a:chOff x="4394716" y="2965093"/>
              <a:chExt cx="113872" cy="102065"/>
            </a:xfrm>
          </p:grpSpPr>
          <p:cxnSp>
            <p:nvCxnSpPr>
              <p:cNvPr id="38" name="직선 연결선 37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39"/>
            <p:cNvCxnSpPr/>
            <p:nvPr/>
          </p:nvCxnSpPr>
          <p:spPr>
            <a:xfrm>
              <a:off x="2716717" y="1778115"/>
              <a:ext cx="518258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992" y="36523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992" y="47022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그룹 54"/>
          <p:cNvGrpSpPr/>
          <p:nvPr/>
        </p:nvGrpSpPr>
        <p:grpSpPr>
          <a:xfrm>
            <a:off x="5012110" y="2013423"/>
            <a:ext cx="3697349" cy="773591"/>
            <a:chOff x="2442108" y="4724581"/>
            <a:chExt cx="3697349" cy="773591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" t="28618" r="50670" b="62286"/>
            <a:stretch/>
          </p:blipFill>
          <p:spPr>
            <a:xfrm>
              <a:off x="2442108" y="4727761"/>
              <a:ext cx="2868307" cy="770411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0" t="28618" r="12229" b="62286"/>
            <a:stretch/>
          </p:blipFill>
          <p:spPr>
            <a:xfrm>
              <a:off x="4502256" y="4724581"/>
              <a:ext cx="1637201" cy="770411"/>
            </a:xfrm>
            <a:prstGeom prst="rect">
              <a:avLst/>
            </a:prstGeom>
          </p:spPr>
        </p:pic>
        <p:grpSp>
          <p:nvGrpSpPr>
            <p:cNvPr id="58" name="그룹 57"/>
            <p:cNvGrpSpPr/>
            <p:nvPr/>
          </p:nvGrpSpPr>
          <p:grpSpPr>
            <a:xfrm>
              <a:off x="3592860" y="5300863"/>
              <a:ext cx="113872" cy="102065"/>
              <a:chOff x="4394716" y="2965093"/>
              <a:chExt cx="113872" cy="102065"/>
            </a:xfrm>
          </p:grpSpPr>
          <p:cxnSp>
            <p:nvCxnSpPr>
              <p:cNvPr id="64" name="직선 연결선 63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직선 연결선 58"/>
            <p:cNvCxnSpPr/>
            <p:nvPr/>
          </p:nvCxnSpPr>
          <p:spPr>
            <a:xfrm flipH="1">
              <a:off x="5461416" y="4797554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5147679" y="5420775"/>
              <a:ext cx="631444" cy="29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H="1">
              <a:off x="3590189" y="4793837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2647288" y="5420012"/>
              <a:ext cx="2501512" cy="2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직사각형 65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0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8319" y="1449388"/>
            <a:ext cx="8101865" cy="1572842"/>
            <a:chOff x="908319" y="1449388"/>
            <a:chExt cx="8101865" cy="1572842"/>
          </a:xfrm>
        </p:grpSpPr>
        <p:sp>
          <p:nvSpPr>
            <p:cNvPr id="22" name="모서리가 둥근 직사각형 1">
              <a:extLst>
                <a:ext uri="{FF2B5EF4-FFF2-40B4-BE49-F238E27FC236}">
                  <a16:creationId xmlns:a16="http://schemas.microsoft.com/office/drawing/2014/main" xmlns="" id="{E09F7CCC-7EEA-49D8-9506-5792E2BE9940}"/>
                </a:ext>
              </a:extLst>
            </p:cNvPr>
            <p:cNvSpPr/>
            <p:nvPr/>
          </p:nvSpPr>
          <p:spPr>
            <a:xfrm>
              <a:off x="908319" y="1829872"/>
              <a:ext cx="8101865" cy="1192358"/>
            </a:xfrm>
            <a:prstGeom prst="roundRect">
              <a:avLst>
                <a:gd name="adj" fmla="val 581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9388"/>
              <a:ext cx="6052909" cy="369332"/>
              <a:chOff x="970258" y="1449388"/>
              <a:chExt cx="6052909" cy="369332"/>
            </a:xfrm>
          </p:grpSpPr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xmlns="" id="{EC613B7C-771B-464E-B44E-2996395C4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399" y="1449388"/>
                <a:ext cx="5897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의 넓이를 구하는 방법을 식으로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나타내어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970258" y="157514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1A102F6-6029-4838-81EB-D9ACB070ED66}"/>
              </a:ext>
            </a:extLst>
          </p:cNvPr>
          <p:cNvSpPr txBox="1"/>
          <p:nvPr/>
        </p:nvSpPr>
        <p:spPr>
          <a:xfrm>
            <a:off x="908320" y="1821901"/>
            <a:ext cx="8005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en-US" altLang="ko-KR" b="1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=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평행사변형의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just"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밑변의 길이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spc="-150" dirty="0" smtClean="0">
                <a:solidFill>
                  <a:srgbClr val="208235"/>
                </a:solidFill>
              </a:rPr>
              <a:t>×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높이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algn="just"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밑변의 길이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spc="-150" dirty="0" smtClean="0">
                <a:solidFill>
                  <a:srgbClr val="208235"/>
                </a:solidFill>
              </a:rPr>
              <a:t>×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사다리꼴의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반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61" y="22133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74811" r="19244" b="16949"/>
          <a:stretch/>
        </p:blipFill>
        <p:spPr>
          <a:xfrm>
            <a:off x="1788065" y="3098993"/>
            <a:ext cx="6290585" cy="1152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472B52-5994-4B57-9347-95806444283D}"/>
              </a:ext>
            </a:extLst>
          </p:cNvPr>
          <p:cNvSpPr txBox="1"/>
          <p:nvPr/>
        </p:nvSpPr>
        <p:spPr>
          <a:xfrm>
            <a:off x="2368725" y="3730779"/>
            <a:ext cx="1456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윗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길이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72B52-5994-4B57-9347-95806444283D}"/>
              </a:ext>
            </a:extLst>
          </p:cNvPr>
          <p:cNvSpPr txBox="1"/>
          <p:nvPr/>
        </p:nvSpPr>
        <p:spPr>
          <a:xfrm>
            <a:off x="4353644" y="3730779"/>
            <a:ext cx="1992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길이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6913719" y="3723351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9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08320" y="3465550"/>
            <a:ext cx="8101864" cy="805080"/>
            <a:chOff x="908320" y="4989500"/>
            <a:chExt cx="8101864" cy="805080"/>
          </a:xfrm>
        </p:grpSpPr>
        <p:sp>
          <p:nvSpPr>
            <p:cNvPr id="69" name="모서리가 둥근 직사각형 1">
              <a:extLst>
                <a:ext uri="{FF2B5EF4-FFF2-40B4-BE49-F238E27FC236}">
                  <a16:creationId xmlns:a16="http://schemas.microsoft.com/office/drawing/2014/main" xmlns="" id="{9A75B99A-E562-412F-B016-0DA5A97C18F9}"/>
                </a:ext>
              </a:extLst>
            </p:cNvPr>
            <p:cNvSpPr/>
            <p:nvPr/>
          </p:nvSpPr>
          <p:spPr>
            <a:xfrm>
              <a:off x="908320" y="5373991"/>
              <a:ext cx="8101864" cy="42058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4989500"/>
              <a:ext cx="3258512" cy="369332"/>
              <a:chOff x="970258" y="4989500"/>
              <a:chExt cx="3258512" cy="369332"/>
            </a:xfrm>
          </p:grpSpPr>
          <p:sp>
            <p:nvSpPr>
              <p:cNvPr id="42" name="TextBox 19">
                <a:extLst>
                  <a:ext uri="{FF2B5EF4-FFF2-40B4-BE49-F238E27FC236}">
                    <a16:creationId xmlns:a16="http://schemas.microsoft.com/office/drawing/2014/main" xmlns="" id="{C754D73D-0167-4964-B7EC-9D5B2F05A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227" y="4989500"/>
                <a:ext cx="31085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알게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된 점을 이야기해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970258" y="511525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사다리꼴을 잘라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0DB3586-D6B9-4DAA-A291-D49A65B42CB8}"/>
              </a:ext>
            </a:extLst>
          </p:cNvPr>
          <p:cNvSpPr txBox="1"/>
          <p:nvPr/>
        </p:nvSpPr>
        <p:spPr>
          <a:xfrm>
            <a:off x="919469" y="3867252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spc="-10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방법으로 사다리꼴의 넓이를 구해도 같은 식을 얻을 수 있습니다</a:t>
            </a:r>
            <a:r>
              <a:rPr lang="en-US" altLang="ko-KR" b="1" spc="-10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spc="-100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207580" y="1669068"/>
            <a:ext cx="3841768" cy="1492087"/>
            <a:chOff x="1207580" y="3214038"/>
            <a:chExt cx="3841768" cy="149208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6" t="40748" r="61381" b="47805"/>
            <a:stretch/>
          </p:blipFill>
          <p:spPr>
            <a:xfrm>
              <a:off x="1207580" y="3214038"/>
              <a:ext cx="2660338" cy="1492085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1" t="40748" r="30094" b="47805"/>
            <a:stretch/>
          </p:blipFill>
          <p:spPr>
            <a:xfrm>
              <a:off x="2537749" y="3214040"/>
              <a:ext cx="2511599" cy="1492085"/>
            </a:xfrm>
            <a:prstGeom prst="rect">
              <a:avLst/>
            </a:prstGeom>
          </p:spPr>
        </p:pic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706" y="38672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그룹 49"/>
          <p:cNvGrpSpPr/>
          <p:nvPr/>
        </p:nvGrpSpPr>
        <p:grpSpPr>
          <a:xfrm>
            <a:off x="5012110" y="2013423"/>
            <a:ext cx="3697349" cy="773591"/>
            <a:chOff x="2442108" y="4724581"/>
            <a:chExt cx="3697349" cy="773591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" t="28618" r="50670" b="62286"/>
            <a:stretch/>
          </p:blipFill>
          <p:spPr>
            <a:xfrm>
              <a:off x="2442108" y="4727761"/>
              <a:ext cx="2868307" cy="770411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20" t="28618" r="12229" b="62286"/>
            <a:stretch/>
          </p:blipFill>
          <p:spPr>
            <a:xfrm>
              <a:off x="4502256" y="4724581"/>
              <a:ext cx="1637201" cy="770411"/>
            </a:xfrm>
            <a:prstGeom prst="rect">
              <a:avLst/>
            </a:prstGeom>
          </p:spPr>
        </p:pic>
        <p:grpSp>
          <p:nvGrpSpPr>
            <p:cNvPr id="53" name="그룹 52"/>
            <p:cNvGrpSpPr/>
            <p:nvPr/>
          </p:nvGrpSpPr>
          <p:grpSpPr>
            <a:xfrm>
              <a:off x="3592860" y="5300863"/>
              <a:ext cx="113872" cy="102065"/>
              <a:chOff x="4394716" y="2965093"/>
              <a:chExt cx="113872" cy="102065"/>
            </a:xfrm>
          </p:grpSpPr>
          <p:cxnSp>
            <p:nvCxnSpPr>
              <p:cNvPr id="58" name="직선 연결선 57"/>
              <p:cNvCxnSpPr/>
              <p:nvPr/>
            </p:nvCxnSpPr>
            <p:spPr>
              <a:xfrm rot="5400000">
                <a:off x="4457555" y="3016126"/>
                <a:ext cx="102065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/>
              <p:cNvCxnSpPr/>
              <p:nvPr/>
            </p:nvCxnSpPr>
            <p:spPr>
              <a:xfrm rot="5400000" flipV="1">
                <a:off x="4451652" y="2911014"/>
                <a:ext cx="0" cy="113871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직선 연결선 53"/>
            <p:cNvCxnSpPr/>
            <p:nvPr/>
          </p:nvCxnSpPr>
          <p:spPr>
            <a:xfrm flipH="1">
              <a:off x="5461416" y="4797554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5147679" y="5420775"/>
              <a:ext cx="631444" cy="29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 flipH="1">
              <a:off x="3590189" y="4793837"/>
              <a:ext cx="2671" cy="616525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2647288" y="5420012"/>
              <a:ext cx="2501512" cy="2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3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삼각형으로 나누어 사다리꼴의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49" name="그림 4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258" y="4471180"/>
            <a:ext cx="4813829" cy="369332"/>
            <a:chOff x="970258" y="4471180"/>
            <a:chExt cx="4813829" cy="369332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xmlns="" id="{3293DD09-468C-4057-8762-617B764D2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09" y="4471180"/>
              <a:ext cx="46746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삼각형 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개가 만들어지도록 선을 </a:t>
              </a:r>
              <a:r>
                <a:rPr lang="ko-KR" altLang="en-US" b="1" dirty="0" err="1">
                  <a:latin typeface="나눔고딕" pitchFamily="50" charset="-127"/>
                  <a:ea typeface="나눔고딕" pitchFamily="50" charset="-127"/>
                </a:rPr>
                <a:t>그어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70258" y="459693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392179"/>
            <a:ext cx="6415892" cy="369332"/>
            <a:chOff x="909401" y="1392179"/>
            <a:chExt cx="6415892" cy="369332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xmlns="" id="{C965B12D-C407-4CF6-93C8-400FE7F0C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75" y="1392179"/>
              <a:ext cx="61911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삼각형으로 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나누어 사다리꼴의 넓이를 구하는 방법을 알아봅시다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15243" r="24322" b="69593"/>
          <a:stretch/>
        </p:blipFill>
        <p:spPr>
          <a:xfrm>
            <a:off x="2344058" y="1975569"/>
            <a:ext cx="5003537" cy="2073882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V="1">
            <a:off x="3516304" y="2314387"/>
            <a:ext cx="1324917" cy="13280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6768" y="28037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4400" y="5128389"/>
            <a:ext cx="8082783" cy="793601"/>
            <a:chOff x="914400" y="5128389"/>
            <a:chExt cx="8082783" cy="793601"/>
          </a:xfrm>
        </p:grpSpPr>
        <p:sp>
          <p:nvSpPr>
            <p:cNvPr id="43" name="모서리가 둥근 직사각형 1">
              <a:extLst>
                <a:ext uri="{FF2B5EF4-FFF2-40B4-BE49-F238E27FC236}">
                  <a16:creationId xmlns:a16="http://schemas.microsoft.com/office/drawing/2014/main" xmlns="" id="{CE978C69-A5EA-452E-9A07-67EFB8BA9A71}"/>
                </a:ext>
              </a:extLst>
            </p:cNvPr>
            <p:cNvSpPr/>
            <p:nvPr/>
          </p:nvSpPr>
          <p:spPr>
            <a:xfrm>
              <a:off x="914400" y="5513145"/>
              <a:ext cx="8082783" cy="4088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0258" y="5128389"/>
              <a:ext cx="7918201" cy="369332"/>
              <a:chOff x="970258" y="5128389"/>
              <a:chExt cx="7918201" cy="369332"/>
            </a:xfrm>
          </p:grpSpPr>
          <p:sp>
            <p:nvSpPr>
              <p:cNvPr id="85" name="TextBox 19">
                <a:extLst>
                  <a:ext uri="{FF2B5EF4-FFF2-40B4-BE49-F238E27FC236}">
                    <a16:creationId xmlns:a16="http://schemas.microsoft.com/office/drawing/2014/main" xmlns="" id="{2A816720-0890-488E-88F4-8BBADEC85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207" y="5128389"/>
                <a:ext cx="77572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삼각형의 넓이를 이용하여 사다리꼴의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구하는 방법을 이야기해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3" name="모서리가 둥근 직사각형 92"/>
              <p:cNvSpPr/>
              <p:nvPr/>
            </p:nvSpPr>
            <p:spPr>
              <a:xfrm>
                <a:off x="970258" y="525414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80" name="그림 7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sp>
        <p:nvSpPr>
          <p:cNvPr id="38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삼각형으로 나누어 사다리꼴의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6EB0E19-9B06-40B0-8F50-C5B1BB2B93AB}"/>
              </a:ext>
            </a:extLst>
          </p:cNvPr>
          <p:cNvSpPr txBox="1"/>
          <p:nvPr/>
        </p:nvSpPr>
        <p:spPr>
          <a:xfrm>
            <a:off x="938664" y="5541507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삼각형의 넓이를 각각 구한 다음 더하면 사다리꼴의 넓이가 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14400" y="3548404"/>
            <a:ext cx="8082783" cy="1547193"/>
            <a:chOff x="914400" y="3548404"/>
            <a:chExt cx="8082783" cy="1547193"/>
          </a:xfrm>
        </p:grpSpPr>
        <p:sp>
          <p:nvSpPr>
            <p:cNvPr id="39" name="모서리가 둥근 직사각형 1">
              <a:extLst>
                <a:ext uri="{FF2B5EF4-FFF2-40B4-BE49-F238E27FC236}">
                  <a16:creationId xmlns:a16="http://schemas.microsoft.com/office/drawing/2014/main" xmlns="" id="{33782961-2703-4658-AC8C-62DC45F16553}"/>
                </a:ext>
              </a:extLst>
            </p:cNvPr>
            <p:cNvSpPr/>
            <p:nvPr/>
          </p:nvSpPr>
          <p:spPr>
            <a:xfrm>
              <a:off x="914400" y="4172267"/>
              <a:ext cx="8082783" cy="9233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3548404"/>
              <a:ext cx="8026925" cy="646331"/>
              <a:chOff x="970258" y="3548404"/>
              <a:chExt cx="8026925" cy="646331"/>
            </a:xfrm>
          </p:grpSpPr>
          <p:sp>
            <p:nvSpPr>
              <p:cNvPr id="84" name="TextBox 19">
                <a:extLst>
                  <a:ext uri="{FF2B5EF4-FFF2-40B4-BE49-F238E27FC236}">
                    <a16:creationId xmlns:a16="http://schemas.microsoft.com/office/drawing/2014/main" xmlns="" id="{895AC91F-226A-40F5-AB4D-D6F319BB2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1846" y="3548404"/>
                <a:ext cx="787533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사다리꼴을 삼각형 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개로 나누었을 때 두 삼각형의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밑변의 길이와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높이는 어떻게 될까요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970258" y="367416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92" name="직사각형 42"/>
          <p:cNvSpPr>
            <a:spLocks noChangeArrowheads="1"/>
          </p:cNvSpPr>
          <p:nvPr/>
        </p:nvSpPr>
        <p:spPr bwMode="auto">
          <a:xfrm>
            <a:off x="935662" y="4172266"/>
            <a:ext cx="8061521" cy="923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왼쪽 삼각형의 밑변은 사다리꼴의 윗변이 되고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 삼각형의 밑변은 사다리꼴의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아랫변이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삼각형의 높이는 사다리꼴의 높이와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55209" y="1471690"/>
            <a:ext cx="5003537" cy="2073882"/>
            <a:chOff x="2355209" y="1471690"/>
            <a:chExt cx="5003537" cy="2073882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15243" r="24322" b="69593"/>
            <a:stretch/>
          </p:blipFill>
          <p:spPr>
            <a:xfrm>
              <a:off x="2355209" y="1471690"/>
              <a:ext cx="5003537" cy="2073882"/>
            </a:xfrm>
            <a:prstGeom prst="rect">
              <a:avLst/>
            </a:prstGeom>
          </p:spPr>
        </p:pic>
        <p:cxnSp>
          <p:nvCxnSpPr>
            <p:cNvPr id="18" name="직선 연결선 17"/>
            <p:cNvCxnSpPr/>
            <p:nvPr/>
          </p:nvCxnSpPr>
          <p:spPr>
            <a:xfrm flipV="1">
              <a:off x="3527455" y="1810508"/>
              <a:ext cx="1324917" cy="132802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672" y="44146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672" y="55402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258" y="1876149"/>
            <a:ext cx="3503537" cy="369332"/>
            <a:chOff x="970258" y="1876149"/>
            <a:chExt cx="3503537" cy="369332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xmlns="" id="{5ED3F6A8-6E4B-4F51-AE09-C28C4977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846" y="1876149"/>
              <a:ext cx="33249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사다리꼴의 넓이를 구해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70258" y="20019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405940"/>
            <a:ext cx="5274997" cy="369332"/>
            <a:chOff x="909401" y="1405940"/>
            <a:chExt cx="5274997" cy="369332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305F4875-82DF-4DCC-8502-9462A9731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236" y="1405940"/>
              <a:ext cx="5040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넓이를 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구하는 방법을 이용하여 물음에 답해 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7" name="모서리가 둥근 직사각형 26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47626" r="12459" b="30846"/>
          <a:stretch/>
        </p:blipFill>
        <p:spPr>
          <a:xfrm>
            <a:off x="1017913" y="2493458"/>
            <a:ext cx="7908738" cy="3156362"/>
          </a:xfrm>
          <a:prstGeom prst="rect">
            <a:avLst/>
          </a:prstGeom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2088641" y="4635437"/>
            <a:ext cx="210762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(5+7)×4</a:t>
            </a:r>
            <a:r>
              <a:rPr lang="en-US" altLang="ko-KR" dirty="0" smtClean="0"/>
              <a:t>÷2</a:t>
            </a:r>
            <a:r>
              <a:rPr lang="en-US" altLang="ko-KR" dirty="0" smtClean="0">
                <a:solidFill>
                  <a:srgbClr val="208235"/>
                </a:solidFill>
              </a:rPr>
              <a:t>=24</a:t>
            </a:r>
            <a:endParaRPr lang="en-US" altLang="ko-KR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751884" y="5151621"/>
            <a:ext cx="878222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 smtClean="0">
                <a:solidFill>
                  <a:srgbClr val="208235"/>
                </a:solidFill>
              </a:rPr>
              <a:t>24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6184398" y="4635437"/>
            <a:ext cx="2107624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(6+4)×6</a:t>
            </a:r>
            <a:r>
              <a:rPr lang="en-US" altLang="ko-KR" dirty="0" smtClean="0"/>
              <a:t>÷2</a:t>
            </a:r>
            <a:r>
              <a:rPr lang="en-US" altLang="ko-KR" dirty="0" smtClean="0">
                <a:solidFill>
                  <a:srgbClr val="208235"/>
                </a:solidFill>
              </a:rPr>
              <a:t>=30</a:t>
            </a:r>
            <a:endParaRPr lang="en-US" altLang="ko-KR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6847641" y="5151621"/>
            <a:ext cx="878222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spc="-150" dirty="0" smtClean="0">
                <a:solidFill>
                  <a:srgbClr val="208235"/>
                </a:solidFill>
              </a:rPr>
              <a:t>30</a:t>
            </a:r>
            <a:endParaRPr lang="en-US" altLang="ko-KR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9849" y="4883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633" y="48771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내용 개체 틀 5"/>
          <p:cNvSpPr txBox="1">
            <a:spLocks/>
          </p:cNvSpPr>
          <p:nvPr/>
        </p:nvSpPr>
        <p:spPr>
          <a:xfrm>
            <a:off x="199943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이용하여 </a:t>
            </a:r>
            <a:r>
              <a:rPr lang="ko-KR" altLang="en-US" sz="2200" dirty="0" smtClean="0">
                <a:solidFill>
                  <a:srgbClr val="695A35"/>
                </a:solidFill>
              </a:rPr>
              <a:t>문제 </a:t>
            </a:r>
            <a:r>
              <a:rPr lang="ko-KR" altLang="en-US" sz="2200" dirty="0">
                <a:solidFill>
                  <a:srgbClr val="695A35"/>
                </a:solidFill>
              </a:rPr>
              <a:t>풀어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60177" y="2220836"/>
            <a:ext cx="6065019" cy="2689479"/>
            <a:chOff x="1860177" y="2220836"/>
            <a:chExt cx="6065019" cy="268947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177" y="2220836"/>
              <a:ext cx="6065019" cy="2377244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9" t="80937" r="48081" b="16907"/>
            <a:stretch/>
          </p:blipFill>
          <p:spPr>
            <a:xfrm>
              <a:off x="2411604" y="4598080"/>
              <a:ext cx="1134403" cy="312235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8" t="80435" r="17332" b="17409"/>
            <a:stretch/>
          </p:blipFill>
          <p:spPr>
            <a:xfrm>
              <a:off x="6360303" y="4529823"/>
              <a:ext cx="1134403" cy="312235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0258" y="1449388"/>
            <a:ext cx="3492390" cy="369332"/>
            <a:chOff x="970258" y="1449388"/>
            <a:chExt cx="3492390" cy="369332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xmlns="" id="{5ED3F6A8-6E4B-4F51-AE09-C28C4977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699" y="1449388"/>
              <a:ext cx="33249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사다리꼴의 높이를 구해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970258" y="157514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810207" y="3275581"/>
            <a:ext cx="546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507169" y="3100414"/>
            <a:ext cx="546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22" name="내용 개체 틀 5"/>
          <p:cNvSpPr txBox="1">
            <a:spLocks/>
          </p:cNvSpPr>
          <p:nvPr/>
        </p:nvSpPr>
        <p:spPr>
          <a:xfrm>
            <a:off x="1999433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넓이를 구하는 방법을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이용하여 </a:t>
            </a:r>
            <a:r>
              <a:rPr lang="ko-KR" altLang="en-US" sz="2200" dirty="0" smtClean="0">
                <a:solidFill>
                  <a:srgbClr val="695A35"/>
                </a:solidFill>
              </a:rPr>
              <a:t>문제 </a:t>
            </a:r>
            <a:r>
              <a:rPr lang="ko-KR" altLang="en-US" sz="2200" dirty="0">
                <a:solidFill>
                  <a:srgbClr val="695A35"/>
                </a:solidFill>
              </a:rPr>
              <a:t>풀어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3558" y="32978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5146" y="31220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9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	</a:t>
            </a:r>
            <a:r>
              <a:rPr lang="ko-KR" altLang="en-US" dirty="0" smtClean="0"/>
              <a:t> 사다리꼴의 </a:t>
            </a:r>
            <a:r>
              <a:rPr lang="ko-KR" altLang="en-US" dirty="0"/>
              <a:t>높이를 표시해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0" y="2387639"/>
            <a:ext cx="5272370" cy="245352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4"/>
          <a:stretch/>
        </p:blipFill>
        <p:spPr>
          <a:xfrm>
            <a:off x="2223700" y="2387639"/>
            <a:ext cx="2965520" cy="24535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8"/>
          <a:stretch/>
        </p:blipFill>
        <p:spPr>
          <a:xfrm>
            <a:off x="5966460" y="2376169"/>
            <a:ext cx="1529610" cy="24535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0619" y="34056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265" y="36143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9100" y="2792831"/>
            <a:ext cx="392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사다리꼴의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넓이를 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8329" y="4406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12~13 </a:t>
            </a:r>
            <a:r>
              <a:rPr lang="ko-KR" altLang="en-US" b="1" spc="-3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4098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사다리꼴의 넓이를 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4315"/>
            <a:ext cx="4061460" cy="920801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03288" y="1449388"/>
            <a:ext cx="8490094" cy="369332"/>
            <a:chOff x="903288" y="1449388"/>
            <a:chExt cx="8490094" cy="369332"/>
          </a:xfrm>
        </p:grpSpPr>
        <p:sp>
          <p:nvSpPr>
            <p:cNvPr id="6" name="내용 개체 틀 3"/>
            <p:cNvSpPr txBox="1">
              <a:spLocks/>
            </p:cNvSpPr>
            <p:nvPr/>
          </p:nvSpPr>
          <p:spPr>
            <a:xfrm>
              <a:off x="903288" y="1449388"/>
              <a:ext cx="849009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 사다리꼴의 넓이를 구하는 </a:t>
              </a:r>
              <a:r>
                <a:rPr lang="ko-KR" altLang="en-US" dirty="0" smtClean="0"/>
                <a:t>식입니다</a:t>
              </a:r>
              <a:r>
                <a:rPr lang="en-US" altLang="ko-KR" dirty="0"/>
                <a:t>. </a:t>
              </a:r>
              <a:r>
                <a:rPr lang="en-US" altLang="ko-KR" dirty="0" smtClean="0"/>
                <a:t>      </a:t>
              </a:r>
              <a:r>
                <a:rPr lang="ko-KR" altLang="en-US" dirty="0" smtClean="0"/>
                <a:t>안에 </a:t>
              </a:r>
              <a:r>
                <a:rPr lang="ko-KR" altLang="en-US" dirty="0"/>
                <a:t>알맞은 수나 말을 </a:t>
              </a:r>
              <a:r>
                <a:rPr lang="ko-KR" altLang="en-US" dirty="0" smtClean="0"/>
                <a:t>써넣으세요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5531383" y="148808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76" y="2379281"/>
            <a:ext cx="4392912" cy="1357810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2517384" y="3843774"/>
            <a:ext cx="5559815" cy="1921742"/>
            <a:chOff x="2517384" y="3843774"/>
            <a:chExt cx="5559815" cy="1921742"/>
          </a:xfrm>
        </p:grpSpPr>
        <p:grpSp>
          <p:nvGrpSpPr>
            <p:cNvPr id="16" name="그룹 15"/>
            <p:cNvGrpSpPr/>
            <p:nvPr/>
          </p:nvGrpSpPr>
          <p:grpSpPr>
            <a:xfrm>
              <a:off x="2547711" y="3959084"/>
              <a:ext cx="4599108" cy="1806432"/>
              <a:chOff x="2547711" y="3959084"/>
              <a:chExt cx="4599108" cy="1806432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4642893" y="5374800"/>
                <a:ext cx="1519200" cy="389885"/>
                <a:chOff x="4604793" y="5374800"/>
                <a:chExt cx="1519200" cy="389885"/>
              </a:xfrm>
            </p:grpSpPr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4604793" y="5374800"/>
                  <a:ext cx="1519200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33"/>
                <p:cNvSpPr/>
                <p:nvPr/>
              </p:nvSpPr>
              <p:spPr bwMode="auto">
                <a:xfrm>
                  <a:off x="4634490" y="5395028"/>
                  <a:ext cx="1461600" cy="34704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5534403" y="4906722"/>
                <a:ext cx="504447" cy="389885"/>
              </a:xfrm>
              <a:prstGeom prst="roundRect">
                <a:avLst/>
              </a:prstGeom>
              <a:solidFill>
                <a:srgbClr val="FFE5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2788147" y="4906722"/>
                <a:ext cx="2550615" cy="389885"/>
              </a:xfrm>
              <a:prstGeom prst="roundRect">
                <a:avLst/>
              </a:prstGeom>
              <a:solidFill>
                <a:srgbClr val="FFE5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2788147" y="4427503"/>
                <a:ext cx="2550615" cy="389885"/>
              </a:xfrm>
              <a:prstGeom prst="roundRect">
                <a:avLst/>
              </a:prstGeom>
              <a:solidFill>
                <a:srgbClr val="FFE5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2547711" y="3959084"/>
                <a:ext cx="1702820" cy="389885"/>
              </a:xfrm>
              <a:prstGeom prst="roundRect">
                <a:avLst/>
              </a:prstGeom>
              <a:solidFill>
                <a:srgbClr val="FFE5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6437975" y="5375631"/>
                <a:ext cx="708844" cy="389885"/>
                <a:chOff x="6361775" y="5375631"/>
                <a:chExt cx="708844" cy="389885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6361775" y="5375631"/>
                  <a:ext cx="708844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모서리가 둥근 직사각형 47"/>
                <p:cNvSpPr/>
                <p:nvPr/>
              </p:nvSpPr>
              <p:spPr bwMode="auto">
                <a:xfrm>
                  <a:off x="6387571" y="5395028"/>
                  <a:ext cx="657252" cy="34704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grpSp>
            <p:nvGrpSpPr>
              <p:cNvPr id="12" name="그룹 11"/>
              <p:cNvGrpSpPr/>
              <p:nvPr/>
            </p:nvGrpSpPr>
            <p:grpSpPr>
              <a:xfrm>
                <a:off x="6245924" y="4906800"/>
                <a:ext cx="422471" cy="389885"/>
                <a:chOff x="6245924" y="4917700"/>
                <a:chExt cx="422471" cy="389885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6245924" y="4917700"/>
                  <a:ext cx="422471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29"/>
                <p:cNvSpPr/>
                <p:nvPr/>
              </p:nvSpPr>
              <p:spPr bwMode="auto">
                <a:xfrm>
                  <a:off x="6277292" y="4939120"/>
                  <a:ext cx="363600" cy="34704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grpSp>
            <p:nvGrpSpPr>
              <p:cNvPr id="15" name="그룹 14"/>
              <p:cNvGrpSpPr/>
              <p:nvPr/>
            </p:nvGrpSpPr>
            <p:grpSpPr>
              <a:xfrm>
                <a:off x="2936861" y="5375631"/>
                <a:ext cx="1519200" cy="389885"/>
                <a:chOff x="2936861" y="5375631"/>
                <a:chExt cx="1519200" cy="389885"/>
              </a:xfrm>
            </p:grpSpPr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2936861" y="5375631"/>
                  <a:ext cx="1519200" cy="389885"/>
                </a:xfrm>
                <a:prstGeom prst="round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 bwMode="auto">
                <a:xfrm>
                  <a:off x="2963121" y="5396101"/>
                  <a:ext cx="1461600" cy="34704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sp>
          <p:nvSpPr>
            <p:cNvPr id="53" name="내용 개체 틀 3"/>
            <p:cNvSpPr txBox="1">
              <a:spLocks/>
            </p:cNvSpPr>
            <p:nvPr/>
          </p:nvSpPr>
          <p:spPr>
            <a:xfrm>
              <a:off x="2517384" y="3843774"/>
              <a:ext cx="5559815" cy="19205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>
                <a:lnSpc>
                  <a:spcPct val="150000"/>
                </a:lnSpc>
              </a:pPr>
              <a:r>
                <a:rPr lang="ko-KR" altLang="en-US" dirty="0" smtClean="0"/>
                <a:t>사다리꼴의 넓이</a:t>
              </a:r>
              <a:endParaRPr lang="ko-KR" altLang="en-US" dirty="0"/>
            </a:p>
            <a:p>
              <a:pPr fontAlgn="ctr" latinLnBrk="0">
                <a:lnSpc>
                  <a:spcPct val="150000"/>
                </a:lnSpc>
              </a:pPr>
              <a:r>
                <a:rPr lang="en-US" altLang="ko-KR" dirty="0"/>
                <a:t>= 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평행사변형의</a:t>
              </a:r>
              <a:r>
                <a:rPr lang="ko-KR" altLang="en-US" dirty="0" smtClean="0"/>
                <a:t> 넓이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의 </a:t>
              </a:r>
              <a:r>
                <a:rPr lang="ko-KR" altLang="en-US" dirty="0"/>
                <a:t>반</a:t>
              </a:r>
            </a:p>
            <a:p>
              <a:pPr fontAlgn="ctr" latinLnBrk="0">
                <a:lnSpc>
                  <a:spcPct val="150000"/>
                </a:lnSpc>
              </a:pPr>
              <a:r>
                <a:rPr lang="en-US" altLang="ko-KR" dirty="0"/>
                <a:t>= </a:t>
              </a:r>
              <a:r>
                <a:rPr lang="ko-KR" altLang="en-US" dirty="0" err="1"/>
                <a:t>평행사변형의</a:t>
              </a:r>
              <a:r>
                <a:rPr lang="ko-KR" altLang="en-US" dirty="0"/>
                <a:t> 밑변의 길이 </a:t>
              </a:r>
              <a:r>
                <a:rPr lang="en-US" altLang="ko-KR" dirty="0"/>
                <a:t>× </a:t>
              </a:r>
              <a:r>
                <a:rPr lang="ko-KR" altLang="en-US" dirty="0"/>
                <a:t>높이 </a:t>
              </a:r>
              <a:r>
                <a:rPr lang="en-US" altLang="ko-KR" dirty="0" smtClean="0"/>
                <a:t>÷</a:t>
              </a:r>
              <a:endParaRPr lang="ko-KR" altLang="en-US" dirty="0"/>
            </a:p>
            <a:p>
              <a:pPr fontAlgn="ctr" latinLnBrk="0">
                <a:lnSpc>
                  <a:spcPct val="150000"/>
                </a:lnSpc>
              </a:pPr>
              <a:r>
                <a:rPr lang="en-US" altLang="ko-KR" dirty="0"/>
                <a:t>= </a:t>
              </a:r>
              <a:r>
                <a:rPr lang="en-US" altLang="ko-KR" dirty="0" smtClean="0"/>
                <a:t>(                 </a:t>
              </a:r>
              <a:r>
                <a:rPr lang="en-US" altLang="ko-KR" sz="1600" dirty="0" smtClean="0"/>
                <a:t>  </a:t>
              </a:r>
              <a:r>
                <a:rPr lang="en-US" altLang="ko-KR" dirty="0" smtClean="0"/>
                <a:t>      +              </a:t>
              </a:r>
              <a:r>
                <a:rPr lang="en-US" altLang="ko-KR" sz="1050" dirty="0" smtClean="0"/>
                <a:t> </a:t>
              </a:r>
              <a:r>
                <a:rPr lang="en-US" altLang="ko-KR" dirty="0" smtClean="0"/>
                <a:t>          )× </a:t>
              </a:r>
              <a:r>
                <a:rPr lang="ko-KR" altLang="en-US" dirty="0" smtClean="0"/>
                <a:t>           </a:t>
              </a:r>
              <a:r>
                <a:rPr lang="en-US" altLang="ko-KR" dirty="0"/>
                <a:t>÷ </a:t>
              </a:r>
              <a:r>
                <a:rPr lang="en-US" altLang="ko-KR" dirty="0" smtClean="0"/>
                <a:t>2</a:t>
              </a:r>
              <a:endParaRPr lang="ko-KR" altLang="en-US" dirty="0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0519" y="4921157"/>
            <a:ext cx="358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967460" y="5383116"/>
            <a:ext cx="1445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윗변의 길이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455434" y="5383116"/>
            <a:ext cx="65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높이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624965" y="5382000"/>
            <a:ext cx="157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아랫변의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 길이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0216" y="49274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304" y="53928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6373" y="53874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685" y="5391803"/>
            <a:ext cx="32831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7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948660" y="4757397"/>
            <a:ext cx="4747057" cy="501453"/>
            <a:chOff x="2948660" y="4757397"/>
            <a:chExt cx="4747057" cy="501453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2948660" y="4757397"/>
              <a:ext cx="71169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548845" y="4806715"/>
                  <a:ext cx="729022" cy="344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600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sz="1600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sz="1600" b="1" dirty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sym typeface="Wingdings"/>
                  </a:endParaRPr>
                </a:p>
              </p:txBody>
            </p:sp>
          </mc:Choice>
          <mc:Fallback xmlns="">
            <p:sp>
              <p:nvSpPr>
                <p:cNvPr id="12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8845" y="4806715"/>
                  <a:ext cx="729022" cy="3441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모서리가 둥근 직사각형 12"/>
            <p:cNvSpPr/>
            <p:nvPr/>
          </p:nvSpPr>
          <p:spPr bwMode="auto">
            <a:xfrm>
              <a:off x="6355359" y="4790850"/>
              <a:ext cx="71169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966695" y="4851319"/>
                  <a:ext cx="729022" cy="344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600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sz="1600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sz="1600" b="1" dirty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sym typeface="Wingdings"/>
                  </a:endParaRPr>
                </a:p>
              </p:txBody>
            </p:sp>
          </mc:Choice>
          <mc:Fallback xmlns="">
            <p:sp>
              <p:nvSpPr>
                <p:cNvPr id="15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66695" y="4851319"/>
                  <a:ext cx="729022" cy="3441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26" y="2290496"/>
            <a:ext cx="5595240" cy="2261655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 </a:t>
            </a:r>
            <a:r>
              <a:rPr lang="ko-KR" altLang="en-US" dirty="0" smtClean="0"/>
              <a:t>사다리꼴의 </a:t>
            </a:r>
            <a:r>
              <a:rPr lang="ko-KR" altLang="en-US" dirty="0"/>
              <a:t>넓이를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080431" y="4806731"/>
            <a:ext cx="546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28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6487131" y="4840184"/>
            <a:ext cx="56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6389" y="47742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8190" y="48134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5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8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3288" y="1449388"/>
            <a:ext cx="8227912" cy="1807332"/>
            <a:chOff x="903288" y="1449388"/>
            <a:chExt cx="8227912" cy="1807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내용 개체 틀 3"/>
                <p:cNvSpPr txBox="1">
                  <a:spLocks/>
                </p:cNvSpPr>
                <p:nvPr/>
              </p:nvSpPr>
              <p:spPr>
                <a:xfrm>
                  <a:off x="903288" y="1449388"/>
                  <a:ext cx="8227912" cy="64633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982663" indent="-982663" algn="just" fontAlgn="base"/>
                  <a:r>
                    <a:rPr lang="ko-KR" altLang="en-US" dirty="0" smtClean="0"/>
                    <a:t>문제 </a:t>
                  </a:r>
                  <a:r>
                    <a:rPr lang="en-US" altLang="ko-KR" dirty="0" smtClean="0"/>
                    <a:t>4.</a:t>
                  </a:r>
                  <a:r>
                    <a:rPr lang="ko-KR" altLang="en-US" dirty="0" smtClean="0"/>
                    <a:t> </a:t>
                  </a:r>
                  <a:r>
                    <a:rPr lang="ko-KR" altLang="en-US" dirty="0"/>
                    <a:t>	</a:t>
                  </a:r>
                  <a:r>
                    <a:rPr lang="ko-KR" altLang="en-US" dirty="0" smtClean="0"/>
                    <a:t>사다리꼴 </a:t>
                  </a:r>
                  <a:r>
                    <a:rPr lang="ko-KR" altLang="en-US" dirty="0"/>
                    <a:t>모양의 화단이 있습니다</a:t>
                  </a:r>
                  <a:r>
                    <a:rPr lang="en-US" altLang="ko-KR" dirty="0"/>
                    <a:t>. </a:t>
                  </a:r>
                  <a:r>
                    <a:rPr lang="ko-KR" altLang="en-US" dirty="0"/>
                    <a:t>화단의 윗변의 길이가 </a:t>
                  </a:r>
                  <a:r>
                    <a:rPr lang="en-US" altLang="ko-KR" dirty="0"/>
                    <a:t>8</a:t>
                  </a:r>
                  <a:r>
                    <a:rPr lang="ko-KR" alt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a14:m>
                  <a:r>
                    <a:rPr lang="en-US" altLang="ko-KR" dirty="0"/>
                    <a:t>, </a:t>
                  </a:r>
                  <a:r>
                    <a:rPr lang="ko-KR" altLang="en-US" dirty="0" err="1" smtClean="0"/>
                    <a:t>아랫변의</a:t>
                  </a:r>
                  <a:r>
                    <a:rPr lang="ko-KR" altLang="en-US" dirty="0" smtClean="0"/>
                    <a:t> 길이가 </a:t>
                  </a:r>
                  <a:r>
                    <a:rPr lang="en-US" altLang="ko-KR" dirty="0" smtClean="0"/>
                    <a:t>10</a:t>
                  </a:r>
                  <a:r>
                    <a:rPr lang="ko-KR" alt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ko-KR">
                          <a:latin typeface="Cambria Math" panose="02040503050406030204" pitchFamily="18" charset="0"/>
                        </a:rPr>
                        <m:t>𝐦</m:t>
                      </m:r>
                    </m:oMath>
                  </a14:m>
                  <a:r>
                    <a:rPr lang="en-US" altLang="ko-KR" dirty="0"/>
                    <a:t>, </a:t>
                  </a:r>
                  <a:r>
                    <a:rPr lang="ko-KR" altLang="en-US" dirty="0"/>
                    <a:t>높이가 </a:t>
                  </a:r>
                  <a:r>
                    <a:rPr lang="en-US" altLang="ko-KR" dirty="0"/>
                    <a:t>6</a:t>
                  </a:r>
                  <a:r>
                    <a:rPr lang="ko-KR" alt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altLang="ko-KR">
                          <a:latin typeface="Cambria Math" panose="02040503050406030204" pitchFamily="18" charset="0"/>
                        </a:rPr>
                        <m:t>𝐦</m:t>
                      </m:r>
                    </m:oMath>
                  </a14:m>
                  <a:r>
                    <a:rPr lang="ko-KR" altLang="en-US" dirty="0"/>
                    <a:t>일 때</a:t>
                  </a:r>
                  <a:r>
                    <a:rPr lang="en-US" altLang="ko-KR" dirty="0"/>
                    <a:t>, </a:t>
                  </a:r>
                  <a:r>
                    <a:rPr lang="ko-KR" altLang="en-US" dirty="0"/>
                    <a:t>화단의 넓이를 구해 </a:t>
                  </a:r>
                  <a:r>
                    <a:rPr lang="ko-KR" altLang="en-US" dirty="0" smtClean="0"/>
                    <a:t>보세요</a:t>
                  </a:r>
                  <a:r>
                    <a:rPr lang="en-US" altLang="ko-KR" dirty="0" smtClean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288" y="1449388"/>
                  <a:ext cx="8227912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593" t="-5660" r="-667" b="-141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내용 개체 틀 3"/>
                <p:cNvSpPr txBox="1">
                  <a:spLocks/>
                </p:cNvSpPr>
                <p:nvPr/>
              </p:nvSpPr>
              <p:spPr>
                <a:xfrm>
                  <a:off x="6779883" y="2881168"/>
                  <a:ext cx="2351317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 smtClean="0"/>
                    <a:t>(                     </a:t>
                  </a:r>
                  <a:r>
                    <a:rPr lang="en-US" altLang="ko-KR" dirty="0"/>
                    <a:t>)</a:t>
                  </a:r>
                  <a:r>
                    <a:rPr lang="en-US" altLang="ko-KR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160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sz="1600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</a:t>
                  </a:r>
                </a:p>
              </p:txBody>
            </p:sp>
          </mc:Choice>
          <mc:Fallback xmlns="">
            <p:sp>
              <p:nvSpPr>
                <p:cNvPr id="7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883" y="2881168"/>
                  <a:ext cx="2351317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73" t="-8197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7369212" y="2881168"/>
            <a:ext cx="624512" cy="3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altLang="ko-KR" dirty="0" smtClean="0"/>
              <a:t>54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3349" y="28811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>
            <a:hlinkClick r:id="rId8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5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6" y="2392920"/>
            <a:ext cx="2024981" cy="253122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525527" y="3579441"/>
            <a:ext cx="1668303" cy="468000"/>
            <a:chOff x="5525527" y="3579441"/>
            <a:chExt cx="1668303" cy="468000"/>
          </a:xfrm>
        </p:grpSpPr>
        <p:sp>
          <p:nvSpPr>
            <p:cNvPr id="9" name="모서리가 둥근 직사각형 8"/>
            <p:cNvSpPr/>
            <p:nvPr/>
          </p:nvSpPr>
          <p:spPr bwMode="auto">
            <a:xfrm>
              <a:off x="5525527" y="3579441"/>
              <a:ext cx="1006188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464808" y="3639910"/>
                  <a:ext cx="729022" cy="344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1600" b="1" i="0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sz="1600" b="1" i="0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sz="1600" b="1" dirty="0">
                    <a:solidFill>
                      <a:srgbClr val="695A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sym typeface="Wingdings"/>
                  </a:endParaRPr>
                </a:p>
              </p:txBody>
            </p:sp>
          </mc:Choice>
          <mc:Fallback xmlns="">
            <p:sp>
              <p:nvSpPr>
                <p:cNvPr id="11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4808" y="3639910"/>
                  <a:ext cx="729022" cy="3441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5.</a:t>
            </a:r>
            <a:r>
              <a:rPr lang="ko-KR" altLang="en-US" dirty="0" smtClean="0"/>
              <a:t> </a:t>
            </a:r>
            <a:r>
              <a:rPr lang="ko-KR" altLang="en-US" dirty="0"/>
              <a:t>	 자로 재어 사다리꼴의 넓이를 구해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770847" y="3628775"/>
            <a:ext cx="70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0502" y="36496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9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60" y="2307336"/>
            <a:ext cx="5047488" cy="224332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60" y="2307336"/>
            <a:ext cx="5047488" cy="2243328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2039744" y="411247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903288" y="1449388"/>
            <a:ext cx="832992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6.</a:t>
            </a:r>
            <a:r>
              <a:rPr lang="ko-KR" altLang="en-US" dirty="0" smtClean="0"/>
              <a:t> </a:t>
            </a:r>
            <a:r>
              <a:rPr lang="ko-KR" altLang="en-US" dirty="0"/>
              <a:t>	</a:t>
            </a:r>
            <a:r>
              <a:rPr lang="ko-KR" altLang="en-US" dirty="0" smtClean="0"/>
              <a:t>제시된 </a:t>
            </a:r>
            <a:r>
              <a:rPr lang="ko-KR" altLang="en-US" dirty="0"/>
              <a:t>사다리꼴과 넓이가 같은 사다리꼴을 다른 모양으로 </a:t>
            </a:r>
            <a:r>
              <a:rPr lang="en-US" altLang="ko-KR" dirty="0"/>
              <a:t>1</a:t>
            </a:r>
            <a:r>
              <a:rPr lang="ko-KR" altLang="en-US" dirty="0"/>
              <a:t>개 그려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4338" y="33149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4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2500" y="4406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12~13 </a:t>
            </a:r>
            <a:r>
              <a:rPr lang="ko-KR" altLang="en-US" b="1" spc="-3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534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사다리꼴의 넓이를 구해 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14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019" y="3043118"/>
            <a:ext cx="514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1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도전 수학</a:t>
            </a:r>
            <a:endParaRPr lang="en-US" altLang="ko-KR" sz="3600" spc="-1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9400" y="4801970"/>
            <a:ext cx="8103159" cy="1075302"/>
            <a:chOff x="909400" y="4801970"/>
            <a:chExt cx="8103159" cy="1075302"/>
          </a:xfrm>
        </p:grpSpPr>
        <p:sp>
          <p:nvSpPr>
            <p:cNvPr id="31" name="모서리가 둥근 직사각형 1">
              <a:extLst>
                <a:ext uri="{FF2B5EF4-FFF2-40B4-BE49-F238E27FC236}">
                  <a16:creationId xmlns:a16="http://schemas.microsoft.com/office/drawing/2014/main" xmlns="" id="{331E4CF4-B8DE-4F10-99E1-46D2FE72E454}"/>
                </a:ext>
              </a:extLst>
            </p:cNvPr>
            <p:cNvSpPr/>
            <p:nvPr/>
          </p:nvSpPr>
          <p:spPr>
            <a:xfrm>
              <a:off x="909400" y="5171301"/>
              <a:ext cx="8103159" cy="70597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4801970"/>
              <a:ext cx="7794307" cy="369332"/>
              <a:chOff x="970258" y="4801970"/>
              <a:chExt cx="7794307" cy="369332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xmlns="" id="{4825665D-5203-4AA9-8B3D-3281B302E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2347" y="4801970"/>
                <a:ext cx="76322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그림에서 어떤 도형을 찾을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수 있나요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그리고 그 도형의 특징은 무엇일까요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970258" y="492772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9" r="54354" b="6667"/>
          <a:stretch/>
        </p:blipFill>
        <p:spPr>
          <a:xfrm>
            <a:off x="2792990" y="2027392"/>
            <a:ext cx="3780190" cy="2776647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사다리</a:t>
            </a:r>
            <a:r>
              <a:rPr lang="ko-KR" altLang="en-US" sz="2200" dirty="0">
                <a:solidFill>
                  <a:srgbClr val="695A35"/>
                </a:solidFill>
              </a:rPr>
              <a:t>꼴</a:t>
            </a:r>
            <a:r>
              <a:rPr lang="ko-KR" altLang="en-US" sz="2200" dirty="0" smtClean="0">
                <a:solidFill>
                  <a:srgbClr val="695A35"/>
                </a:solidFill>
              </a:rPr>
              <a:t> 구성 요소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6" name="그림 4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054BB8-161D-475F-B670-6757AEA60D78}"/>
              </a:ext>
            </a:extLst>
          </p:cNvPr>
          <p:cNvSpPr txBox="1"/>
          <p:nvPr/>
        </p:nvSpPr>
        <p:spPr>
          <a:xfrm>
            <a:off x="942405" y="5201120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사다리꼴을 찾을 수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사다리꼴은 마주 보는 한 쌍의 변이 서로 평행합니다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14517"/>
            <a:ext cx="8103159" cy="646331"/>
            <a:chOff x="909401" y="1414517"/>
            <a:chExt cx="8103159" cy="646331"/>
          </a:xfrm>
        </p:grpSpPr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1207006" y="1414517"/>
              <a:ext cx="780555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슬기는 사다리꼴 모양인 학교 건물 지붕의 넓이를 구하려고 합니다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사다리꼴의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넓이를 구하는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방법을 생각해 봅시다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909401" y="1484784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706" y="53126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자유형 15"/>
          <p:cNvSpPr/>
          <p:nvPr/>
        </p:nvSpPr>
        <p:spPr>
          <a:xfrm>
            <a:off x="3405175" y="2660775"/>
            <a:ext cx="2792139" cy="1403797"/>
          </a:xfrm>
          <a:custGeom>
            <a:avLst/>
            <a:gdLst>
              <a:gd name="connsiteX0" fmla="*/ 705762 w 2812746"/>
              <a:gd name="connsiteY0" fmla="*/ 0 h 1403797"/>
              <a:gd name="connsiteX1" fmla="*/ 1408949 w 2812746"/>
              <a:gd name="connsiteY1" fmla="*/ 0 h 1403797"/>
              <a:gd name="connsiteX2" fmla="*/ 2812746 w 2812746"/>
              <a:gd name="connsiteY2" fmla="*/ 1403797 h 1403797"/>
              <a:gd name="connsiteX3" fmla="*/ 0 w 2812746"/>
              <a:gd name="connsiteY3" fmla="*/ 1403797 h 1403797"/>
              <a:gd name="connsiteX4" fmla="*/ 705762 w 2812746"/>
              <a:gd name="connsiteY4" fmla="*/ 0 h 140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746" h="1403797">
                <a:moveTo>
                  <a:pt x="705762" y="0"/>
                </a:moveTo>
                <a:lnTo>
                  <a:pt x="1408949" y="0"/>
                </a:lnTo>
                <a:lnTo>
                  <a:pt x="2812746" y="1403797"/>
                </a:lnTo>
                <a:lnTo>
                  <a:pt x="0" y="1403797"/>
                </a:lnTo>
                <a:lnTo>
                  <a:pt x="705762" y="0"/>
                </a:lnTo>
                <a:close/>
              </a:path>
            </a:pathLst>
          </a:custGeom>
          <a:noFill/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2525" y="3906932"/>
            <a:ext cx="8098971" cy="1110228"/>
            <a:chOff x="902525" y="3906932"/>
            <a:chExt cx="8098971" cy="1110228"/>
          </a:xfrm>
        </p:grpSpPr>
        <p:sp>
          <p:nvSpPr>
            <p:cNvPr id="32" name="모서리가 둥근 직사각형 1">
              <a:extLst>
                <a:ext uri="{FF2B5EF4-FFF2-40B4-BE49-F238E27FC236}">
                  <a16:creationId xmlns:a16="http://schemas.microsoft.com/office/drawing/2014/main" xmlns="" id="{79BEB04E-0EC7-4D44-A021-173BE4B01A23}"/>
                </a:ext>
              </a:extLst>
            </p:cNvPr>
            <p:cNvSpPr/>
            <p:nvPr/>
          </p:nvSpPr>
          <p:spPr>
            <a:xfrm>
              <a:off x="902525" y="4277712"/>
              <a:ext cx="8098971" cy="739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3906932"/>
              <a:ext cx="7539188" cy="369332"/>
              <a:chOff x="970258" y="3906932"/>
              <a:chExt cx="7539188" cy="369332"/>
            </a:xfrm>
          </p:grpSpPr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xmlns="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4091" y="3906932"/>
                <a:ext cx="73853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사다리꼴에서 평행한 두 변을 표시해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b="1" dirty="0" err="1" smtClean="0">
                    <a:latin typeface="나눔고딕" pitchFamily="50" charset="-127"/>
                    <a:ea typeface="나눔고딕" pitchFamily="50" charset="-127"/>
                  </a:rPr>
                  <a:t>두변을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무엇이라고 부를까요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970258" y="403269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02525" y="5065610"/>
            <a:ext cx="8098971" cy="802072"/>
            <a:chOff x="902525" y="5065610"/>
            <a:chExt cx="8098971" cy="802072"/>
          </a:xfrm>
        </p:grpSpPr>
        <p:sp>
          <p:nvSpPr>
            <p:cNvPr id="39" name="모서리가 둥근 직사각형 1">
              <a:extLst>
                <a:ext uri="{FF2B5EF4-FFF2-40B4-BE49-F238E27FC236}">
                  <a16:creationId xmlns:a16="http://schemas.microsoft.com/office/drawing/2014/main" xmlns="" id="{B6345664-197A-4EDB-879D-5E08C4A7C6D5}"/>
                </a:ext>
              </a:extLst>
            </p:cNvPr>
            <p:cNvSpPr/>
            <p:nvPr/>
          </p:nvSpPr>
          <p:spPr>
            <a:xfrm>
              <a:off x="902525" y="5450725"/>
              <a:ext cx="8098971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065610"/>
              <a:ext cx="7656287" cy="369332"/>
              <a:chOff x="970258" y="5065610"/>
              <a:chExt cx="7656287" cy="369332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xmlns="" id="{EFA59EC9-795A-49B8-9312-7E23F1ED8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2950" y="5065610"/>
                <a:ext cx="75135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평행한 두 변 사이의 거리를 표시해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그 거리를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무엇이라고 부를까요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970258" y="519136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9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 구성 요소 알아보기</a:t>
            </a:r>
          </a:p>
        </p:txBody>
      </p:sp>
      <p:pic>
        <p:nvPicPr>
          <p:cNvPr id="60" name="그림 5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6CC4EF-D1B6-49DD-9E21-D83D45132541}"/>
              </a:ext>
            </a:extLst>
          </p:cNvPr>
          <p:cNvSpPr txBox="1"/>
          <p:nvPr/>
        </p:nvSpPr>
        <p:spPr>
          <a:xfrm>
            <a:off x="902525" y="4325337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밑변입니다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윗변과 </a:t>
            </a: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6DD82C2-E585-4554-94B1-C488693A3A7E}"/>
              </a:ext>
            </a:extLst>
          </p:cNvPr>
          <p:cNvSpPr txBox="1"/>
          <p:nvPr/>
        </p:nvSpPr>
        <p:spPr>
          <a:xfrm>
            <a:off x="902525" y="5486475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높이입니다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47193" r="49858" b="36757"/>
          <a:stretch/>
        </p:blipFill>
        <p:spPr>
          <a:xfrm>
            <a:off x="2848058" y="1323250"/>
            <a:ext cx="4123028" cy="2539078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3372470" y="3373286"/>
            <a:ext cx="309500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4529837" y="1835339"/>
            <a:ext cx="172651" cy="1517462"/>
            <a:chOff x="4529837" y="1835339"/>
            <a:chExt cx="172651" cy="1517462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4529837" y="1835339"/>
              <a:ext cx="1093" cy="151746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 rot="5400000">
              <a:off x="4538538" y="3188852"/>
              <a:ext cx="160273" cy="167626"/>
              <a:chOff x="2585648" y="3484465"/>
              <a:chExt cx="160273" cy="167626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2585648" y="3484465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 flipV="1">
                <a:off x="2590132" y="3484465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직선 연결선 20"/>
          <p:cNvCxnSpPr/>
          <p:nvPr/>
        </p:nvCxnSpPr>
        <p:spPr>
          <a:xfrm>
            <a:off x="4149475" y="1823615"/>
            <a:ext cx="76291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825" y="44397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825" y="54683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4281" y="3862385"/>
            <a:ext cx="8072284" cy="1092095"/>
            <a:chOff x="924281" y="3862385"/>
            <a:chExt cx="8072284" cy="1092095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9FBC6613-6978-4D6C-9599-2D5B92E24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424" y="3862385"/>
              <a:ext cx="58977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사다리꼴의 넓이를 어떻게 구하면 좋을지 이야기해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">
              <a:extLst>
                <a:ext uri="{FF2B5EF4-FFF2-40B4-BE49-F238E27FC236}">
                  <a16:creationId xmlns:a16="http://schemas.microsoft.com/office/drawing/2014/main" xmlns="" id="{910FA1A8-DDF1-4607-AED3-B98E73C1EDCD}"/>
                </a:ext>
              </a:extLst>
            </p:cNvPr>
            <p:cNvSpPr/>
            <p:nvPr/>
          </p:nvSpPr>
          <p:spPr>
            <a:xfrm>
              <a:off x="924281" y="4260525"/>
              <a:ext cx="8072284" cy="6939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70258" y="398814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 구성 요소 알아보기</a:t>
            </a:r>
          </a:p>
        </p:txBody>
      </p:sp>
      <p:pic>
        <p:nvPicPr>
          <p:cNvPr id="47" name="그림 46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E7D05F-996C-4EE3-9E0B-9B2B2542CD40}"/>
              </a:ext>
            </a:extLst>
          </p:cNvPr>
          <p:cNvSpPr txBox="1"/>
          <p:nvPr/>
        </p:nvSpPr>
        <p:spPr>
          <a:xfrm>
            <a:off x="953738" y="4284400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사다리꼴을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붙여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평행사변형을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 구합니다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삼각형으로 잘라서 구해 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8" t="80759" r="27714" b="17891"/>
          <a:stretch/>
        </p:blipFill>
        <p:spPr>
          <a:xfrm>
            <a:off x="7210424" y="3052764"/>
            <a:ext cx="471489" cy="18602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4" y="1449388"/>
            <a:ext cx="8100915" cy="220657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46250" r="90981" b="51494"/>
          <a:stretch/>
        </p:blipFill>
        <p:spPr>
          <a:xfrm>
            <a:off x="4009018" y="1816834"/>
            <a:ext cx="458961" cy="2762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46250" r="73651" b="51494"/>
          <a:stretch/>
        </p:blipFill>
        <p:spPr>
          <a:xfrm>
            <a:off x="3152119" y="2163716"/>
            <a:ext cx="631687" cy="2762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46250" r="82911" b="51494"/>
          <a:stretch/>
        </p:blipFill>
        <p:spPr>
          <a:xfrm>
            <a:off x="1462534" y="2172661"/>
            <a:ext cx="458961" cy="2762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46250" r="65162" b="51494"/>
          <a:stretch/>
        </p:blipFill>
        <p:spPr>
          <a:xfrm>
            <a:off x="2828573" y="2511376"/>
            <a:ext cx="439236" cy="27622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46250" r="73651" b="51494"/>
          <a:stretch/>
        </p:blipFill>
        <p:spPr>
          <a:xfrm>
            <a:off x="7183680" y="3068053"/>
            <a:ext cx="504637" cy="22066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46250" r="82911" b="51494"/>
          <a:stretch/>
        </p:blipFill>
        <p:spPr>
          <a:xfrm>
            <a:off x="6998362" y="1834424"/>
            <a:ext cx="366651" cy="22066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46250" r="65162" b="51494"/>
          <a:stretch/>
        </p:blipFill>
        <p:spPr>
          <a:xfrm>
            <a:off x="6821889" y="2425698"/>
            <a:ext cx="350893" cy="22066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6308" y="17707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2837" y="21351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4116" y="21020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1572" y="24598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8523" y="44484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8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사다리꼴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넓이 </a:t>
            </a:r>
            <a:r>
              <a:rPr lang="ko-KR" altLang="en-US" sz="2200" dirty="0">
                <a:solidFill>
                  <a:srgbClr val="695A35"/>
                </a:solidFill>
              </a:rPr>
              <a:t>구하는 방법 알아보기</a:t>
            </a:r>
          </a:p>
        </p:txBody>
      </p:sp>
      <p:pic>
        <p:nvPicPr>
          <p:cNvPr id="41" name="그림 4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70258" y="4693633"/>
            <a:ext cx="8272264" cy="369332"/>
            <a:chOff x="970258" y="4693633"/>
            <a:chExt cx="8272264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513613-69B9-47CE-BA17-0EC202AC6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800" y="4693633"/>
              <a:ext cx="81147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사다리꼴의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윗변을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 파란색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b="1" dirty="0" err="1">
                  <a:latin typeface="나눔고딕" pitchFamily="50" charset="-127"/>
                  <a:ea typeface="나눔고딕" pitchFamily="50" charset="-127"/>
                </a:rPr>
                <a:t>아랫변을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 초록색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높이를 빨간색으로 표시해 보세요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70258" y="4819391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09401" y="1404986"/>
            <a:ext cx="7425526" cy="369332"/>
            <a:chOff x="909401" y="1404986"/>
            <a:chExt cx="7425526" cy="369332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xmlns="" id="{8DFA116C-4CE6-436D-A3E1-01A6BB01B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550" y="1404986"/>
              <a:ext cx="7183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사다리꼴 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개를 이용하여 사다리꼴의 넓이를 구하는 방법을 알아봅시다</a:t>
              </a:r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9" name="모서리가 둥근 직사각형 2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모서리가 둥근 직사각형 27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t="15242" r="25121" b="69232"/>
          <a:stretch/>
        </p:blipFill>
        <p:spPr>
          <a:xfrm>
            <a:off x="2367868" y="1959450"/>
            <a:ext cx="5653669" cy="2467306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>
            <a:off x="3652633" y="3941997"/>
            <a:ext cx="309500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810000" y="2404050"/>
            <a:ext cx="172651" cy="1517462"/>
            <a:chOff x="4810000" y="2404050"/>
            <a:chExt cx="172651" cy="1517462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4810000" y="2404050"/>
              <a:ext cx="1093" cy="151746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그룹 21"/>
            <p:cNvGrpSpPr/>
            <p:nvPr/>
          </p:nvGrpSpPr>
          <p:grpSpPr>
            <a:xfrm rot="5400000">
              <a:off x="4818701" y="3757563"/>
              <a:ext cx="160273" cy="167626"/>
              <a:chOff x="2585648" y="3484465"/>
              <a:chExt cx="160273" cy="167626"/>
            </a:xfrm>
          </p:grpSpPr>
          <p:cxnSp>
            <p:nvCxnSpPr>
              <p:cNvPr id="24" name="직선 연결선 23"/>
              <p:cNvCxnSpPr/>
              <p:nvPr/>
            </p:nvCxnSpPr>
            <p:spPr>
              <a:xfrm>
                <a:off x="2585648" y="3484465"/>
                <a:ext cx="160273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flipV="1">
                <a:off x="2590132" y="3484465"/>
                <a:ext cx="0" cy="167626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직선 연결선 32"/>
          <p:cNvCxnSpPr/>
          <p:nvPr/>
        </p:nvCxnSpPr>
        <p:spPr>
          <a:xfrm>
            <a:off x="4429638" y="2392326"/>
            <a:ext cx="76291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025" y="29843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14400" y="4567918"/>
            <a:ext cx="8098971" cy="800747"/>
            <a:chOff x="914400" y="4846210"/>
            <a:chExt cx="8098971" cy="800747"/>
          </a:xfrm>
        </p:grpSpPr>
        <p:sp>
          <p:nvSpPr>
            <p:cNvPr id="26" name="모서리가 둥근 직사각형 1">
              <a:extLst>
                <a:ext uri="{FF2B5EF4-FFF2-40B4-BE49-F238E27FC236}">
                  <a16:creationId xmlns:a16="http://schemas.microsoft.com/office/drawing/2014/main" xmlns="" id="{DEFEDD4C-EA50-4872-8F09-0F56FE24E39B}"/>
                </a:ext>
              </a:extLst>
            </p:cNvPr>
            <p:cNvSpPr/>
            <p:nvPr/>
          </p:nvSpPr>
          <p:spPr>
            <a:xfrm>
              <a:off x="914400" y="5230000"/>
              <a:ext cx="8098971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846210"/>
              <a:ext cx="3108736" cy="369332"/>
              <a:chOff x="970258" y="4846210"/>
              <a:chExt cx="3108736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xmlns="" id="{21B02EF3-C146-4CFE-902C-7CD646A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2354" y="4846210"/>
                <a:ext cx="2946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어떤 도형이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만들어졌나요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8" name="모서리가 둥근 직사각형 57"/>
              <p:cNvSpPr/>
              <p:nvPr/>
            </p:nvSpPr>
            <p:spPr>
              <a:xfrm>
                <a:off x="970258" y="497196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47088D-32D2-40DE-9E2B-7B7A8ED84E8A}"/>
              </a:ext>
            </a:extLst>
          </p:cNvPr>
          <p:cNvSpPr txBox="1"/>
          <p:nvPr/>
        </p:nvSpPr>
        <p:spPr>
          <a:xfrm>
            <a:off x="914400" y="4975583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평행사변형입니다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970258" y="1400901"/>
            <a:ext cx="6972228" cy="2913897"/>
            <a:chOff x="970258" y="1400901"/>
            <a:chExt cx="6972228" cy="2913897"/>
          </a:xfrm>
        </p:grpSpPr>
        <p:grpSp>
          <p:nvGrpSpPr>
            <p:cNvPr id="5" name="그룹 4"/>
            <p:cNvGrpSpPr/>
            <p:nvPr/>
          </p:nvGrpSpPr>
          <p:grpSpPr>
            <a:xfrm>
              <a:off x="970258" y="1400901"/>
              <a:ext cx="6972228" cy="369332"/>
              <a:chOff x="970258" y="1400901"/>
              <a:chExt cx="6972228" cy="369332"/>
            </a:xfrm>
          </p:grpSpPr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xmlns="" id="{77972004-93FB-4962-B853-197081E04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800" y="1400901"/>
                <a:ext cx="681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개를 붙여 넓이를 구하기 쉬운 도형으로 만들어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970258" y="152665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7" t="41137" r="35140" b="36418"/>
            <a:stretch/>
          </p:blipFill>
          <p:spPr>
            <a:xfrm>
              <a:off x="1717288" y="1847020"/>
              <a:ext cx="4597024" cy="2467778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7" t="8710" r="6034" b="77208"/>
          <a:stretch/>
        </p:blipFill>
        <p:spPr>
          <a:xfrm>
            <a:off x="6555256" y="2659968"/>
            <a:ext cx="1137989" cy="1678344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4" t="37328" r="15086" b="53414"/>
          <a:stretch/>
        </p:blipFill>
        <p:spPr>
          <a:xfrm>
            <a:off x="6314312" y="1755755"/>
            <a:ext cx="1628174" cy="111509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196" y="4995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2190444" y="2375241"/>
            <a:ext cx="3702394" cy="1289939"/>
            <a:chOff x="2190444" y="2663472"/>
            <a:chExt cx="3702394" cy="1289939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7" t="41074" r="60931" b="48093"/>
            <a:stretch/>
          </p:blipFill>
          <p:spPr>
            <a:xfrm>
              <a:off x="2190444" y="2663472"/>
              <a:ext cx="2555275" cy="1289622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3" t="41074" r="29615" b="48093"/>
            <a:stretch/>
          </p:blipFill>
          <p:spPr>
            <a:xfrm>
              <a:off x="3337563" y="2663789"/>
              <a:ext cx="2555275" cy="1289622"/>
            </a:xfrm>
            <a:prstGeom prst="rect">
              <a:avLst/>
            </a:prstGeom>
          </p:spPr>
        </p:pic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0875" y="28522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5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6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4400" y="1449388"/>
            <a:ext cx="8098971" cy="1309958"/>
            <a:chOff x="914400" y="1449388"/>
            <a:chExt cx="8098971" cy="1309958"/>
          </a:xfrm>
        </p:grpSpPr>
        <p:sp>
          <p:nvSpPr>
            <p:cNvPr id="30" name="모서리가 둥근 직사각형 1">
              <a:extLst>
                <a:ext uri="{FF2B5EF4-FFF2-40B4-BE49-F238E27FC236}">
                  <a16:creationId xmlns:a16="http://schemas.microsoft.com/office/drawing/2014/main" xmlns="" id="{98F16181-6BCD-4B9E-9082-21A11D3930A3}"/>
                </a:ext>
              </a:extLst>
            </p:cNvPr>
            <p:cNvSpPr/>
            <p:nvPr/>
          </p:nvSpPr>
          <p:spPr>
            <a:xfrm>
              <a:off x="914400" y="1836016"/>
              <a:ext cx="8098971" cy="923330"/>
            </a:xfrm>
            <a:prstGeom prst="roundRect">
              <a:avLst>
                <a:gd name="adj" fmla="val 1183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9388"/>
              <a:ext cx="6468201" cy="369332"/>
              <a:chOff x="970258" y="1449388"/>
              <a:chExt cx="6468201" cy="369332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xmlns="" id="{FFD1367E-4848-4461-BE9D-DB5670327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880" y="1449388"/>
                <a:ext cx="63305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err="1" smtClean="0">
                    <a:latin typeface="나눔고딕" pitchFamily="50" charset="-127"/>
                    <a:ea typeface="나눔고딕" pitchFamily="50" charset="-127"/>
                  </a:rPr>
                  <a:t>평행사변형과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사다리꼴의 밑변의 길이와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높이를 비교해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970258" y="157514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25551" y="2974705"/>
            <a:ext cx="8064499" cy="793715"/>
            <a:chOff x="925551" y="2974705"/>
            <a:chExt cx="8064499" cy="793715"/>
          </a:xfrm>
        </p:grpSpPr>
        <p:sp>
          <p:nvSpPr>
            <p:cNvPr id="31" name="모서리가 둥근 직사각형 1">
              <a:extLst>
                <a:ext uri="{FF2B5EF4-FFF2-40B4-BE49-F238E27FC236}">
                  <a16:creationId xmlns:a16="http://schemas.microsoft.com/office/drawing/2014/main" xmlns="" id="{8A1AAA0D-DC45-432A-8215-A089A22134CA}"/>
                </a:ext>
              </a:extLst>
            </p:cNvPr>
            <p:cNvSpPr/>
            <p:nvPr/>
          </p:nvSpPr>
          <p:spPr>
            <a:xfrm>
              <a:off x="925551" y="3359574"/>
              <a:ext cx="8064499" cy="4088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2974705"/>
              <a:ext cx="5033364" cy="369332"/>
              <a:chOff x="970258" y="2974705"/>
              <a:chExt cx="5033364" cy="369332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506FF599-8456-4D47-AFC9-E1FA1A9D7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715" y="2974705"/>
                <a:ext cx="49039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평행사변형과 사다리꼴의 넓이를 비교해 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970258" y="31004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925551" y="3958246"/>
            <a:ext cx="8064499" cy="1078380"/>
            <a:chOff x="925551" y="3958246"/>
            <a:chExt cx="8064499" cy="1078380"/>
          </a:xfrm>
        </p:grpSpPr>
        <p:sp>
          <p:nvSpPr>
            <p:cNvPr id="25" name="모서리가 둥근 직사각형 1">
              <a:extLst>
                <a:ext uri="{FF2B5EF4-FFF2-40B4-BE49-F238E27FC236}">
                  <a16:creationId xmlns:a16="http://schemas.microsoft.com/office/drawing/2014/main" xmlns="" id="{31F73B48-E7D8-42B4-AB85-A8639B98561A}"/>
                </a:ext>
              </a:extLst>
            </p:cNvPr>
            <p:cNvSpPr/>
            <p:nvPr/>
          </p:nvSpPr>
          <p:spPr>
            <a:xfrm>
              <a:off x="925551" y="4345691"/>
              <a:ext cx="8064499" cy="6909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3958246"/>
              <a:ext cx="5382537" cy="369332"/>
              <a:chOff x="970258" y="3958246"/>
              <a:chExt cx="5382537" cy="369332"/>
            </a:xfrm>
          </p:grpSpPr>
          <p:sp>
            <p:nvSpPr>
              <p:cNvPr id="38" name="TextBox 19">
                <a:extLst>
                  <a:ext uri="{FF2B5EF4-FFF2-40B4-BE49-F238E27FC236}">
                    <a16:creationId xmlns:a16="http://schemas.microsoft.com/office/drawing/2014/main" xmlns="" id="{5ED3F6A8-6E4B-4F51-AE09-C28C49776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242" y="3958246"/>
                <a:ext cx="52485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사다리꼴의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구하는 방법을 이야기해 </a:t>
                </a:r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970258" y="408400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2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60" name="직사각형 42"/>
          <p:cNvSpPr>
            <a:spLocks noChangeArrowheads="1"/>
          </p:cNvSpPr>
          <p:nvPr/>
        </p:nvSpPr>
        <p:spPr bwMode="auto">
          <a:xfrm>
            <a:off x="925654" y="1836016"/>
            <a:ext cx="7987786" cy="923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밑변의 길이는 사다리꼴의 윗변의 길이와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길이의 합과 같습니다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err="1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 높이는 사다리꼴의 높이와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DDBF264-978B-43F4-AAFC-AEC07A4AE0C7}"/>
              </a:ext>
            </a:extLst>
          </p:cNvPr>
          <p:cNvSpPr txBox="1"/>
          <p:nvPr/>
        </p:nvSpPr>
        <p:spPr>
          <a:xfrm>
            <a:off x="929019" y="3379361"/>
            <a:ext cx="734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 넓이는 사다리꼴의 넓이의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2"/>
          <p:cNvSpPr>
            <a:spLocks noChangeArrowheads="1"/>
          </p:cNvSpPr>
          <p:nvPr/>
        </p:nvSpPr>
        <p:spPr bwMode="auto">
          <a:xfrm>
            <a:off x="925551" y="4367993"/>
            <a:ext cx="8064499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 </a:t>
            </a:r>
            <a:r>
              <a:rPr lang="en-US" altLang="ko-KR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붙여 </a:t>
            </a:r>
            <a:r>
              <a:rPr lang="ko-KR" altLang="en-US" b="1" spc="-30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평행사변형을</a:t>
            </a: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만들 수 있습니다</a:t>
            </a:r>
            <a:r>
              <a:rPr lang="en-US" altLang="ko-KR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따라서 </a:t>
            </a:r>
            <a:r>
              <a:rPr lang="ko-KR" altLang="en-US" b="1" spc="-30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넓이를 구하는 </a:t>
            </a:r>
            <a:r>
              <a:rPr lang="ko-KR" altLang="en-US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방법으로 </a:t>
            </a:r>
            <a:r>
              <a:rPr lang="ko-KR" altLang="en-US" b="1" spc="-30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넓이를 </a:t>
            </a:r>
            <a:r>
              <a:rPr lang="ko-KR" altLang="en-US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구하고</a:t>
            </a:r>
            <a:r>
              <a:rPr lang="en-US" altLang="ko-KR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1" spc="-3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3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나누면 됩니다</a:t>
            </a:r>
            <a:r>
              <a:rPr lang="en-US" altLang="ko-KR" b="1" spc="-30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spc="-30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428" y="20889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428" y="34052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428" y="44824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5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2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4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6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5551" y="4750139"/>
            <a:ext cx="8064499" cy="821601"/>
            <a:chOff x="925551" y="4750139"/>
            <a:chExt cx="8064499" cy="821601"/>
          </a:xfrm>
        </p:grpSpPr>
        <p:sp>
          <p:nvSpPr>
            <p:cNvPr id="30" name="모서리가 둥근 직사각형 1">
              <a:extLst>
                <a:ext uri="{FF2B5EF4-FFF2-40B4-BE49-F238E27FC236}">
                  <a16:creationId xmlns:a16="http://schemas.microsoft.com/office/drawing/2014/main" xmlns="" id="{DF46E2F4-A345-4AC5-973C-11FC6AAF4D52}"/>
                </a:ext>
              </a:extLst>
            </p:cNvPr>
            <p:cNvSpPr/>
            <p:nvPr/>
          </p:nvSpPr>
          <p:spPr>
            <a:xfrm>
              <a:off x="925551" y="5154783"/>
              <a:ext cx="8064499" cy="4169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750139"/>
              <a:ext cx="4774953" cy="369332"/>
              <a:chOff x="970258" y="4750139"/>
              <a:chExt cx="4774953" cy="369332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xmlns="" id="{67691031-0DA1-45F3-BD40-069FA15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227" y="4750139"/>
                <a:ext cx="46249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식을 이용하여 사다리꼴의 넓이를 구해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970258" y="489187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25551" y="1427086"/>
            <a:ext cx="8064499" cy="1751013"/>
            <a:chOff x="925551" y="1427086"/>
            <a:chExt cx="8064499" cy="1751013"/>
          </a:xfrm>
        </p:grpSpPr>
        <p:sp>
          <p:nvSpPr>
            <p:cNvPr id="38" name="모서리가 둥근 직사각형 1">
              <a:extLst>
                <a:ext uri="{FF2B5EF4-FFF2-40B4-BE49-F238E27FC236}">
                  <a16:creationId xmlns:a16="http://schemas.microsoft.com/office/drawing/2014/main" xmlns="" id="{4C28E60E-0A12-4C8D-9395-5F5260843C67}"/>
                </a:ext>
              </a:extLst>
            </p:cNvPr>
            <p:cNvSpPr/>
            <p:nvPr/>
          </p:nvSpPr>
          <p:spPr>
            <a:xfrm>
              <a:off x="925551" y="1849295"/>
              <a:ext cx="8064499" cy="1328804"/>
            </a:xfrm>
            <a:prstGeom prst="roundRect">
              <a:avLst>
                <a:gd name="adj" fmla="val 795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27086"/>
              <a:ext cx="6047737" cy="369332"/>
              <a:chOff x="970258" y="1427086"/>
              <a:chExt cx="6047737" cy="369332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xmlns="" id="{E5481784-0360-4155-8373-B2983CFD4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227" y="1427086"/>
                <a:ext cx="5897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lang="ko-KR" altLang="en-US" b="1" dirty="0">
                    <a:latin typeface="나눔고딕" pitchFamily="50" charset="-127"/>
                    <a:ea typeface="나눔고딕" pitchFamily="50" charset="-127"/>
                  </a:rPr>
                  <a:t>사다리꼴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의 넓이를 구하는 방법을 식으로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나타내어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8" name="모서리가 둥근 직사각형 67"/>
              <p:cNvSpPr/>
              <p:nvPr/>
            </p:nvSpPr>
            <p:spPr>
              <a:xfrm>
                <a:off x="970258" y="155284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6" name="내용 개체 틀 5"/>
          <p:cNvSpPr txBox="1">
            <a:spLocks/>
          </p:cNvSpPr>
          <p:nvPr/>
        </p:nvSpPr>
        <p:spPr>
          <a:xfrm>
            <a:off x="195482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사다리꼴 </a:t>
            </a:r>
            <a:r>
              <a:rPr lang="en-US" altLang="ko-KR" sz="2200" dirty="0">
                <a:solidFill>
                  <a:srgbClr val="695A35"/>
                </a:solidFill>
              </a:rPr>
              <a:t>2</a:t>
            </a:r>
            <a:r>
              <a:rPr lang="ko-KR" altLang="en-US" sz="2200" dirty="0">
                <a:solidFill>
                  <a:srgbClr val="695A35"/>
                </a:solidFill>
              </a:rPr>
              <a:t>개를 이용하여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넓이 구하는 방법 알아보기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AF2B057-8A2A-41E3-BA32-45E58328FA75}"/>
              </a:ext>
            </a:extLst>
          </p:cNvPr>
          <p:cNvSpPr txBox="1"/>
          <p:nvPr/>
        </p:nvSpPr>
        <p:spPr>
          <a:xfrm>
            <a:off x="925551" y="1899958"/>
            <a:ext cx="7987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사다리꼴의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평행사변형의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반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평행사변형의 넓이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÷ 2</a:t>
            </a:r>
          </a:p>
          <a:p>
            <a:pPr algn="just"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= (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밑변의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길이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spc="-150" dirty="0" smtClean="0">
                <a:solidFill>
                  <a:srgbClr val="208235"/>
                </a:solidFill>
              </a:rPr>
              <a:t>×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just">
              <a:defRPr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(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만들어진 </a:t>
            </a: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높이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÷ 2 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75453" r="18579" b="16784"/>
          <a:stretch/>
        </p:blipFill>
        <p:spPr>
          <a:xfrm>
            <a:off x="1565255" y="3382701"/>
            <a:ext cx="6809305" cy="11677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472B52-5994-4B57-9347-95806444283D}"/>
              </a:ext>
            </a:extLst>
          </p:cNvPr>
          <p:cNvSpPr txBox="1"/>
          <p:nvPr/>
        </p:nvSpPr>
        <p:spPr>
          <a:xfrm>
            <a:off x="2257212" y="4058450"/>
            <a:ext cx="1456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윗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길이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472B52-5994-4B57-9347-95806444283D}"/>
              </a:ext>
            </a:extLst>
          </p:cNvPr>
          <p:cNvSpPr txBox="1"/>
          <p:nvPr/>
        </p:nvSpPr>
        <p:spPr>
          <a:xfrm>
            <a:off x="4375943" y="4058450"/>
            <a:ext cx="1992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아랫변의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길이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7114434" y="4050381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78E5B60-0E17-4319-99A1-AAFCC9829F88}"/>
                  </a:ext>
                </a:extLst>
              </p:cNvPr>
              <p:cNvSpPr txBox="1"/>
              <p:nvPr/>
            </p:nvSpPr>
            <p:spPr>
              <a:xfrm>
                <a:off x="925551" y="5180106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(2+8)</a:t>
                </a:r>
                <a:r>
                  <a:rPr lang="en-US" altLang="ko-KR" b="1" spc="-150" dirty="0" smtClean="0">
                    <a:solidFill>
                      <a:srgbClr val="208235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4÷2=20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20</a:t>
                </a:r>
                <a:r>
                  <a:rPr lang="en-US" altLang="ko-KR" sz="1600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8E5B60-0E17-4319-99A1-AAFCC982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51" y="5180106"/>
                <a:ext cx="73406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581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8322" y="22913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879" y="51915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6719235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4" action="ppaction://hlinksldjump"/>
          </p:cNvPr>
          <p:cNvSpPr/>
          <p:nvPr/>
        </p:nvSpPr>
        <p:spPr>
          <a:xfrm>
            <a:off x="7112429" y="45729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/>
      <p:bldP spid="25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769</Words>
  <Application>Microsoft Office PowerPoint</Application>
  <PresentationFormat>A4 용지(210x297mm)</PresentationFormat>
  <Paragraphs>148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461</cp:revision>
  <cp:lastPrinted>2017-09-25T02:44:09Z</cp:lastPrinted>
  <dcterms:created xsi:type="dcterms:W3CDTF">2017-09-24T23:31:15Z</dcterms:created>
  <dcterms:modified xsi:type="dcterms:W3CDTF">2019-01-03T01:53:27Z</dcterms:modified>
</cp:coreProperties>
</file>