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26"/>
  </p:notesMasterIdLst>
  <p:handoutMasterIdLst>
    <p:handoutMasterId r:id="rId27"/>
  </p:handoutMasterIdLst>
  <p:sldIdLst>
    <p:sldId id="258" r:id="rId3"/>
    <p:sldId id="260" r:id="rId4"/>
    <p:sldId id="283" r:id="rId5"/>
    <p:sldId id="288" r:id="rId6"/>
    <p:sldId id="289" r:id="rId7"/>
    <p:sldId id="303" r:id="rId8"/>
    <p:sldId id="273" r:id="rId9"/>
    <p:sldId id="291" r:id="rId10"/>
    <p:sldId id="292" r:id="rId11"/>
    <p:sldId id="280" r:id="rId12"/>
    <p:sldId id="293" r:id="rId13"/>
    <p:sldId id="295" r:id="rId14"/>
    <p:sldId id="304" r:id="rId15"/>
    <p:sldId id="287" r:id="rId16"/>
    <p:sldId id="296" r:id="rId17"/>
    <p:sldId id="297" r:id="rId18"/>
    <p:sldId id="264" r:id="rId19"/>
    <p:sldId id="298" r:id="rId20"/>
    <p:sldId id="299" r:id="rId21"/>
    <p:sldId id="301" r:id="rId22"/>
    <p:sldId id="302" r:id="rId23"/>
    <p:sldId id="300" r:id="rId24"/>
    <p:sldId id="263" r:id="rId2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pos="603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695A35"/>
    <a:srgbClr val="3C4BA0"/>
    <a:srgbClr val="F5A200"/>
    <a:srgbClr val="4F81BD"/>
    <a:srgbClr val="F0830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6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2106" y="-1044"/>
      </p:cViewPr>
      <p:guideLst>
        <p:guide orient="horz" pos="537"/>
        <p:guide orient="horz" pos="3861"/>
        <p:guide orient="horz" pos="913"/>
        <p:guide pos="240"/>
        <p:guide pos="6023"/>
        <p:guide pos="489"/>
        <p:guide pos="60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09~10</a:t>
            </a:r>
            <a:r>
              <a:rPr lang="ko-KR" altLang="en-US" smtClean="0"/>
              <a:t>차시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517B9-D620-49E7-9D0E-6A0CD7F600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0667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09~10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09~10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264405" y="411807"/>
            <a:ext cx="1052189" cy="434287"/>
            <a:chOff x="988232" y="1711097"/>
            <a:chExt cx="724408" cy="315308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모서리가 둥근 직사각형 25"/>
          <p:cNvSpPr/>
          <p:nvPr userDrawn="1"/>
        </p:nvSpPr>
        <p:spPr>
          <a:xfrm>
            <a:off x="1844988" y="413354"/>
            <a:ext cx="4008112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-15553" y="715042"/>
            <a:ext cx="186054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38551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378611" y="11748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삼각형의 넓이를 구해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56456" y="-27384"/>
            <a:ext cx="1061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9~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848544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64405" y="411807"/>
            <a:ext cx="1052189" cy="434287"/>
            <a:chOff x="988232" y="1711097"/>
            <a:chExt cx="724408" cy="315308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-15553" y="715042"/>
            <a:ext cx="186054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838551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378611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삼각형의 넓이를 구해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56456" y="-27384"/>
            <a:ext cx="1061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9~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848544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모서리가 둥근 직사각형 34"/>
          <p:cNvSpPr/>
          <p:nvPr userDrawn="1"/>
        </p:nvSpPr>
        <p:spPr>
          <a:xfrm>
            <a:off x="1846541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6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7.xml"/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12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4.xml"/><Relationship Id="rId4" Type="http://schemas.openxmlformats.org/officeDocument/2006/relationships/image" Target="../media/image22.png"/><Relationship Id="rId9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6.xml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17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slide" Target="slide10.xml"/><Relationship Id="rId4" Type="http://schemas.openxmlformats.org/officeDocument/2006/relationships/image" Target="../media/image23.png"/><Relationship Id="rId9" Type="http://schemas.openxmlformats.org/officeDocument/2006/relationships/slide" Target="slide7.xml"/><Relationship Id="rId1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6.xml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image" Target="../media/image22.png"/><Relationship Id="rId10" Type="http://schemas.openxmlformats.org/officeDocument/2006/relationships/slide" Target="slide10.xml"/><Relationship Id="rId4" Type="http://schemas.openxmlformats.org/officeDocument/2006/relationships/image" Target="../media/image27.png"/><Relationship Id="rId9" Type="http://schemas.openxmlformats.org/officeDocument/2006/relationships/slide" Target="slide7.xml"/><Relationship Id="rId1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6.xml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slide" Target="slide14.xml"/><Relationship Id="rId5" Type="http://schemas.openxmlformats.org/officeDocument/2006/relationships/image" Target="../media/image24.png"/><Relationship Id="rId1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image" Target="../media/image19.png"/><Relationship Id="rId9" Type="http://schemas.openxmlformats.org/officeDocument/2006/relationships/slide" Target="slide7.xml"/><Relationship Id="rId1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6.xml"/><Relationship Id="rId3" Type="http://schemas.openxmlformats.org/officeDocument/2006/relationships/image" Target="../media/image23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image" Target="../media/image28.png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6.xml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image" Target="../media/image28.png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image" Target="../media/image9.png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slide" Target="slide10.xml"/><Relationship Id="rId5" Type="http://schemas.openxmlformats.org/officeDocument/2006/relationships/image" Target="../media/image32.png"/><Relationship Id="rId10" Type="http://schemas.openxmlformats.org/officeDocument/2006/relationships/slide" Target="slide7.xml"/><Relationship Id="rId4" Type="http://schemas.openxmlformats.org/officeDocument/2006/relationships/image" Target="../media/image30.png"/><Relationship Id="rId9" Type="http://schemas.openxmlformats.org/officeDocument/2006/relationships/slide" Target="slide3.xml"/><Relationship Id="rId1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6.xml"/><Relationship Id="rId3" Type="http://schemas.openxmlformats.org/officeDocument/2006/relationships/image" Target="../media/image32.jpe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image" Target="../media/image33.png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slide" Target="slide16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34.jpeg"/><Relationship Id="rId9" Type="http://schemas.openxmlformats.org/officeDocument/2006/relationships/slide" Target="slide14.xml"/><Relationship Id="rId1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4.xml"/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12" Type="http://schemas.openxmlformats.org/officeDocument/2006/relationships/slide" Target="slide10.xml"/><Relationship Id="rId2" Type="http://schemas.openxmlformats.org/officeDocument/2006/relationships/image" Target="../media/image36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7.xml"/><Relationship Id="rId5" Type="http://schemas.openxmlformats.org/officeDocument/2006/relationships/image" Target="../media/image36.jpeg"/><Relationship Id="rId15" Type="http://schemas.openxmlformats.org/officeDocument/2006/relationships/slide" Target="slide16.xml"/><Relationship Id="rId10" Type="http://schemas.openxmlformats.org/officeDocument/2006/relationships/slide" Target="slide3.xml"/><Relationship Id="rId4" Type="http://schemas.openxmlformats.org/officeDocument/2006/relationships/image" Target="../media/image35.jpeg"/><Relationship Id="rId9" Type="http://schemas.openxmlformats.org/officeDocument/2006/relationships/slide" Target="slide2.xml"/><Relationship Id="rId1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3.xml"/><Relationship Id="rId10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6.xml"/><Relationship Id="rId3" Type="http://schemas.openxmlformats.org/officeDocument/2006/relationships/image" Target="../media/image37.jpe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image" Target="../media/image33.png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10.xml"/><Relationship Id="rId18" Type="http://schemas.openxmlformats.org/officeDocument/2006/relationships/image" Target="../media/image39.png"/><Relationship Id="rId7" Type="http://schemas.openxmlformats.org/officeDocument/2006/relationships/image" Target="../media/image4.png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" Type="http://schemas.openxmlformats.org/officeDocument/2006/relationships/image" Target="../media/image38.jpeg"/><Relationship Id="rId16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slide" Target="slide3.xml"/><Relationship Id="rId5" Type="http://schemas.openxmlformats.org/officeDocument/2006/relationships/image" Target="../media/image44.png"/><Relationship Id="rId15" Type="http://schemas.openxmlformats.org/officeDocument/2006/relationships/slide" Target="slide1.xml"/><Relationship Id="rId10" Type="http://schemas.openxmlformats.org/officeDocument/2006/relationships/slide" Target="slide2.xml"/><Relationship Id="rId9" Type="http://schemas.openxmlformats.org/officeDocument/2006/relationships/image" Target="../media/image9.png"/><Relationship Id="rId1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16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40.jpeg"/><Relationship Id="rId10" Type="http://schemas.openxmlformats.org/officeDocument/2006/relationships/slide" Target="slide14.xml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4.xml"/><Relationship Id="rId4" Type="http://schemas.openxmlformats.org/officeDocument/2006/relationships/image" Target="../media/image8.png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4.xml"/><Relationship Id="rId4" Type="http://schemas.openxmlformats.org/officeDocument/2006/relationships/image" Target="../media/image10.png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slide" Target="slide10.xml"/><Relationship Id="rId5" Type="http://schemas.openxmlformats.org/officeDocument/2006/relationships/image" Target="../media/image8.png"/><Relationship Id="rId15" Type="http://schemas.openxmlformats.org/officeDocument/2006/relationships/slide" Target="slide17.xml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slide" Target="slide10.xml"/><Relationship Id="rId5" Type="http://schemas.openxmlformats.org/officeDocument/2006/relationships/image" Target="../media/image10.png"/><Relationship Id="rId15" Type="http://schemas.openxmlformats.org/officeDocument/2006/relationships/slide" Target="slide17.xml"/><Relationship Id="rId10" Type="http://schemas.openxmlformats.org/officeDocument/2006/relationships/slide" Target="slide7.xml"/><Relationship Id="rId4" Type="http://schemas.openxmlformats.org/officeDocument/2006/relationships/image" Target="../media/image8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7.xml"/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12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4.xml"/><Relationship Id="rId4" Type="http://schemas.openxmlformats.org/officeDocument/2006/relationships/image" Target="../media/image17.png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openxmlformats.org/officeDocument/2006/relationships/image" Target="../media/image18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7.xml"/><Relationship Id="rId5" Type="http://schemas.openxmlformats.org/officeDocument/2006/relationships/image" Target="../media/image180.png"/><Relationship Id="rId15" Type="http://schemas.openxmlformats.org/officeDocument/2006/relationships/slide" Target="slide16.xml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slide" Target="slide2.xml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slide" Target="slide10.xml"/><Relationship Id="rId5" Type="http://schemas.openxmlformats.org/officeDocument/2006/relationships/image" Target="../media/image17.png"/><Relationship Id="rId15" Type="http://schemas.openxmlformats.org/officeDocument/2006/relationships/slide" Target="slide17.xml"/><Relationship Id="rId10" Type="http://schemas.openxmlformats.org/officeDocument/2006/relationships/slide" Target="slide7.xml"/><Relationship Id="rId4" Type="http://schemas.openxmlformats.org/officeDocument/2006/relationships/image" Target="../media/image20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0" y="2792831"/>
            <a:ext cx="332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삼각형의 넓이를 구해 볼까요</a:t>
            </a: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20552" y="404664"/>
            <a:ext cx="39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다각형의 둘레와 넓이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126~129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84~87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851"/>
            <a:ext cx="4061460" cy="9208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0" y="2636912"/>
            <a:ext cx="3566848" cy="1323439"/>
            <a:chOff x="0" y="2636912"/>
            <a:chExt cx="3566848" cy="1323439"/>
          </a:xfrm>
        </p:grpSpPr>
        <p:sp>
          <p:nvSpPr>
            <p:cNvPr id="22" name="TextBox 21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2636912"/>
              <a:ext cx="27601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r>
                <a:rPr lang="en-US" altLang="ko-KR" sz="8000" b="1" spc="-10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~10</a:t>
              </a:r>
              <a:endParaRPr lang="ko-KR" altLang="en-US" sz="8000" b="1" spc="-1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70258" y="4562051"/>
            <a:ext cx="7279926" cy="369332"/>
            <a:chOff x="970258" y="4562051"/>
            <a:chExt cx="7279926" cy="369332"/>
          </a:xfrm>
        </p:grpSpPr>
        <p:sp>
          <p:nvSpPr>
            <p:cNvPr id="19" name="TextBox 19">
              <a:extLst>
                <a:ext uri="{FF2B5EF4-FFF2-40B4-BE49-F238E27FC236}">
                  <a16:creationId xmlns="" xmlns:a16="http://schemas.microsoft.com/office/drawing/2014/main" id="{3293DD09-468C-4057-8762-617B764D2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148" y="4562051"/>
              <a:ext cx="71080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파란색 선을 삼각</a:t>
              </a:r>
              <a:r>
                <a:rPr kumimoji="0" lang="ko-KR" altLang="en-US" b="1" dirty="0" smtClean="0">
                  <a:latin typeface="나눔고딕" pitchFamily="50" charset="-127"/>
                  <a:ea typeface="나눔고딕" pitchFamily="50" charset="-127"/>
                </a:rPr>
                <a:t>형의 밑변이라 할 때</a:t>
              </a:r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높이를 빨간색으로 표시해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70258" y="468780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401" y="1395283"/>
            <a:ext cx="5046956" cy="369332"/>
            <a:chOff x="909401" y="1395283"/>
            <a:chExt cx="5046956" cy="369332"/>
          </a:xfrm>
        </p:grpSpPr>
        <p:sp>
          <p:nvSpPr>
            <p:cNvPr id="17" name="TextBox 19">
              <a:extLst>
                <a:ext uri="{FF2B5EF4-FFF2-40B4-BE49-F238E27FC236}">
                  <a16:creationId xmlns="" xmlns:a16="http://schemas.microsoft.com/office/drawing/2014/main" id="{C965B12D-C407-4CF6-93C8-400FE7F0C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997" y="1395283"/>
              <a:ext cx="48253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spc="-100" dirty="0" smtClean="0">
                  <a:latin typeface="나눔고딕" pitchFamily="50" charset="-127"/>
                  <a:ea typeface="나눔고딕" pitchFamily="50" charset="-127"/>
                </a:rPr>
                <a:t>삼각형을 </a:t>
              </a:r>
              <a:r>
                <a:rPr lang="ko-KR" altLang="en-US" b="1" spc="-100" dirty="0">
                  <a:latin typeface="나눔고딕" pitchFamily="50" charset="-127"/>
                  <a:ea typeface="나눔고딕" pitchFamily="50" charset="-127"/>
                </a:rPr>
                <a:t>잘라서 넓이를 구하는 방법을 알아봅시다</a:t>
              </a:r>
              <a:r>
                <a:rPr lang="en-US" altLang="ko-KR" b="1" spc="-10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6" name="모서리가 둥근 직사각형 2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8" t="14665" r="35115" b="69242"/>
          <a:stretch/>
        </p:blipFill>
        <p:spPr>
          <a:xfrm>
            <a:off x="3222702" y="1923585"/>
            <a:ext cx="3127638" cy="2403087"/>
          </a:xfrm>
          <a:prstGeom prst="rect">
            <a:avLst/>
          </a:prstGeom>
        </p:spPr>
      </p:pic>
      <p:cxnSp>
        <p:nvCxnSpPr>
          <p:cNvPr id="25" name="직선 연결선 24"/>
          <p:cNvCxnSpPr/>
          <p:nvPr/>
        </p:nvCxnSpPr>
        <p:spPr>
          <a:xfrm>
            <a:off x="3716134" y="3840890"/>
            <a:ext cx="218698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4448498" y="2376488"/>
            <a:ext cx="174190" cy="1449268"/>
            <a:chOff x="4448498" y="2376488"/>
            <a:chExt cx="174190" cy="1449268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4448498" y="2376488"/>
              <a:ext cx="0" cy="1446563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그룹 28"/>
            <p:cNvGrpSpPr/>
            <p:nvPr/>
          </p:nvGrpSpPr>
          <p:grpSpPr>
            <a:xfrm rot="5400000">
              <a:off x="4458738" y="3661807"/>
              <a:ext cx="160273" cy="167626"/>
              <a:chOff x="2585648" y="3484465"/>
              <a:chExt cx="160273" cy="167626"/>
            </a:xfrm>
          </p:grpSpPr>
          <p:cxnSp>
            <p:nvCxnSpPr>
              <p:cNvPr id="30" name="직선 연결선 29"/>
              <p:cNvCxnSpPr/>
              <p:nvPr/>
            </p:nvCxnSpPr>
            <p:spPr>
              <a:xfrm>
                <a:off x="2585648" y="3484465"/>
                <a:ext cx="160273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 flipV="1">
                <a:off x="2590132" y="3484465"/>
                <a:ext cx="0" cy="167626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402" y="29642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내용 개체 틀 5"/>
          <p:cNvSpPr txBox="1">
            <a:spLocks/>
          </p:cNvSpPr>
          <p:nvPr/>
        </p:nvSpPr>
        <p:spPr>
          <a:xfrm>
            <a:off x="181081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삼각형을 잘라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 구하는 방법 알아보기</a:t>
            </a:r>
          </a:p>
        </p:txBody>
      </p:sp>
    </p:spTree>
    <p:extLst>
      <p:ext uri="{BB962C8B-B14F-4D97-AF65-F5344CB8AC3E}">
        <p14:creationId xmlns:p14="http://schemas.microsoft.com/office/powerpoint/2010/main" val="27974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03351" y="4026744"/>
            <a:ext cx="8117986" cy="765009"/>
            <a:chOff x="903351" y="4026744"/>
            <a:chExt cx="8117986" cy="765009"/>
          </a:xfrm>
        </p:grpSpPr>
        <p:sp>
          <p:nvSpPr>
            <p:cNvPr id="26" name="모서리가 둥근 직사각형 1">
              <a:extLst>
                <a:ext uri="{FF2B5EF4-FFF2-40B4-BE49-F238E27FC236}">
                  <a16:creationId xmlns="" xmlns:a16="http://schemas.microsoft.com/office/drawing/2014/main" id="{DEFEDD4C-EA50-4872-8F09-0F56FE24E39B}"/>
                </a:ext>
              </a:extLst>
            </p:cNvPr>
            <p:cNvSpPr/>
            <p:nvPr/>
          </p:nvSpPr>
          <p:spPr>
            <a:xfrm>
              <a:off x="903351" y="4374796"/>
              <a:ext cx="8117986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70258" y="4026744"/>
              <a:ext cx="3092058" cy="369332"/>
              <a:chOff x="970258" y="4026744"/>
              <a:chExt cx="3092058" cy="369332"/>
            </a:xfrm>
          </p:grpSpPr>
          <p:sp>
            <p:nvSpPr>
              <p:cNvPr id="25" name="TextBox 19">
                <a:extLst>
                  <a:ext uri="{FF2B5EF4-FFF2-40B4-BE49-F238E27FC236}">
                    <a16:creationId xmlns="" xmlns:a16="http://schemas.microsoft.com/office/drawing/2014/main" id="{21B02EF3-C146-4CFE-902C-7CD646AEE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76" y="4026744"/>
                <a:ext cx="29466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어떤 도형이 만들어 졌나요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970258" y="411821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9" name="그룹 8"/>
          <p:cNvGrpSpPr/>
          <p:nvPr/>
        </p:nvGrpSpPr>
        <p:grpSpPr>
          <a:xfrm>
            <a:off x="903351" y="4834248"/>
            <a:ext cx="8117985" cy="1047461"/>
            <a:chOff x="903351" y="4834248"/>
            <a:chExt cx="8117985" cy="1047461"/>
          </a:xfrm>
        </p:grpSpPr>
        <p:sp>
          <p:nvSpPr>
            <p:cNvPr id="29" name="모서리가 둥근 직사각형 1">
              <a:extLst>
                <a:ext uri="{FF2B5EF4-FFF2-40B4-BE49-F238E27FC236}">
                  <a16:creationId xmlns="" xmlns:a16="http://schemas.microsoft.com/office/drawing/2014/main" id="{98F16181-6BCD-4B9E-9082-21A11D3930A3}"/>
                </a:ext>
              </a:extLst>
            </p:cNvPr>
            <p:cNvSpPr/>
            <p:nvPr/>
          </p:nvSpPr>
          <p:spPr>
            <a:xfrm>
              <a:off x="903351" y="5227741"/>
              <a:ext cx="8117985" cy="653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70258" y="4834248"/>
              <a:ext cx="6272550" cy="369332"/>
              <a:chOff x="970258" y="4834248"/>
              <a:chExt cx="6272550" cy="369332"/>
            </a:xfrm>
          </p:grpSpPr>
          <p:sp>
            <p:nvSpPr>
              <p:cNvPr id="28" name="TextBox 19">
                <a:extLst>
                  <a:ext uri="{FF2B5EF4-FFF2-40B4-BE49-F238E27FC236}">
                    <a16:creationId xmlns="" xmlns:a16="http://schemas.microsoft.com/office/drawing/2014/main" id="{FFD1367E-4848-4461-BE9D-DB5670327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8634" y="4834248"/>
                <a:ext cx="61141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ko-KR" altLang="en-US" b="1" dirty="0" err="1" smtClean="0">
                    <a:latin typeface="나눔고딕" pitchFamily="50" charset="-127"/>
                    <a:ea typeface="나눔고딕" pitchFamily="50" charset="-127"/>
                  </a:rPr>
                  <a:t>평행사변형과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삼각형의 밑변의 길이와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높이를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비교해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970258" y="496000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0" name="그림 39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181081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삼각형을 잘라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 구하는 방법 알아보기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0472B52-5994-4B57-9347-95806444283D}"/>
              </a:ext>
            </a:extLst>
          </p:cNvPr>
          <p:cNvSpPr txBox="1"/>
          <p:nvPr/>
        </p:nvSpPr>
        <p:spPr>
          <a:xfrm>
            <a:off x="940795" y="5231559"/>
            <a:ext cx="734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kumimoji="0"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 밑변의 길이는 삼각형의 밑변의 길이와 같습니다</a:t>
            </a:r>
            <a:r>
              <a:rPr kumimoji="0"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kumimoji="0"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 높이는 삼각형의 높이의 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</a:t>
            </a:r>
            <a:r>
              <a:rPr kumimoji="0"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니다</a:t>
            </a:r>
            <a:r>
              <a:rPr kumimoji="0"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047088D-32D2-40DE-9E2B-7B7A8ED84E8A}"/>
              </a:ext>
            </a:extLst>
          </p:cNvPr>
          <p:cNvSpPr txBox="1"/>
          <p:nvPr/>
        </p:nvSpPr>
        <p:spPr>
          <a:xfrm>
            <a:off x="925653" y="4395239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kumimoji="0"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평행사변형입니다</a:t>
            </a:r>
            <a:r>
              <a:rPr kumimoji="0"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3" t="34122" r="7423" b="53057"/>
          <a:stretch/>
        </p:blipFill>
        <p:spPr>
          <a:xfrm>
            <a:off x="6411276" y="2641408"/>
            <a:ext cx="1088254" cy="1269429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3" t="24916" r="4920" b="67024"/>
          <a:stretch/>
        </p:blipFill>
        <p:spPr>
          <a:xfrm>
            <a:off x="6168497" y="1934270"/>
            <a:ext cx="1661339" cy="91774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7262" y="43952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7262" y="53459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그룹 80"/>
          <p:cNvGrpSpPr/>
          <p:nvPr/>
        </p:nvGrpSpPr>
        <p:grpSpPr>
          <a:xfrm>
            <a:off x="970258" y="1368172"/>
            <a:ext cx="6513012" cy="2594443"/>
            <a:chOff x="970258" y="1368172"/>
            <a:chExt cx="6513012" cy="2594443"/>
          </a:xfrm>
        </p:grpSpPr>
        <p:pic>
          <p:nvPicPr>
            <p:cNvPr id="82" name="그림 8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t="41168" r="35410" b="37102"/>
            <a:stretch/>
          </p:blipFill>
          <p:spPr>
            <a:xfrm>
              <a:off x="2352900" y="1798188"/>
              <a:ext cx="3796990" cy="2164427"/>
            </a:xfrm>
            <a:prstGeom prst="rect">
              <a:avLst/>
            </a:prstGeom>
          </p:spPr>
        </p:pic>
        <p:grpSp>
          <p:nvGrpSpPr>
            <p:cNvPr id="83" name="그룹 82"/>
            <p:cNvGrpSpPr/>
            <p:nvPr/>
          </p:nvGrpSpPr>
          <p:grpSpPr>
            <a:xfrm>
              <a:off x="970258" y="1368172"/>
              <a:ext cx="6513012" cy="369332"/>
              <a:chOff x="970258" y="1368172"/>
              <a:chExt cx="6513012" cy="369332"/>
            </a:xfrm>
          </p:grpSpPr>
          <p:sp>
            <p:nvSpPr>
              <p:cNvPr id="84" name="TextBox 19">
                <a:extLst>
                  <a:ext uri="{FF2B5EF4-FFF2-40B4-BE49-F238E27FC236}">
                    <a16:creationId xmlns="" xmlns:a16="http://schemas.microsoft.com/office/drawing/2014/main" id="{77972004-93FB-4962-B853-197081E047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409" y="1368172"/>
                <a:ext cx="63738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점선을 따라 잘라서 넓이를 구하기 쉬운 도형으로 만들어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5" name="모서리가 둥근 직사각형 84"/>
              <p:cNvSpPr/>
              <p:nvPr/>
            </p:nvSpPr>
            <p:spPr>
              <a:xfrm>
                <a:off x="970258" y="149393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86" name="그룹 85"/>
          <p:cNvGrpSpPr/>
          <p:nvPr/>
        </p:nvGrpSpPr>
        <p:grpSpPr>
          <a:xfrm>
            <a:off x="2595992" y="2326237"/>
            <a:ext cx="3269540" cy="1146948"/>
            <a:chOff x="2595992" y="2326237"/>
            <a:chExt cx="3269540" cy="1146948"/>
          </a:xfrm>
        </p:grpSpPr>
        <p:pic>
          <p:nvPicPr>
            <p:cNvPr id="87" name="그림 8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8" t="44344" r="47477" b="44344"/>
            <a:stretch/>
          </p:blipFill>
          <p:spPr>
            <a:xfrm>
              <a:off x="2595992" y="2326237"/>
              <a:ext cx="3269540" cy="1146948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8" t="44344" r="26092" b="45494"/>
            <a:stretch/>
          </p:blipFill>
          <p:spPr>
            <a:xfrm>
              <a:off x="4391245" y="2353356"/>
              <a:ext cx="1435416" cy="1030279"/>
            </a:xfrm>
            <a:prstGeom prst="rect">
              <a:avLst/>
            </a:prstGeom>
          </p:spPr>
        </p:pic>
        <p:grpSp>
          <p:nvGrpSpPr>
            <p:cNvPr id="89" name="그룹 88"/>
            <p:cNvGrpSpPr/>
            <p:nvPr/>
          </p:nvGrpSpPr>
          <p:grpSpPr>
            <a:xfrm>
              <a:off x="3564168" y="2486025"/>
              <a:ext cx="167626" cy="870234"/>
              <a:chOff x="3584574" y="2771016"/>
              <a:chExt cx="167626" cy="870234"/>
            </a:xfrm>
          </p:grpSpPr>
          <p:cxnSp>
            <p:nvCxnSpPr>
              <p:cNvPr id="91" name="직선 연결선 90"/>
              <p:cNvCxnSpPr/>
              <p:nvPr/>
            </p:nvCxnSpPr>
            <p:spPr>
              <a:xfrm>
                <a:off x="3584574" y="2771016"/>
                <a:ext cx="0" cy="87023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그룹 91"/>
              <p:cNvGrpSpPr/>
              <p:nvPr/>
            </p:nvGrpSpPr>
            <p:grpSpPr>
              <a:xfrm rot="5400000">
                <a:off x="3588250" y="3477301"/>
                <a:ext cx="160273" cy="167626"/>
                <a:chOff x="2585648" y="3484465"/>
                <a:chExt cx="160273" cy="167626"/>
              </a:xfrm>
            </p:grpSpPr>
            <p:cxnSp>
              <p:nvCxnSpPr>
                <p:cNvPr id="93" name="직선 연결선 92"/>
                <p:cNvCxnSpPr/>
                <p:nvPr/>
              </p:nvCxnSpPr>
              <p:spPr>
                <a:xfrm>
                  <a:off x="2585648" y="3484465"/>
                  <a:ext cx="160273" cy="0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직선 연결선 93"/>
                <p:cNvCxnSpPr/>
                <p:nvPr/>
              </p:nvCxnSpPr>
              <p:spPr>
                <a:xfrm flipV="1">
                  <a:off x="2590132" y="3484465"/>
                  <a:ext cx="0" cy="167626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0" name="직선 연결선 89"/>
            <p:cNvCxnSpPr/>
            <p:nvPr/>
          </p:nvCxnSpPr>
          <p:spPr>
            <a:xfrm>
              <a:off x="5316916" y="2476502"/>
              <a:ext cx="0" cy="90475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그림 9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4255" y="27201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6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3250" y="1383355"/>
            <a:ext cx="8118086" cy="1613892"/>
            <a:chOff x="903250" y="1383355"/>
            <a:chExt cx="8118086" cy="1613892"/>
          </a:xfrm>
        </p:grpSpPr>
        <p:sp>
          <p:nvSpPr>
            <p:cNvPr id="26" name="모서리가 둥근 직사각형 1">
              <a:extLst>
                <a:ext uri="{FF2B5EF4-FFF2-40B4-BE49-F238E27FC236}">
                  <a16:creationId xmlns="" xmlns:a16="http://schemas.microsoft.com/office/drawing/2014/main" id="{31F73B48-E7D8-42B4-AB85-A8639B98561A}"/>
                </a:ext>
              </a:extLst>
            </p:cNvPr>
            <p:cNvSpPr/>
            <p:nvPr/>
          </p:nvSpPr>
          <p:spPr>
            <a:xfrm>
              <a:off x="903250" y="1759649"/>
              <a:ext cx="8118086" cy="123759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383355"/>
              <a:ext cx="5188433" cy="369332"/>
              <a:chOff x="970258" y="1383355"/>
              <a:chExt cx="5188433" cy="369332"/>
            </a:xfrm>
          </p:grpSpPr>
          <p:sp>
            <p:nvSpPr>
              <p:cNvPr id="58" name="TextBox 19">
                <a:extLst>
                  <a:ext uri="{FF2B5EF4-FFF2-40B4-BE49-F238E27FC236}">
                    <a16:creationId xmlns="" xmlns:a16="http://schemas.microsoft.com/office/drawing/2014/main" id="{5ED3F6A8-6E4B-4F51-AE09-C28C49776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6544" y="1383355"/>
                <a:ext cx="50321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삼각형의 넓이를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구하는 방법을 이야기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해 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970258" y="150911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03250" y="3230375"/>
            <a:ext cx="8118086" cy="1078478"/>
            <a:chOff x="903250" y="3230375"/>
            <a:chExt cx="8118086" cy="1078478"/>
          </a:xfrm>
        </p:grpSpPr>
        <p:sp>
          <p:nvSpPr>
            <p:cNvPr id="34" name="모서리가 둥근 직사각형 1">
              <a:extLst>
                <a:ext uri="{FF2B5EF4-FFF2-40B4-BE49-F238E27FC236}">
                  <a16:creationId xmlns="" xmlns:a16="http://schemas.microsoft.com/office/drawing/2014/main" id="{4C28E60E-0A12-4C8D-9395-5F5260843C67}"/>
                </a:ext>
              </a:extLst>
            </p:cNvPr>
            <p:cNvSpPr/>
            <p:nvPr/>
          </p:nvSpPr>
          <p:spPr>
            <a:xfrm>
              <a:off x="903250" y="3621963"/>
              <a:ext cx="8118086" cy="6868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70258" y="3230375"/>
              <a:ext cx="5842483" cy="369332"/>
              <a:chOff x="970258" y="3230375"/>
              <a:chExt cx="5842483" cy="369332"/>
            </a:xfrm>
          </p:grpSpPr>
          <p:sp>
            <p:nvSpPr>
              <p:cNvPr id="24" name="TextBox 19">
                <a:extLst>
                  <a:ext uri="{FF2B5EF4-FFF2-40B4-BE49-F238E27FC236}">
                    <a16:creationId xmlns="" xmlns:a16="http://schemas.microsoft.com/office/drawing/2014/main" id="{E5481784-0360-4155-8373-B2983CFD4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1378" y="3230375"/>
                <a:ext cx="56813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삼각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형의 넓이를 구하는 방법을 식으로 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나타내어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970258" y="335613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14402" y="5102292"/>
            <a:ext cx="8106934" cy="799299"/>
            <a:chOff x="914402" y="5102292"/>
            <a:chExt cx="8106934" cy="799299"/>
          </a:xfrm>
        </p:grpSpPr>
        <p:sp>
          <p:nvSpPr>
            <p:cNvPr id="32" name="모서리가 둥근 직사각형 1">
              <a:extLst>
                <a:ext uri="{FF2B5EF4-FFF2-40B4-BE49-F238E27FC236}">
                  <a16:creationId xmlns="" xmlns:a16="http://schemas.microsoft.com/office/drawing/2014/main" id="{DF46E2F4-A345-4AC5-973C-11FC6AAF4D52}"/>
                </a:ext>
              </a:extLst>
            </p:cNvPr>
            <p:cNvSpPr/>
            <p:nvPr/>
          </p:nvSpPr>
          <p:spPr>
            <a:xfrm>
              <a:off x="914402" y="5484634"/>
              <a:ext cx="8106934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5102292"/>
              <a:ext cx="3262746" cy="369332"/>
              <a:chOff x="970258" y="5102292"/>
              <a:chExt cx="3262746" cy="369332"/>
            </a:xfrm>
          </p:grpSpPr>
          <p:sp>
            <p:nvSpPr>
              <p:cNvPr id="29" name="TextBox 19">
                <a:extLst>
                  <a:ext uri="{FF2B5EF4-FFF2-40B4-BE49-F238E27FC236}">
                    <a16:creationId xmlns="" xmlns:a16="http://schemas.microsoft.com/office/drawing/2014/main" id="{67691031-0DA1-45F3-BD40-069FA1511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079" y="5102292"/>
                <a:ext cx="30989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삼각형의 넓이는 얼마인가요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4" name="모서리가 둥근 직사각형 63"/>
              <p:cNvSpPr/>
              <p:nvPr/>
            </p:nvSpPr>
            <p:spPr>
              <a:xfrm>
                <a:off x="970258" y="524288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2" name="그림 51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3" name="내용 개체 틀 5"/>
          <p:cNvSpPr txBox="1">
            <a:spLocks/>
          </p:cNvSpPr>
          <p:nvPr/>
        </p:nvSpPr>
        <p:spPr>
          <a:xfrm>
            <a:off x="181081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삼각형을 잘라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 구하는 방법 알아보기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A78E5B60-0E17-4319-99A1-AAFCC9829F88}"/>
                  </a:ext>
                </a:extLst>
              </p:cNvPr>
              <p:cNvSpPr txBox="1"/>
              <p:nvPr/>
            </p:nvSpPr>
            <p:spPr>
              <a:xfrm>
                <a:off x="925553" y="5509957"/>
                <a:ext cx="7340600" cy="3755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12</a:t>
                </a:r>
                <a:r>
                  <a:rPr lang="en-US" altLang="ko-KR" spc="-150" dirty="0">
                    <a:solidFill>
                      <a:srgbClr val="228A38"/>
                    </a:solidFill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endParaRPr kumimoji="0"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78E5B60-0E17-4319-99A1-AAFCC9829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53" y="5509957"/>
                <a:ext cx="7340600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581" t="-655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AF2B057-8A2A-41E3-BA32-45E58328FA75}"/>
              </a:ext>
            </a:extLst>
          </p:cNvPr>
          <p:cNvSpPr txBox="1"/>
          <p:nvPr/>
        </p:nvSpPr>
        <p:spPr>
          <a:xfrm>
            <a:off x="925552" y="3650325"/>
            <a:ext cx="734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삼각형의 넓이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= 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만들어진 평행사변형의 넓이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just"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밑변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x 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삼각형의 높이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반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6" name="직사각형 42"/>
          <p:cNvSpPr>
            <a:spLocks noChangeArrowheads="1"/>
          </p:cNvSpPr>
          <p:nvPr/>
        </p:nvSpPr>
        <p:spPr bwMode="auto">
          <a:xfrm>
            <a:off x="898792" y="1785767"/>
            <a:ext cx="8111393" cy="12003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삼각형의 넓이는 만들어진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넓이를 이용합니다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b="1" dirty="0" smtClean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밑변의 길이는 삼각형의 밑변과 같고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높이는 삼각형의 높이의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반입니다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밑변의 길이와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삼각형의 높이의 반을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곱해서 구합니다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2" t="77120" r="21927" b="17922"/>
          <a:stretch/>
        </p:blipFill>
        <p:spPr>
          <a:xfrm>
            <a:off x="2437351" y="4285503"/>
            <a:ext cx="5342505" cy="687936"/>
          </a:xfrm>
          <a:prstGeom prst="rect">
            <a:avLst/>
          </a:prstGeom>
        </p:spPr>
      </p:pic>
      <p:sp>
        <p:nvSpPr>
          <p:cNvPr id="27" name="내용 개체 틀 2"/>
          <p:cNvSpPr txBox="1">
            <a:spLocks/>
          </p:cNvSpPr>
          <p:nvPr/>
        </p:nvSpPr>
        <p:spPr>
          <a:xfrm>
            <a:off x="4499402" y="4439826"/>
            <a:ext cx="1358235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밑변의 길이</a:t>
            </a:r>
            <a:endParaRPr lang="en-US" altLang="ko-KR" dirty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6304310" y="4427700"/>
            <a:ext cx="81071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높이</a:t>
            </a:r>
            <a:endParaRPr lang="en-US" altLang="ko-KR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8128" y="21771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8128" y="37647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1314" y="55137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42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3251" y="4167094"/>
            <a:ext cx="8106934" cy="799299"/>
            <a:chOff x="903251" y="4167094"/>
            <a:chExt cx="8106934" cy="799299"/>
          </a:xfrm>
        </p:grpSpPr>
        <p:sp>
          <p:nvSpPr>
            <p:cNvPr id="53" name="모서리가 둥근 직사각형 1">
              <a:extLst>
                <a:ext uri="{FF2B5EF4-FFF2-40B4-BE49-F238E27FC236}">
                  <a16:creationId xmlns="" xmlns:a16="http://schemas.microsoft.com/office/drawing/2014/main" id="{0CAAE0D7-76A9-489F-A343-EC8B0B282ECC}"/>
                </a:ext>
              </a:extLst>
            </p:cNvPr>
            <p:cNvSpPr/>
            <p:nvPr/>
          </p:nvSpPr>
          <p:spPr>
            <a:xfrm>
              <a:off x="903251" y="4549436"/>
              <a:ext cx="8106934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4167094"/>
              <a:ext cx="3294666" cy="369332"/>
              <a:chOff x="970258" y="4167094"/>
              <a:chExt cx="3294666" cy="369332"/>
            </a:xfrm>
          </p:grpSpPr>
          <p:sp>
            <p:nvSpPr>
              <p:cNvPr id="39" name="TextBox 19">
                <a:extLst>
                  <a:ext uri="{FF2B5EF4-FFF2-40B4-BE49-F238E27FC236}">
                    <a16:creationId xmlns="" xmlns:a16="http://schemas.microsoft.com/office/drawing/2014/main" id="{ECEEF0BA-99EA-4FBC-A549-A86A28F37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6381" y="4167094"/>
                <a:ext cx="31085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알게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된 점을 이야기해 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5" name="모서리가 둥근 직사각형 64"/>
              <p:cNvSpPr/>
              <p:nvPr/>
            </p:nvSpPr>
            <p:spPr>
              <a:xfrm>
                <a:off x="970258" y="429285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2" name="그림 51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3" name="내용 개체 틀 5"/>
          <p:cNvSpPr txBox="1">
            <a:spLocks/>
          </p:cNvSpPr>
          <p:nvPr/>
        </p:nvSpPr>
        <p:spPr>
          <a:xfrm>
            <a:off x="181081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삼각형을 잘라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 구하는 방법 알아보기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D6DA477-9E45-4BE2-B513-6BD6A6BCBB3C}"/>
              </a:ext>
            </a:extLst>
          </p:cNvPr>
          <p:cNvSpPr txBox="1"/>
          <p:nvPr/>
        </p:nvSpPr>
        <p:spPr>
          <a:xfrm>
            <a:off x="914402" y="4574759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방법으로 삼각형의 넓이를 구해도 같은 식을 얻을 수 있습니다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407713" y="1915558"/>
            <a:ext cx="3176989" cy="1795346"/>
            <a:chOff x="1407713" y="1915558"/>
            <a:chExt cx="3176989" cy="1795346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9" t="27805" r="60524" b="59228"/>
            <a:stretch/>
          </p:blipFill>
          <p:spPr>
            <a:xfrm>
              <a:off x="1407713" y="1915558"/>
              <a:ext cx="3176989" cy="1795346"/>
            </a:xfrm>
            <a:prstGeom prst="rect">
              <a:avLst/>
            </a:prstGeom>
          </p:spPr>
        </p:pic>
        <p:grpSp>
          <p:nvGrpSpPr>
            <p:cNvPr id="18" name="그룹 17"/>
            <p:cNvGrpSpPr/>
            <p:nvPr/>
          </p:nvGrpSpPr>
          <p:grpSpPr>
            <a:xfrm>
              <a:off x="2342651" y="2093985"/>
              <a:ext cx="167626" cy="1359921"/>
              <a:chOff x="3584574" y="2281329"/>
              <a:chExt cx="167626" cy="1359921"/>
            </a:xfrm>
          </p:grpSpPr>
          <p:cxnSp>
            <p:nvCxnSpPr>
              <p:cNvPr id="19" name="직선 연결선 18"/>
              <p:cNvCxnSpPr/>
              <p:nvPr/>
            </p:nvCxnSpPr>
            <p:spPr>
              <a:xfrm>
                <a:off x="3584574" y="2281329"/>
                <a:ext cx="0" cy="135992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그룹 19"/>
              <p:cNvGrpSpPr/>
              <p:nvPr/>
            </p:nvGrpSpPr>
            <p:grpSpPr>
              <a:xfrm rot="5400000">
                <a:off x="3588250" y="3477301"/>
                <a:ext cx="160273" cy="167626"/>
                <a:chOff x="2585648" y="3484465"/>
                <a:chExt cx="160273" cy="167626"/>
              </a:xfrm>
            </p:grpSpPr>
            <p:cxnSp>
              <p:nvCxnSpPr>
                <p:cNvPr id="21" name="직선 연결선 20"/>
                <p:cNvCxnSpPr/>
                <p:nvPr/>
              </p:nvCxnSpPr>
              <p:spPr>
                <a:xfrm>
                  <a:off x="2585648" y="3484465"/>
                  <a:ext cx="160273" cy="0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연결선 21"/>
                <p:cNvCxnSpPr/>
                <p:nvPr/>
              </p:nvCxnSpPr>
              <p:spPr>
                <a:xfrm flipV="1">
                  <a:off x="2590132" y="3484465"/>
                  <a:ext cx="0" cy="167626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그룹 23"/>
            <p:cNvGrpSpPr/>
            <p:nvPr/>
          </p:nvGrpSpPr>
          <p:grpSpPr>
            <a:xfrm>
              <a:off x="3508810" y="2103809"/>
              <a:ext cx="172941" cy="1359922"/>
              <a:chOff x="4761884" y="2291153"/>
              <a:chExt cx="172941" cy="1359922"/>
            </a:xfrm>
          </p:grpSpPr>
          <p:cxnSp>
            <p:nvCxnSpPr>
              <p:cNvPr id="25" name="직선 연결선 24"/>
              <p:cNvCxnSpPr/>
              <p:nvPr/>
            </p:nvCxnSpPr>
            <p:spPr>
              <a:xfrm>
                <a:off x="4934825" y="2291154"/>
                <a:ext cx="0" cy="135992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그룹 25"/>
              <p:cNvGrpSpPr/>
              <p:nvPr/>
            </p:nvGrpSpPr>
            <p:grpSpPr>
              <a:xfrm rot="16200000">
                <a:off x="4766474" y="2286563"/>
                <a:ext cx="160273" cy="169454"/>
                <a:chOff x="2585648" y="3489781"/>
                <a:chExt cx="160273" cy="169454"/>
              </a:xfrm>
            </p:grpSpPr>
            <p:cxnSp>
              <p:nvCxnSpPr>
                <p:cNvPr id="27" name="직선 연결선 26"/>
                <p:cNvCxnSpPr/>
                <p:nvPr/>
              </p:nvCxnSpPr>
              <p:spPr>
                <a:xfrm>
                  <a:off x="2585648" y="3489781"/>
                  <a:ext cx="160273" cy="0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직선 연결선 27"/>
                <p:cNvCxnSpPr/>
                <p:nvPr/>
              </p:nvCxnSpPr>
              <p:spPr>
                <a:xfrm flipV="1">
                  <a:off x="2590134" y="3491609"/>
                  <a:ext cx="0" cy="167626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그룹 2"/>
          <p:cNvGrpSpPr/>
          <p:nvPr/>
        </p:nvGrpSpPr>
        <p:grpSpPr>
          <a:xfrm>
            <a:off x="5149290" y="2326237"/>
            <a:ext cx="3269540" cy="1146948"/>
            <a:chOff x="5149290" y="2326237"/>
            <a:chExt cx="3269540" cy="1146948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8" t="44344" r="47477" b="44344"/>
            <a:stretch/>
          </p:blipFill>
          <p:spPr>
            <a:xfrm>
              <a:off x="5149290" y="2326237"/>
              <a:ext cx="3269540" cy="1146948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8" t="44344" r="26092" b="45494"/>
            <a:stretch/>
          </p:blipFill>
          <p:spPr>
            <a:xfrm>
              <a:off x="6944543" y="2353356"/>
              <a:ext cx="1435416" cy="1030279"/>
            </a:xfrm>
            <a:prstGeom prst="rect">
              <a:avLst/>
            </a:prstGeom>
          </p:spPr>
        </p:pic>
        <p:grpSp>
          <p:nvGrpSpPr>
            <p:cNvPr id="31" name="그룹 30"/>
            <p:cNvGrpSpPr/>
            <p:nvPr/>
          </p:nvGrpSpPr>
          <p:grpSpPr>
            <a:xfrm>
              <a:off x="6117466" y="2486025"/>
              <a:ext cx="167626" cy="870234"/>
              <a:chOff x="3584574" y="2771016"/>
              <a:chExt cx="167626" cy="870234"/>
            </a:xfrm>
          </p:grpSpPr>
          <p:cxnSp>
            <p:nvCxnSpPr>
              <p:cNvPr id="32" name="직선 연결선 31"/>
              <p:cNvCxnSpPr/>
              <p:nvPr/>
            </p:nvCxnSpPr>
            <p:spPr>
              <a:xfrm>
                <a:off x="3584574" y="2771016"/>
                <a:ext cx="0" cy="87023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그룹 32"/>
              <p:cNvGrpSpPr/>
              <p:nvPr/>
            </p:nvGrpSpPr>
            <p:grpSpPr>
              <a:xfrm rot="5400000">
                <a:off x="3588250" y="3477301"/>
                <a:ext cx="160273" cy="167626"/>
                <a:chOff x="2585648" y="3484465"/>
                <a:chExt cx="160273" cy="167626"/>
              </a:xfrm>
            </p:grpSpPr>
            <p:cxnSp>
              <p:nvCxnSpPr>
                <p:cNvPr id="34" name="직선 연결선 33"/>
                <p:cNvCxnSpPr/>
                <p:nvPr/>
              </p:nvCxnSpPr>
              <p:spPr>
                <a:xfrm>
                  <a:off x="2585648" y="3484465"/>
                  <a:ext cx="160273" cy="0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연결선 35"/>
                <p:cNvCxnSpPr/>
                <p:nvPr/>
              </p:nvCxnSpPr>
              <p:spPr>
                <a:xfrm flipV="1">
                  <a:off x="2590132" y="3484465"/>
                  <a:ext cx="0" cy="167626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" name="직선 연결선 39"/>
            <p:cNvCxnSpPr/>
            <p:nvPr/>
          </p:nvCxnSpPr>
          <p:spPr>
            <a:xfrm>
              <a:off x="7870214" y="2476502"/>
              <a:ext cx="0" cy="90475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직사각형 43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9432" y="45849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26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73769" y="2379291"/>
            <a:ext cx="7829678" cy="2946056"/>
            <a:chOff x="1073769" y="2379291"/>
            <a:chExt cx="7829678" cy="2946056"/>
          </a:xfrm>
        </p:grpSpPr>
        <p:grpSp>
          <p:nvGrpSpPr>
            <p:cNvPr id="5" name="그룹 4"/>
            <p:cNvGrpSpPr/>
            <p:nvPr/>
          </p:nvGrpSpPr>
          <p:grpSpPr>
            <a:xfrm>
              <a:off x="1073769" y="2379291"/>
              <a:ext cx="7829678" cy="2946056"/>
              <a:chOff x="1073769" y="2379291"/>
              <a:chExt cx="7829678" cy="2946056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99" t="30514" r="11568" b="60325"/>
              <a:stretch/>
            </p:blipFill>
            <p:spPr>
              <a:xfrm>
                <a:off x="1073769" y="4047896"/>
                <a:ext cx="7829678" cy="1277451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" t="24240" r="69872" b="65624"/>
              <a:stretch/>
            </p:blipFill>
            <p:spPr>
              <a:xfrm>
                <a:off x="5215407" y="2379291"/>
                <a:ext cx="3125706" cy="1393837"/>
              </a:xfrm>
              <a:prstGeom prst="rect">
                <a:avLst/>
              </a:prstGeom>
            </p:spPr>
          </p:pic>
          <p:pic>
            <p:nvPicPr>
              <p:cNvPr id="24" name="그림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63" t="21907" r="57088" b="70634"/>
              <a:stretch/>
            </p:blipFill>
            <p:spPr>
              <a:xfrm>
                <a:off x="1962615" y="2762379"/>
                <a:ext cx="1923347" cy="1040193"/>
              </a:xfrm>
              <a:prstGeom prst="rect">
                <a:avLst/>
              </a:prstGeom>
            </p:spPr>
          </p:pic>
        </p:grpSp>
        <p:sp>
          <p:nvSpPr>
            <p:cNvPr id="6" name="직사각형 5"/>
            <p:cNvSpPr/>
            <p:nvPr/>
          </p:nvSpPr>
          <p:spPr>
            <a:xfrm>
              <a:off x="1890445" y="4117766"/>
              <a:ext cx="2537717" cy="330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538039" y="4619346"/>
              <a:ext cx="1520254" cy="330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584341" y="4117449"/>
              <a:ext cx="2537717" cy="330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231935" y="4619029"/>
              <a:ext cx="1520254" cy="330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70258" y="1811371"/>
            <a:ext cx="3284230" cy="369332"/>
            <a:chOff x="970258" y="1811371"/>
            <a:chExt cx="3284230" cy="36933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ED3F6A8-6E4B-4F51-AE09-C28C4977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945" y="1811371"/>
              <a:ext cx="31085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삼각형의 넓이를 구해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970258" y="19653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09401" y="1404961"/>
            <a:ext cx="5299008" cy="369332"/>
            <a:chOff x="909401" y="1404961"/>
            <a:chExt cx="5299008" cy="369332"/>
          </a:xfrm>
        </p:grpSpPr>
        <p:sp>
          <p:nvSpPr>
            <p:cNvPr id="22" name="TextBox 19">
              <a:extLst>
                <a:ext uri="{FF2B5EF4-FFF2-40B4-BE49-F238E27FC236}">
                  <a16:creationId xmlns="" xmlns:a16="http://schemas.microsoft.com/office/drawing/2014/main" id="{305F4875-82DF-4DCC-8502-9462A9731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247" y="1404961"/>
              <a:ext cx="5040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spc="-100" dirty="0" smtClean="0">
                  <a:latin typeface="나눔고딕" pitchFamily="50" charset="-127"/>
                  <a:ea typeface="나눔고딕" pitchFamily="50" charset="-127"/>
                </a:rPr>
                <a:t>넓이를 </a:t>
              </a:r>
              <a:r>
                <a:rPr lang="ko-KR" altLang="en-US" b="1" spc="-100" dirty="0">
                  <a:latin typeface="나눔고딕" pitchFamily="50" charset="-127"/>
                  <a:ea typeface="나눔고딕" pitchFamily="50" charset="-127"/>
                </a:rPr>
                <a:t>구하는 방법을 이용하여 물음에 답해 봅시다</a:t>
              </a:r>
              <a:r>
                <a:rPr lang="en-US" altLang="ko-KR" b="1" spc="-10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9" name="모서리가 둥근 직사각형 28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8" name="내용 개체 틀 5"/>
          <p:cNvSpPr txBox="1">
            <a:spLocks/>
          </p:cNvSpPr>
          <p:nvPr/>
        </p:nvSpPr>
        <p:spPr>
          <a:xfrm>
            <a:off x="181081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넓이를 구하는 방법을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이용하여 문제  풀어 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pic>
        <p:nvPicPr>
          <p:cNvPr id="49" name="그림 48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sp>
        <p:nvSpPr>
          <p:cNvPr id="16" name="내용 개체 틀 2"/>
          <p:cNvSpPr txBox="1">
            <a:spLocks/>
          </p:cNvSpPr>
          <p:nvPr/>
        </p:nvSpPr>
        <p:spPr>
          <a:xfrm>
            <a:off x="2146864" y="4151340"/>
            <a:ext cx="210762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3×2</a:t>
            </a:r>
            <a:r>
              <a:rPr lang="en-US" altLang="ko-KR" dirty="0" smtClean="0"/>
              <a:t>÷2</a:t>
            </a:r>
            <a:r>
              <a:rPr lang="en-US" altLang="ko-KR" dirty="0" smtClean="0">
                <a:solidFill>
                  <a:srgbClr val="208235"/>
                </a:solidFill>
              </a:rPr>
              <a:t>=3</a:t>
            </a:r>
            <a:endParaRPr lang="en-US" altLang="ko-KR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2810107" y="4656373"/>
            <a:ext cx="878222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pc="-150" dirty="0" smtClean="0">
                <a:solidFill>
                  <a:srgbClr val="208235"/>
                </a:solidFill>
              </a:rPr>
              <a:t>3</a:t>
            </a:r>
            <a:endParaRPr lang="en-US" altLang="ko-KR" dirty="0"/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5826766" y="4151340"/>
            <a:ext cx="210762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2×6</a:t>
            </a:r>
            <a:r>
              <a:rPr lang="en-US" altLang="ko-KR" dirty="0" smtClean="0"/>
              <a:t>÷2</a:t>
            </a:r>
            <a:r>
              <a:rPr lang="en-US" altLang="ko-KR" dirty="0" smtClean="0">
                <a:solidFill>
                  <a:srgbClr val="208235"/>
                </a:solidFill>
              </a:rPr>
              <a:t>=6</a:t>
            </a:r>
            <a:endParaRPr lang="en-US" altLang="ko-KR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6490009" y="4656373"/>
            <a:ext cx="878222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pc="-150" dirty="0" smtClean="0">
                <a:solidFill>
                  <a:srgbClr val="208235"/>
                </a:solidFill>
              </a:rPr>
              <a:t>6</a:t>
            </a:r>
            <a:endParaRPr lang="en-US" altLang="ko-KR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1099" y="44035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9341" y="44035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5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70258" y="1460539"/>
            <a:ext cx="4680351" cy="369332"/>
            <a:chOff x="970258" y="1460539"/>
            <a:chExt cx="4680351" cy="369332"/>
          </a:xfrm>
        </p:grpSpPr>
        <p:sp>
          <p:nvSpPr>
            <p:cNvPr id="15" name="TextBox 19">
              <a:extLst>
                <a:ext uri="{FF2B5EF4-FFF2-40B4-BE49-F238E27FC236}">
                  <a16:creationId xmlns="" xmlns:a16="http://schemas.microsoft.com/office/drawing/2014/main" id="{5ED3F6A8-6E4B-4F51-AE09-C28C4977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393" y="1460539"/>
              <a:ext cx="45352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삼각형의 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밑변의 길이와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높이를 구해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970258" y="158629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241065" y="2262821"/>
            <a:ext cx="1755241" cy="2759361"/>
            <a:chOff x="2241065" y="2262821"/>
            <a:chExt cx="1755241" cy="275936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51"/>
            <a:stretch/>
          </p:blipFill>
          <p:spPr>
            <a:xfrm>
              <a:off x="2241065" y="2262821"/>
              <a:ext cx="1755241" cy="2346766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5" t="47286" r="53221" b="50137"/>
            <a:stretch/>
          </p:blipFill>
          <p:spPr>
            <a:xfrm>
              <a:off x="2450554" y="4598436"/>
              <a:ext cx="1304693" cy="423746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5086607" y="2377107"/>
            <a:ext cx="3040691" cy="2611622"/>
            <a:chOff x="5086607" y="2377107"/>
            <a:chExt cx="3040691" cy="2611622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5" t="-11928" r="6298" b="17630"/>
            <a:stretch/>
          </p:blipFill>
          <p:spPr>
            <a:xfrm>
              <a:off x="5086607" y="2377107"/>
              <a:ext cx="3040691" cy="2212954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07" t="45944" r="20059" b="51479"/>
            <a:stretch/>
          </p:blipFill>
          <p:spPr>
            <a:xfrm>
              <a:off x="5860753" y="4564983"/>
              <a:ext cx="1304693" cy="423746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sp>
        <p:nvSpPr>
          <p:cNvPr id="9" name="내용 개체 틀 5"/>
          <p:cNvSpPr txBox="1">
            <a:spLocks/>
          </p:cNvSpPr>
          <p:nvPr/>
        </p:nvSpPr>
        <p:spPr>
          <a:xfrm>
            <a:off x="181081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넓이를 구하는 방법을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이용하여 문제  풀어 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2684906" y="4116215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6222412" y="3941928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2639" y="40927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0690" y="39304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4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9401" y="4830562"/>
            <a:ext cx="8100785" cy="1056590"/>
            <a:chOff x="909401" y="4830562"/>
            <a:chExt cx="8100785" cy="1056590"/>
          </a:xfrm>
        </p:grpSpPr>
        <p:sp>
          <p:nvSpPr>
            <p:cNvPr id="39" name="모서리가 둥근 직사각형 1">
              <a:extLst>
                <a:ext uri="{FF2B5EF4-FFF2-40B4-BE49-F238E27FC236}">
                  <a16:creationId xmlns="" xmlns:a16="http://schemas.microsoft.com/office/drawing/2014/main" id="{24346FF6-0BA5-4887-9F8B-EA1D47F306EB}"/>
                </a:ext>
              </a:extLst>
            </p:cNvPr>
            <p:cNvSpPr/>
            <p:nvPr/>
          </p:nvSpPr>
          <p:spPr>
            <a:xfrm>
              <a:off x="909401" y="5215924"/>
              <a:ext cx="8100785" cy="6712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4830562"/>
              <a:ext cx="3360962" cy="369332"/>
              <a:chOff x="970258" y="4830562"/>
              <a:chExt cx="3360962" cy="369332"/>
            </a:xfrm>
          </p:grpSpPr>
          <p:sp>
            <p:nvSpPr>
              <p:cNvPr id="38" name="TextBox 19">
                <a:extLst>
                  <a:ext uri="{FF2B5EF4-FFF2-40B4-BE49-F238E27FC236}">
                    <a16:creationId xmlns="" xmlns:a16="http://schemas.microsoft.com/office/drawing/2014/main" id="{2FBD3D6B-8C52-4562-B56C-DD1DA65A7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511" y="4830562"/>
                <a:ext cx="31967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알게 된 점을 이야기 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970258" y="495632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내용 개체 틀 5"/>
          <p:cNvSpPr txBox="1">
            <a:spLocks/>
          </p:cNvSpPr>
          <p:nvPr/>
        </p:nvSpPr>
        <p:spPr>
          <a:xfrm>
            <a:off x="181081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밑변의 길이와 </a:t>
            </a:r>
            <a:r>
              <a:rPr lang="ko-KR" altLang="en-US" sz="2200" dirty="0">
                <a:solidFill>
                  <a:srgbClr val="695A35"/>
                </a:solidFill>
              </a:rPr>
              <a:t>높이가 같은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삼각형의 넓이 비교하기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pic>
        <p:nvPicPr>
          <p:cNvPr id="58" name="그림 57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5"/>
            <a:ext cx="406146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1F181B63-71D6-4EF7-95B3-1248C330C297}"/>
                  </a:ext>
                </a:extLst>
              </p:cNvPr>
              <p:cNvSpPr txBox="1"/>
              <p:nvPr/>
            </p:nvSpPr>
            <p:spPr>
              <a:xfrm>
                <a:off x="931703" y="5215924"/>
                <a:ext cx="7340600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넓이가 모두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</a:t>
                </a:r>
                <a:r>
                  <a:rPr lang="en-US" altLang="ko-KR" b="1" spc="-30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로 똑같습니다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</a:p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밑변의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길이와 높이가 같으면 모양이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각각 달라도 넓이는 모두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같습니다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 </a:t>
                </a:r>
                <a:endParaRPr kumimoji="0"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F181B63-71D6-4EF7-95B3-1248C330C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03" y="5215924"/>
                <a:ext cx="73406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81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970258" y="3516937"/>
            <a:ext cx="3265784" cy="369332"/>
            <a:chOff x="970258" y="3516937"/>
            <a:chExt cx="3265784" cy="369332"/>
          </a:xfrm>
        </p:grpSpPr>
        <p:sp>
          <p:nvSpPr>
            <p:cNvPr id="29" name="TextBox 19">
              <a:extLst>
                <a:ext uri="{FF2B5EF4-FFF2-40B4-BE49-F238E27FC236}">
                  <a16:creationId xmlns="" xmlns:a16="http://schemas.microsoft.com/office/drawing/2014/main" id="{E5481784-0360-4155-8373-B2983CFD4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499" y="3516937"/>
              <a:ext cx="31085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삼각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형의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넓이를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 구해 보세요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970258" y="364575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401" y="1406318"/>
            <a:ext cx="6781337" cy="369332"/>
            <a:chOff x="909401" y="1406318"/>
            <a:chExt cx="6781337" cy="369332"/>
          </a:xfrm>
        </p:grpSpPr>
        <p:sp>
          <p:nvSpPr>
            <p:cNvPr id="34" name="TextBox 19">
              <a:extLst>
                <a:ext uri="{FF2B5EF4-FFF2-40B4-BE49-F238E27FC236}">
                  <a16:creationId xmlns="" xmlns:a16="http://schemas.microsoft.com/office/drawing/2014/main" id="{305F4875-82DF-4DCC-8502-9462A9731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798" y="1406318"/>
              <a:ext cx="6522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밑변의 길이와 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높이가 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각각 같은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삼각형의 넓이를 비교해 봅시다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69" name="그룹 6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1" name="모서리가 둥근 직사각형 7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0" name="모서리가 둥근 직사각형 69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60841" r="12793" b="25468"/>
          <a:stretch/>
        </p:blipFill>
        <p:spPr>
          <a:xfrm>
            <a:off x="1400302" y="1714557"/>
            <a:ext cx="7119227" cy="178134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6" t="78017" r="12576" b="13782"/>
          <a:stretch/>
        </p:blipFill>
        <p:spPr>
          <a:xfrm>
            <a:off x="1556416" y="3785876"/>
            <a:ext cx="6963113" cy="1066987"/>
          </a:xfrm>
          <a:prstGeom prst="rect">
            <a:avLst/>
          </a:prstGeom>
        </p:spPr>
      </p:pic>
      <p:sp>
        <p:nvSpPr>
          <p:cNvPr id="24" name="내용 개체 틀 2"/>
          <p:cNvSpPr txBox="1">
            <a:spLocks/>
          </p:cNvSpPr>
          <p:nvPr/>
        </p:nvSpPr>
        <p:spPr>
          <a:xfrm>
            <a:off x="3467967" y="4384800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4801678" y="4384800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6144730" y="4386275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7518827" y="4386275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7967" y="43668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2625" y="43668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4933" y="43668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0585" y="43668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0987" y="53427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직사각형 43">
            <a:hlinkClick r:id="rId8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3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6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  <p:bldP spid="25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53" y="2514228"/>
            <a:ext cx="5408192" cy="208007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2748553" y="2514228"/>
            <a:ext cx="2515977" cy="2080074"/>
          </a:xfrm>
          <a:prstGeom prst="rect">
            <a:avLst/>
          </a:prstGeom>
        </p:spPr>
      </p:pic>
      <p:pic>
        <p:nvPicPr>
          <p:cNvPr id="23" name="그림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9" name="그림 28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1856656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31" name="내용 개체 틀 3"/>
          <p:cNvSpPr txBox="1">
            <a:spLocks/>
          </p:cNvSpPr>
          <p:nvPr/>
        </p:nvSpPr>
        <p:spPr>
          <a:xfrm>
            <a:off x="914985" y="1421073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/>
              <a:t>1</a:t>
            </a:r>
            <a:r>
              <a:rPr lang="en-US" altLang="ko-KR" dirty="0" smtClean="0"/>
              <a:t>.</a:t>
            </a:r>
            <a:r>
              <a:rPr lang="ko-KR" altLang="en-US" dirty="0"/>
              <a:t> 	</a:t>
            </a:r>
            <a:r>
              <a:rPr lang="ko-KR" altLang="en-US" dirty="0" smtClean="0"/>
              <a:t>삼각형의 </a:t>
            </a:r>
            <a:r>
              <a:rPr lang="ko-KR" altLang="en-US" dirty="0"/>
              <a:t>높이를 표시해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2074" y="34598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452649" y="2514228"/>
            <a:ext cx="2704096" cy="2080074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3257" y="34598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2" name="그림 5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54" name="내용 개체 틀 5"/>
          <p:cNvSpPr txBox="1">
            <a:spLocks/>
          </p:cNvSpPr>
          <p:nvPr/>
        </p:nvSpPr>
        <p:spPr>
          <a:xfrm>
            <a:off x="1856656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6" name="그룹 55"/>
          <p:cNvGrpSpPr/>
          <p:nvPr/>
        </p:nvGrpSpPr>
        <p:grpSpPr>
          <a:xfrm>
            <a:off x="870381" y="1421073"/>
            <a:ext cx="8608156" cy="701731"/>
            <a:chOff x="870381" y="1421073"/>
            <a:chExt cx="8608156" cy="701731"/>
          </a:xfrm>
        </p:grpSpPr>
        <p:sp>
          <p:nvSpPr>
            <p:cNvPr id="57" name="내용 개체 틀 3"/>
            <p:cNvSpPr txBox="1">
              <a:spLocks/>
            </p:cNvSpPr>
            <p:nvPr/>
          </p:nvSpPr>
          <p:spPr>
            <a:xfrm>
              <a:off x="870381" y="1421073"/>
              <a:ext cx="8608156" cy="7017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2.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 </a:t>
              </a:r>
              <a:r>
                <a:rPr lang="ko-KR" altLang="en-US" dirty="0" smtClean="0"/>
                <a:t> 삼각형 </a:t>
              </a:r>
              <a:r>
                <a:rPr lang="en-US" altLang="ko-KR" dirty="0"/>
                <a:t>2</a:t>
              </a:r>
              <a:r>
                <a:rPr lang="ko-KR" altLang="en-US" dirty="0"/>
                <a:t>개를 붙여 만들어진 </a:t>
              </a:r>
              <a:r>
                <a:rPr lang="ko-KR" altLang="en-US" dirty="0" err="1"/>
                <a:t>평행사변형을</a:t>
              </a:r>
              <a:r>
                <a:rPr lang="ko-KR" altLang="en-US" dirty="0"/>
                <a:t> </a:t>
              </a:r>
              <a:r>
                <a:rPr lang="ko-KR" altLang="en-US" spc="-150" dirty="0"/>
                <a:t>이용하여 삼각형의 넓이를 </a:t>
              </a:r>
              <a:r>
                <a:rPr lang="ko-KR" altLang="en-US" dirty="0" smtClean="0"/>
                <a:t>구하는 </a:t>
              </a:r>
              <a:endParaRPr lang="en-US" altLang="ko-KR" dirty="0" smtClean="0"/>
            </a:p>
            <a:p>
              <a:pPr fontAlgn="base"/>
              <a:r>
                <a:rPr lang="en-US" altLang="ko-KR" dirty="0"/>
                <a:t> </a:t>
              </a:r>
              <a:r>
                <a:rPr lang="en-US" altLang="ko-KR" dirty="0" smtClean="0"/>
                <a:t>             </a:t>
              </a:r>
              <a:r>
                <a:rPr lang="ko-KR" altLang="en-US" dirty="0" smtClean="0"/>
                <a:t>방법입니다</a:t>
              </a:r>
              <a:r>
                <a:rPr lang="en-US" altLang="ko-KR" dirty="0" smtClean="0"/>
                <a:t>.       </a:t>
              </a:r>
              <a:r>
                <a:rPr lang="ko-KR" altLang="en-US" dirty="0" smtClean="0"/>
                <a:t>안에 알맞은 말을 써넣으세요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3083307" y="1803599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39" y="2679568"/>
            <a:ext cx="3246120" cy="1746504"/>
          </a:xfrm>
          <a:prstGeom prst="rect">
            <a:avLst/>
          </a:prstGeom>
        </p:spPr>
      </p:pic>
      <p:sp>
        <p:nvSpPr>
          <p:cNvPr id="60" name="직사각형 59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5497108" y="2287997"/>
            <a:ext cx="3273634" cy="2414631"/>
            <a:chOff x="5497108" y="2287997"/>
            <a:chExt cx="3273634" cy="2414631"/>
          </a:xfrm>
        </p:grpSpPr>
        <p:grpSp>
          <p:nvGrpSpPr>
            <p:cNvPr id="68" name="그룹 67"/>
            <p:cNvGrpSpPr/>
            <p:nvPr/>
          </p:nvGrpSpPr>
          <p:grpSpPr>
            <a:xfrm>
              <a:off x="5497108" y="2287997"/>
              <a:ext cx="3273634" cy="2414631"/>
              <a:chOff x="5497108" y="2287997"/>
              <a:chExt cx="3273634" cy="2414631"/>
            </a:xfrm>
          </p:grpSpPr>
          <p:grpSp>
            <p:nvGrpSpPr>
              <p:cNvPr id="69" name="그룹 68"/>
              <p:cNvGrpSpPr/>
              <p:nvPr/>
            </p:nvGrpSpPr>
            <p:grpSpPr>
              <a:xfrm>
                <a:off x="5497108" y="2412136"/>
                <a:ext cx="3273634" cy="2290492"/>
                <a:chOff x="5497108" y="2412136"/>
                <a:chExt cx="3273634" cy="2290492"/>
              </a:xfrm>
            </p:grpSpPr>
            <p:sp>
              <p:nvSpPr>
                <p:cNvPr id="71" name="모서리가 둥근 직사각형 70"/>
                <p:cNvSpPr/>
                <p:nvPr/>
              </p:nvSpPr>
              <p:spPr>
                <a:xfrm>
                  <a:off x="7208601" y="3346582"/>
                  <a:ext cx="708844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모서리가 둥근 직사각형 71"/>
                <p:cNvSpPr/>
                <p:nvPr/>
              </p:nvSpPr>
              <p:spPr>
                <a:xfrm>
                  <a:off x="5748416" y="3346582"/>
                  <a:ext cx="1206080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모서리가 둥근 직사각형 72"/>
                <p:cNvSpPr/>
                <p:nvPr/>
              </p:nvSpPr>
              <p:spPr>
                <a:xfrm>
                  <a:off x="5497108" y="2412136"/>
                  <a:ext cx="1550724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5737723" y="2882704"/>
                  <a:ext cx="2433546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8233413" y="3377829"/>
                  <a:ext cx="537329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defRPr lang="ko-KR" altLang="en-US"/>
                  </a:pPr>
                  <a:r>
                    <a:rPr lang="en-US" altLang="ko-KR" b="1" dirty="0" smtClean="0">
                      <a:solidFill>
                        <a:srgbClr val="228A38"/>
                      </a:solidFill>
                      <a:latin typeface="나눔고딕"/>
                      <a:ea typeface="나눔고딕"/>
                      <a:sym typeface="Wingdings"/>
                    </a:rPr>
                    <a:t>2</a:t>
                  </a:r>
                  <a:endParaRPr lang="ko-KR" altLang="en-US" b="1" dirty="0">
                    <a:solidFill>
                      <a:srgbClr val="228A38"/>
                    </a:solidFill>
                    <a:latin typeface="나눔고딕"/>
                    <a:ea typeface="나눔고딕"/>
                    <a:sym typeface="Wingdings"/>
                  </a:endParaRPr>
                </a:p>
              </p:txBody>
            </p:sp>
            <p:sp>
              <p:nvSpPr>
                <p:cNvPr id="76" name="모서리가 둥근 직사각형 75"/>
                <p:cNvSpPr/>
                <p:nvPr/>
              </p:nvSpPr>
              <p:spPr>
                <a:xfrm>
                  <a:off x="8261994" y="3346582"/>
                  <a:ext cx="422471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모서리가 둥근 직사각형 76"/>
                <p:cNvSpPr/>
                <p:nvPr/>
              </p:nvSpPr>
              <p:spPr bwMode="auto">
                <a:xfrm>
                  <a:off x="8291081" y="3368666"/>
                  <a:ext cx="363781" cy="34211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78" name="모서리가 둥근 직사각형 77"/>
                <p:cNvSpPr/>
                <p:nvPr/>
              </p:nvSpPr>
              <p:spPr>
                <a:xfrm>
                  <a:off x="5785087" y="4312743"/>
                  <a:ext cx="708844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 bwMode="auto">
                <a:xfrm>
                  <a:off x="5811709" y="4329897"/>
                  <a:ext cx="657252" cy="34704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80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5753348" y="3846867"/>
                  <a:ext cx="537329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defRPr lang="ko-KR" altLang="en-US"/>
                  </a:pPr>
                  <a:r>
                    <a:rPr lang="en-US" altLang="ko-KR" b="1" dirty="0" smtClean="0">
                      <a:solidFill>
                        <a:srgbClr val="228A38"/>
                      </a:solidFill>
                      <a:latin typeface="나눔고딕"/>
                      <a:ea typeface="나눔고딕"/>
                      <a:sym typeface="Wingdings"/>
                    </a:rPr>
                    <a:t>2</a:t>
                  </a:r>
                  <a:endParaRPr lang="ko-KR" altLang="en-US" b="1" dirty="0">
                    <a:solidFill>
                      <a:srgbClr val="228A38"/>
                    </a:solidFill>
                    <a:latin typeface="나눔고딕"/>
                    <a:ea typeface="나눔고딕"/>
                    <a:sym typeface="Wingdings"/>
                  </a:endParaRP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5781929" y="3815620"/>
                  <a:ext cx="422471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 bwMode="auto">
                <a:xfrm>
                  <a:off x="5811016" y="3837704"/>
                  <a:ext cx="363781" cy="34211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내용 개체 틀 3"/>
                  <p:cNvSpPr txBox="1">
                    <a:spLocks/>
                  </p:cNvSpPr>
                  <p:nvPr/>
                </p:nvSpPr>
                <p:spPr>
                  <a:xfrm>
                    <a:off x="5498492" y="2287997"/>
                    <a:ext cx="2798098" cy="2391424"/>
                  </a:xfrm>
                  <a:prstGeom prst="rect">
                    <a:avLst/>
                  </a:prstGeom>
                </p:spPr>
                <p:txBody>
                  <a:bodyPr vert="horz" wrap="square" lIns="91440" tIns="45720" rIns="91440" bIns="45720" rtlCol="0">
                    <a:spAutoFit/>
                  </a:bodyPr>
                  <a:lstStyle>
                    <a:lvl1pPr marL="0" indent="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None/>
                      <a:defRPr sz="18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1pPr>
                    <a:lvl2pPr marL="742950" indent="-28575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2pPr>
                    <a:lvl3pPr marL="1143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3pPr>
                    <a:lvl4pPr marL="1600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4pPr>
                    <a:lvl5pPr marL="20574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5pPr>
                    <a:lvl6pPr marL="25146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fontAlgn="ctr" latinLnBrk="0">
                      <a:lnSpc>
                        <a:spcPct val="150000"/>
                      </a:lnSpc>
                    </a:pPr>
                    <a:r>
                      <a:rPr lang="ko-KR" altLang="en-US" dirty="0" smtClean="0"/>
                      <a:t>삼각형의 넓이</a:t>
                    </a:r>
                    <a:endParaRPr lang="ko-KR" altLang="en-US" dirty="0"/>
                  </a:p>
                  <a:p>
                    <a:pPr fontAlgn="ctr" latinLnBrk="0">
                      <a:lnSpc>
                        <a:spcPct val="150000"/>
                      </a:lnSpc>
                    </a:pPr>
                    <a:r>
                      <a:rPr lang="en-US" altLang="ko-KR" dirty="0"/>
                      <a:t>= </a:t>
                    </a:r>
                    <a:r>
                      <a:rPr lang="ko-KR" altLang="en-US" dirty="0" err="1"/>
                      <a:t>평행사변형의</a:t>
                    </a:r>
                    <a:r>
                      <a:rPr lang="ko-KR" altLang="en-US" dirty="0"/>
                      <a:t> 넓이의 반</a:t>
                    </a:r>
                  </a:p>
                  <a:p>
                    <a:pPr fontAlgn="ctr" latinLnBrk="0">
                      <a:lnSpc>
                        <a:spcPct val="150000"/>
                      </a:lnSpc>
                    </a:pPr>
                    <a:r>
                      <a:rPr lang="en-US" altLang="ko-KR" dirty="0"/>
                      <a:t>= </a:t>
                    </a:r>
                    <a:r>
                      <a:rPr lang="ko-KR" altLang="en-US" dirty="0"/>
                      <a:t>밑변의 길이 </a:t>
                    </a:r>
                    <a:r>
                      <a:rPr lang="en-US" altLang="ko-KR" dirty="0"/>
                      <a:t>× </a:t>
                    </a:r>
                    <a:r>
                      <a:rPr lang="en-US" altLang="ko-KR" dirty="0" smtClean="0"/>
                      <a:t>             ÷  </a:t>
                    </a:r>
                  </a:p>
                  <a:p>
                    <a:pPr fontAlgn="ctr" latinLnBrk="0">
                      <a:lnSpc>
                        <a:spcPct val="150000"/>
                      </a:lnSpc>
                    </a:pPr>
                    <a:r>
                      <a:rPr lang="en-US" altLang="ko-KR" dirty="0" smtClean="0"/>
                      <a:t>=         × </a:t>
                    </a:r>
                    <a:r>
                      <a:rPr lang="en-US" altLang="ko-KR" dirty="0"/>
                      <a:t>5 ÷ 2</a:t>
                    </a:r>
                    <a:r>
                      <a:rPr lang="ko-KR" altLang="en-US" dirty="0"/>
                      <a:t> </a:t>
                    </a:r>
                    <a:endParaRPr lang="en-US" altLang="ko-KR" dirty="0" smtClean="0"/>
                  </a:p>
                  <a:p>
                    <a:pPr fontAlgn="ctr" latinLnBrk="0">
                      <a:lnSpc>
                        <a:spcPct val="150000"/>
                      </a:lnSpc>
                    </a:pPr>
                    <a:r>
                      <a:rPr lang="en-US" altLang="ko-KR" dirty="0" smtClean="0"/>
                      <a:t>=   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1" name="내용 개체 틀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8492" y="2287997"/>
                    <a:ext cx="2798098" cy="239142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961" r="-871" b="-330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3" name="모서리가 둥근 직사각형 82"/>
            <p:cNvSpPr/>
            <p:nvPr/>
          </p:nvSpPr>
          <p:spPr bwMode="auto">
            <a:xfrm>
              <a:off x="7235223" y="3367969"/>
              <a:ext cx="657252" cy="3470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4" name="모서리가 둥근 직사각형 83"/>
            <p:cNvSpPr/>
            <p:nvPr/>
          </p:nvSpPr>
          <p:spPr bwMode="auto">
            <a:xfrm>
              <a:off x="8291081" y="3372899"/>
              <a:ext cx="363781" cy="3421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" name="모서리가 둥근 직사각형 84"/>
            <p:cNvSpPr/>
            <p:nvPr/>
          </p:nvSpPr>
          <p:spPr bwMode="auto">
            <a:xfrm>
              <a:off x="5811709" y="4334130"/>
              <a:ext cx="657252" cy="3470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6" name="모서리가 둥근 직사각형 85"/>
            <p:cNvSpPr/>
            <p:nvPr/>
          </p:nvSpPr>
          <p:spPr bwMode="auto">
            <a:xfrm>
              <a:off x="5811016" y="3841937"/>
              <a:ext cx="363781" cy="3421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249904" y="3346575"/>
            <a:ext cx="65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높이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0647" y="33519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3958" y="33676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28801" y="38323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64363" y="43425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8261994" y="3354844"/>
            <a:ext cx="422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775782" y="3828013"/>
            <a:ext cx="422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6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793890" y="4321310"/>
            <a:ext cx="630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15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534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5" grpId="0"/>
      <p:bldP spid="96" grpId="0"/>
      <p:bldP spid="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589750" y="4482312"/>
            <a:ext cx="4949888" cy="480625"/>
            <a:chOff x="2589750" y="4482312"/>
            <a:chExt cx="4949888" cy="480625"/>
          </a:xfrm>
        </p:grpSpPr>
        <p:sp>
          <p:nvSpPr>
            <p:cNvPr id="42" name="모서리가 둥근 직사각형 41"/>
            <p:cNvSpPr/>
            <p:nvPr/>
          </p:nvSpPr>
          <p:spPr bwMode="auto">
            <a:xfrm>
              <a:off x="2589750" y="4493463"/>
              <a:ext cx="54647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058164" y="4587385"/>
                  <a:ext cx="729022" cy="37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defRPr lang="ko-KR" altLang="en-US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ko-KR" altLang="en-US" b="1" dirty="0">
                    <a:solidFill>
                      <a:srgbClr val="695A35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sym typeface="Wingdings"/>
                  </a:endParaRPr>
                </a:p>
              </p:txBody>
            </p:sp>
          </mc:Choice>
          <mc:Fallback xmlns="">
            <p:sp>
              <p:nvSpPr>
                <p:cNvPr id="43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8164" y="4587385"/>
                  <a:ext cx="729022" cy="3755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모서리가 둥근 직사각형 45"/>
            <p:cNvSpPr/>
            <p:nvPr/>
          </p:nvSpPr>
          <p:spPr bwMode="auto">
            <a:xfrm>
              <a:off x="6342202" y="4482312"/>
              <a:ext cx="54647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6810616" y="4576234"/>
                  <a:ext cx="729022" cy="37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defRPr lang="ko-KR" altLang="en-US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ko-KR" altLang="en-US" b="1" dirty="0">
                    <a:solidFill>
                      <a:srgbClr val="695A35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sym typeface="Wingdings"/>
                  </a:endParaRPr>
                </a:p>
              </p:txBody>
            </p:sp>
          </mc:Choice>
          <mc:Fallback xmlns="">
            <p:sp>
              <p:nvSpPr>
                <p:cNvPr id="47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0616" y="4576234"/>
                  <a:ext cx="729022" cy="3755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그룹 1"/>
          <p:cNvGrpSpPr/>
          <p:nvPr/>
        </p:nvGrpSpPr>
        <p:grpSpPr>
          <a:xfrm>
            <a:off x="1849980" y="2475572"/>
            <a:ext cx="5856924" cy="1827323"/>
            <a:chOff x="1849980" y="2475572"/>
            <a:chExt cx="5856924" cy="1827323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376"/>
            <a:stretch/>
          </p:blipFill>
          <p:spPr>
            <a:xfrm>
              <a:off x="1849980" y="2475572"/>
              <a:ext cx="2733171" cy="1827323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11" r="-2326" b="27990"/>
            <a:stretch/>
          </p:blipFill>
          <p:spPr>
            <a:xfrm>
              <a:off x="5611296" y="2899316"/>
              <a:ext cx="2095608" cy="1315843"/>
            </a:xfrm>
            <a:prstGeom prst="rect">
              <a:avLst/>
            </a:prstGeom>
          </p:spPr>
        </p:pic>
      </p:grpSp>
      <p:pic>
        <p:nvPicPr>
          <p:cNvPr id="49" name="그림 4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0" name="그림 4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1" name="그림 50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52" name="내용 개체 틀 5"/>
          <p:cNvSpPr txBox="1">
            <a:spLocks/>
          </p:cNvSpPr>
          <p:nvPr/>
        </p:nvSpPr>
        <p:spPr>
          <a:xfrm>
            <a:off x="1856656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내용 개체 틀 3"/>
          <p:cNvSpPr txBox="1">
            <a:spLocks/>
          </p:cNvSpPr>
          <p:nvPr/>
        </p:nvSpPr>
        <p:spPr>
          <a:xfrm>
            <a:off x="903288" y="1449388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ko-KR" altLang="en-US" dirty="0"/>
              <a:t>	</a:t>
            </a:r>
            <a:r>
              <a:rPr lang="ko-KR" altLang="en-US" dirty="0" smtClean="0"/>
              <a:t>삼각형의 </a:t>
            </a:r>
            <a:r>
              <a:rPr lang="ko-KR" altLang="en-US" dirty="0"/>
              <a:t>넓이를 구해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TextBox 19"/>
          <p:cNvSpPr txBox="1">
            <a:spLocks noChangeArrowheads="1"/>
          </p:cNvSpPr>
          <p:nvPr/>
        </p:nvSpPr>
        <p:spPr bwMode="auto">
          <a:xfrm>
            <a:off x="2637606" y="4542797"/>
            <a:ext cx="546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sp>
        <p:nvSpPr>
          <p:cNvPr id="57" name="TextBox 19"/>
          <p:cNvSpPr txBox="1">
            <a:spLocks noChangeArrowheads="1"/>
          </p:cNvSpPr>
          <p:nvPr/>
        </p:nvSpPr>
        <p:spPr bwMode="auto">
          <a:xfrm>
            <a:off x="6453712" y="4531646"/>
            <a:ext cx="440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0240" y="45664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4468" y="45762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직사각형 59">
            <a:hlinkClick r:id="rId9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0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1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2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3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4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5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6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7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26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9099" y="2792831"/>
            <a:ext cx="3820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삼각형의 넓이를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구해 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8639" y="44066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9~10</a:t>
            </a:r>
            <a:r>
              <a:rPr lang="ko-KR" altLang="en-US" b="1" spc="-3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8594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삼각형의 넓이를 구해 볼까요</a:t>
            </a:r>
          </a:p>
        </p:txBody>
      </p:sp>
      <p:pic>
        <p:nvPicPr>
          <p:cNvPr id="25" name="그림 2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4315"/>
            <a:ext cx="4061460" cy="920801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hlinkClick r:id="rId5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8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9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1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내용 개체 틀 3"/>
              <p:cNvSpPr txBox="1">
                <a:spLocks/>
              </p:cNvSpPr>
              <p:nvPr/>
            </p:nvSpPr>
            <p:spPr>
              <a:xfrm>
                <a:off x="6724187" y="4152830"/>
                <a:ext cx="1771406" cy="70795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US" altLang="ko-KR" dirty="0" smtClean="0"/>
                  <a:t>(              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 fontAlgn="base"/>
                <a:r>
                  <a:rPr lang="en-US" altLang="ko-KR" dirty="0"/>
                  <a:t> </a:t>
                </a:r>
              </a:p>
            </p:txBody>
          </p:sp>
        </mc:Choice>
        <mc:Fallback xmlns="">
          <p:sp>
            <p:nvSpPr>
              <p:cNvPr id="30" name="내용 개체 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187" y="4152830"/>
                <a:ext cx="1771406" cy="707951"/>
              </a:xfrm>
              <a:prstGeom prst="rect">
                <a:avLst/>
              </a:prstGeom>
              <a:blipFill rotWithShape="1">
                <a:blip r:embed="rId2"/>
                <a:stretch>
                  <a:fillRect l="-2749" t="-3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82" y="2754351"/>
            <a:ext cx="6124169" cy="1130325"/>
          </a:xfrm>
          <a:prstGeom prst="rect">
            <a:avLst/>
          </a:prstGeom>
        </p:spPr>
      </p:pic>
      <p:pic>
        <p:nvPicPr>
          <p:cNvPr id="32" name="그림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3" name="그림 3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1856656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내용 개체 틀 3"/>
          <p:cNvSpPr txBox="1">
            <a:spLocks/>
          </p:cNvSpPr>
          <p:nvPr/>
        </p:nvSpPr>
        <p:spPr>
          <a:xfrm>
            <a:off x="858684" y="1449388"/>
            <a:ext cx="8374526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4.</a:t>
            </a:r>
            <a:r>
              <a:rPr lang="ko-KR" altLang="en-US" dirty="0" smtClean="0"/>
              <a:t> </a:t>
            </a:r>
            <a:r>
              <a:rPr lang="ko-KR" altLang="en-US" dirty="0"/>
              <a:t>	</a:t>
            </a:r>
            <a:r>
              <a:rPr lang="ko-KR" altLang="en-US" dirty="0" smtClean="0"/>
              <a:t>건물의 </a:t>
            </a:r>
            <a:r>
              <a:rPr lang="ko-KR" altLang="en-US" dirty="0"/>
              <a:t>벽면에 </a:t>
            </a:r>
            <a:r>
              <a:rPr lang="ko-KR" altLang="en-US" dirty="0" smtClean="0"/>
              <a:t>무늬를 만들고 </a:t>
            </a:r>
            <a:r>
              <a:rPr lang="ko-KR" altLang="en-US" dirty="0"/>
              <a:t>있습니다</a:t>
            </a:r>
            <a:r>
              <a:rPr lang="en-US" altLang="ko-KR" dirty="0"/>
              <a:t>. </a:t>
            </a:r>
            <a:r>
              <a:rPr lang="ko-KR" altLang="en-US" dirty="0"/>
              <a:t>삼각형 무늬 전체의 </a:t>
            </a:r>
            <a:r>
              <a:rPr lang="ko-KR" altLang="en-US" dirty="0" smtClean="0"/>
              <a:t>넓이를 구해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       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내용 개체 틀 3"/>
          <p:cNvSpPr txBox="1">
            <a:spLocks/>
          </p:cNvSpPr>
          <p:nvPr/>
        </p:nvSpPr>
        <p:spPr>
          <a:xfrm>
            <a:off x="7124499" y="4157407"/>
            <a:ext cx="47061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 smtClean="0">
                <a:solidFill>
                  <a:srgbClr val="228A38"/>
                </a:solidFill>
              </a:rPr>
              <a:t>20</a:t>
            </a:r>
            <a:endParaRPr lang="en-US" altLang="ko-KR" dirty="0">
              <a:solidFill>
                <a:srgbClr val="228A38"/>
              </a:solidFill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8251" y="41574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직사각형 42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2391291" y="2271103"/>
            <a:ext cx="5034404" cy="2905195"/>
            <a:chOff x="2391291" y="2271103"/>
            <a:chExt cx="5034404" cy="2905195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291" y="2271103"/>
              <a:ext cx="4803296" cy="24813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내용 개체 틀 2"/>
                <p:cNvSpPr txBox="1">
                  <a:spLocks/>
                </p:cNvSpPr>
                <p:nvPr/>
              </p:nvSpPr>
              <p:spPr>
                <a:xfrm>
                  <a:off x="2391291" y="4752405"/>
                  <a:ext cx="1830610" cy="4238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-1800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800" b="1" kern="120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fontAlgn="base" latinLnBrk="0">
                    <a:buNone/>
                  </a:pPr>
                  <a:r>
                    <a:rPr lang="ko-KR" altLang="en-US" dirty="0" smtClean="0">
                      <a:solidFill>
                        <a:schemeClr val="tx1"/>
                      </a:solidFill>
                    </a:rPr>
                    <a:t>넓이</a:t>
                  </a:r>
                  <a:r>
                    <a:rPr lang="en-US" altLang="ko-KR" dirty="0">
                      <a:solidFill>
                        <a:schemeClr val="tx1"/>
                      </a:solidFill>
                    </a:rPr>
                    <a:t>: </a:t>
                  </a:r>
                  <a:r>
                    <a:rPr lang="en-US" altLang="ko-KR" dirty="0" smtClean="0">
                      <a:solidFill>
                        <a:schemeClr val="tx1"/>
                      </a:solidFill>
                    </a:rPr>
                    <a:t>21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solidFill>
                                <a:schemeClr val="tx1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내용 개체 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291" y="4752405"/>
                  <a:ext cx="1830610" cy="4238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658" t="-5797" b="-115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내용 개체 틀 2"/>
                <p:cNvSpPr txBox="1">
                  <a:spLocks/>
                </p:cNvSpPr>
                <p:nvPr/>
              </p:nvSpPr>
              <p:spPr>
                <a:xfrm>
                  <a:off x="5595085" y="4716454"/>
                  <a:ext cx="1830610" cy="4238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-1800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800" b="1" kern="120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fontAlgn="base" latinLnBrk="0">
                    <a:buNone/>
                  </a:pPr>
                  <a:r>
                    <a:rPr lang="ko-KR" altLang="en-US" dirty="0" smtClean="0">
                      <a:solidFill>
                        <a:schemeClr val="tx1"/>
                      </a:solidFill>
                    </a:rPr>
                    <a:t>넓이</a:t>
                  </a:r>
                  <a:r>
                    <a:rPr lang="en-US" altLang="ko-KR" dirty="0">
                      <a:solidFill>
                        <a:schemeClr val="tx1"/>
                      </a:solidFill>
                    </a:rPr>
                    <a:t>: </a:t>
                  </a:r>
                  <a:r>
                    <a:rPr lang="en-US" altLang="ko-KR" dirty="0" smtClean="0">
                      <a:solidFill>
                        <a:schemeClr val="tx1"/>
                      </a:solidFill>
                    </a:rPr>
                    <a:t>20</a:t>
                  </a:r>
                  <a:r>
                    <a:rPr lang="ko-KR" altLang="en-US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solidFill>
                                <a:schemeClr val="tx1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altLang="ko-K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내용 개체 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085" y="4716454"/>
                  <a:ext cx="1830610" cy="4238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000" t="-5797" b="-115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그림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4" name="그림 4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5" name="그림 44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46" name="내용 개체 틀 5"/>
          <p:cNvSpPr txBox="1">
            <a:spLocks/>
          </p:cNvSpPr>
          <p:nvPr/>
        </p:nvSpPr>
        <p:spPr>
          <a:xfrm>
            <a:off x="1856656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3478430" y="2285639"/>
            <a:ext cx="423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sp>
        <p:nvSpPr>
          <p:cNvPr id="51" name="TextBox 19"/>
          <p:cNvSpPr txBox="1">
            <a:spLocks noChangeArrowheads="1"/>
          </p:cNvSpPr>
          <p:nvPr/>
        </p:nvSpPr>
        <p:spPr bwMode="auto">
          <a:xfrm>
            <a:off x="5954923" y="3962085"/>
            <a:ext cx="440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79356" y="22949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2104" y="39872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직사각형 56">
            <a:hlinkClick r:id="rId10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1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2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3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4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5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6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7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858684" y="1449388"/>
            <a:ext cx="8237635" cy="369332"/>
            <a:chOff x="858684" y="1449388"/>
            <a:chExt cx="8237635" cy="369332"/>
          </a:xfrm>
        </p:grpSpPr>
        <p:sp>
          <p:nvSpPr>
            <p:cNvPr id="53" name="내용 개체 틀 3"/>
            <p:cNvSpPr txBox="1">
              <a:spLocks/>
            </p:cNvSpPr>
            <p:nvPr/>
          </p:nvSpPr>
          <p:spPr>
            <a:xfrm>
              <a:off x="858684" y="1449388"/>
              <a:ext cx="8237635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5.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	 </a:t>
              </a:r>
              <a:r>
                <a:rPr lang="ko-KR" altLang="en-US" dirty="0" smtClean="0"/>
                <a:t>       안에 </a:t>
              </a:r>
              <a:r>
                <a:rPr lang="ko-KR" altLang="en-US" dirty="0"/>
                <a:t>알맞은 수를 </a:t>
              </a:r>
              <a:r>
                <a:rPr lang="ko-KR" altLang="en-US" dirty="0" smtClean="0"/>
                <a:t>써넣으세요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xmlns="" id="{E4D5FF88-BD1F-4AD1-8CB7-152A1442D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994029" y="1474059"/>
              <a:ext cx="334279" cy="344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7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그룹 65"/>
          <p:cNvGrpSpPr/>
          <p:nvPr/>
        </p:nvGrpSpPr>
        <p:grpSpPr>
          <a:xfrm>
            <a:off x="1673151" y="4627078"/>
            <a:ext cx="7235326" cy="1260767"/>
            <a:chOff x="1673151" y="4627078"/>
            <a:chExt cx="7052115" cy="1260767"/>
          </a:xfrm>
        </p:grpSpPr>
        <p:sp>
          <p:nvSpPr>
            <p:cNvPr id="67" name="모서리가 둥근 직사각형 66"/>
            <p:cNvSpPr/>
            <p:nvPr/>
          </p:nvSpPr>
          <p:spPr>
            <a:xfrm>
              <a:off x="1673151" y="4627078"/>
              <a:ext cx="6819700" cy="1260767"/>
            </a:xfrm>
            <a:prstGeom prst="roundRect">
              <a:avLst>
                <a:gd name="adj" fmla="val 10361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내용 개체 틀 3"/>
                <p:cNvSpPr txBox="1">
                  <a:spLocks/>
                </p:cNvSpPr>
                <p:nvPr/>
              </p:nvSpPr>
              <p:spPr>
                <a:xfrm>
                  <a:off x="1767679" y="4669723"/>
                  <a:ext cx="6957587" cy="112582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lnSpc>
                      <a:spcPct val="200000"/>
                    </a:lnSpc>
                  </a:pPr>
                  <a:r>
                    <a:rPr lang="ko-KR" altLang="en-US" dirty="0" smtClean="0"/>
                    <a:t>밑변과              이</a:t>
                  </a:r>
                  <a:r>
                    <a:rPr lang="en-US" altLang="ko-KR" dirty="0"/>
                    <a:t>/</a:t>
                  </a:r>
                  <a:r>
                    <a:rPr lang="ko-KR" altLang="en-US" dirty="0"/>
                    <a:t>가 모두 같기 때문에 삼각형 </a:t>
                  </a:r>
                  <a:r>
                    <a:rPr lang="ko-KR" altLang="en-US" dirty="0"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가</a:t>
                  </a:r>
                  <a:r>
                    <a:rPr lang="en-US" altLang="ko-KR" dirty="0"/>
                    <a:t>, </a:t>
                  </a:r>
                  <a:r>
                    <a:rPr lang="ko-KR" altLang="en-US" dirty="0"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나</a:t>
                  </a:r>
                  <a:r>
                    <a:rPr lang="en-US" altLang="ko-KR" dirty="0"/>
                    <a:t>, </a:t>
                  </a:r>
                  <a:r>
                    <a:rPr lang="ko-KR" altLang="en-US" dirty="0"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다</a:t>
                  </a:r>
                  <a:r>
                    <a:rPr lang="en-US" altLang="ko-KR" dirty="0"/>
                    <a:t>, </a:t>
                  </a:r>
                  <a:r>
                    <a:rPr lang="ko-KR" altLang="en-US" dirty="0" smtClean="0"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라</a:t>
                  </a:r>
                  <a:r>
                    <a:rPr lang="ko-KR" altLang="en-US" dirty="0" smtClean="0"/>
                    <a:t>의 넓이가 모두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i="0" dirty="0" smtClean="0">
                              <a:latin typeface="Cambria Math"/>
                              <a:ea typeface="나눔고딕 ExtraBold" panose="020D0904000000000000" pitchFamily="50" charset="-127"/>
                            </a:rPr>
                            <m:t> </m:t>
                          </m:r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dirty="0"/>
                    <a:t>로 같습니다</a:t>
                  </a:r>
                  <a:r>
                    <a:rPr lang="en-US" altLang="ko-KR" dirty="0" smtClean="0"/>
                    <a:t>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69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679" y="4669723"/>
                  <a:ext cx="6957587" cy="1125821"/>
                </a:xfrm>
                <a:prstGeom prst="rect">
                  <a:avLst/>
                </a:prstGeom>
                <a:blipFill>
                  <a:blip r:embed="rId2"/>
                  <a:stretch>
                    <a:fillRect l="-683" b="-756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모서리가 둥근 직사각형 69"/>
            <p:cNvSpPr/>
            <p:nvPr/>
          </p:nvSpPr>
          <p:spPr bwMode="auto">
            <a:xfrm>
              <a:off x="2340512" y="5310320"/>
              <a:ext cx="54647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모서리가 둥근 직사각형 70"/>
            <p:cNvSpPr/>
            <p:nvPr/>
          </p:nvSpPr>
          <p:spPr bwMode="auto">
            <a:xfrm>
              <a:off x="2638113" y="4775747"/>
              <a:ext cx="64978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2" name="그림 7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73" name="그림 7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74" name="그림 7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75" name="내용 개체 틀 5"/>
          <p:cNvSpPr txBox="1">
            <a:spLocks/>
          </p:cNvSpPr>
          <p:nvPr/>
        </p:nvSpPr>
        <p:spPr>
          <a:xfrm>
            <a:off x="1856656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1" name="그룹 80"/>
          <p:cNvGrpSpPr/>
          <p:nvPr/>
        </p:nvGrpSpPr>
        <p:grpSpPr>
          <a:xfrm>
            <a:off x="858684" y="1449388"/>
            <a:ext cx="8237635" cy="369332"/>
            <a:chOff x="858684" y="1449388"/>
            <a:chExt cx="8237635" cy="369332"/>
          </a:xfrm>
        </p:grpSpPr>
        <p:sp>
          <p:nvSpPr>
            <p:cNvPr id="82" name="내용 개체 틀 3"/>
            <p:cNvSpPr txBox="1">
              <a:spLocks/>
            </p:cNvSpPr>
            <p:nvPr/>
          </p:nvSpPr>
          <p:spPr>
            <a:xfrm>
              <a:off x="858684" y="1449388"/>
              <a:ext cx="8237635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6.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	삼각형을 보고 </a:t>
              </a:r>
              <a:r>
                <a:rPr lang="ko-KR" altLang="en-US" dirty="0" smtClean="0"/>
                <a:t>       안에 </a:t>
              </a:r>
              <a:r>
                <a:rPr lang="ko-KR" altLang="en-US" dirty="0"/>
                <a:t>알맞은 수나 말을 </a:t>
              </a:r>
              <a:r>
                <a:rPr lang="ko-KR" altLang="en-US" dirty="0" smtClean="0"/>
                <a:t>써넣으세요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83" name="모서리가 둥근 직사각형 82"/>
            <p:cNvSpPr/>
            <p:nvPr/>
          </p:nvSpPr>
          <p:spPr>
            <a:xfrm>
              <a:off x="3328197" y="1491178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4" name="그림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27" y="2123989"/>
            <a:ext cx="4591569" cy="2149990"/>
          </a:xfrm>
          <a:prstGeom prst="rect">
            <a:avLst/>
          </a:prstGeom>
        </p:spPr>
      </p:pic>
      <p:sp>
        <p:nvSpPr>
          <p:cNvPr id="87" name="직사각형 86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19"/>
          <p:cNvSpPr txBox="1">
            <a:spLocks noChangeArrowheads="1"/>
          </p:cNvSpPr>
          <p:nvPr/>
        </p:nvSpPr>
        <p:spPr bwMode="auto">
          <a:xfrm>
            <a:off x="2388152" y="5344858"/>
            <a:ext cx="490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sp>
        <p:nvSpPr>
          <p:cNvPr id="96" name="TextBox 19"/>
          <p:cNvSpPr txBox="1">
            <a:spLocks noChangeArrowheads="1"/>
          </p:cNvSpPr>
          <p:nvPr/>
        </p:nvSpPr>
        <p:spPr bwMode="auto">
          <a:xfrm>
            <a:off x="2686684" y="4825081"/>
            <a:ext cx="62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/>
              </a:rPr>
              <a:t>높이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98137" y="48703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95090" y="53617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6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24301" y="2792831"/>
            <a:ext cx="351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마름모의 넓이를 구해 볼까요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568624" y="2636912"/>
            <a:ext cx="1998224" cy="1323439"/>
            <a:chOff x="1568624" y="2636912"/>
            <a:chExt cx="1998224" cy="1323439"/>
          </a:xfrm>
        </p:grpSpPr>
        <p:sp>
          <p:nvSpPr>
            <p:cNvPr id="13" name="TextBox 12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8624" y="2636912"/>
              <a:ext cx="15481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11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639" y="44066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9~10</a:t>
            </a:r>
            <a:r>
              <a:rPr lang="ko-KR" altLang="en-US" b="1" spc="-3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8594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삼각형의 넓이를 구해 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0552" y="4386424"/>
            <a:ext cx="8093522" cy="1089412"/>
            <a:chOff x="920552" y="4386424"/>
            <a:chExt cx="8093522" cy="1089412"/>
          </a:xfrm>
        </p:grpSpPr>
        <p:sp>
          <p:nvSpPr>
            <p:cNvPr id="23" name="모서리가 둥근 직사각형 1">
              <a:extLst>
                <a:ext uri="{FF2B5EF4-FFF2-40B4-BE49-F238E27FC236}">
                  <a16:creationId xmlns="" xmlns:a16="http://schemas.microsoft.com/office/drawing/2014/main" id="{331E4CF4-B8DE-4F10-99E1-46D2FE72E454}"/>
                </a:ext>
              </a:extLst>
            </p:cNvPr>
            <p:cNvSpPr/>
            <p:nvPr/>
          </p:nvSpPr>
          <p:spPr>
            <a:xfrm>
              <a:off x="920552" y="4769865"/>
              <a:ext cx="8093522" cy="70597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32807" y="4386424"/>
              <a:ext cx="7763979" cy="369332"/>
              <a:chOff x="932807" y="4386424"/>
              <a:chExt cx="7763979" cy="369332"/>
            </a:xfrm>
          </p:grpSpPr>
          <p:sp>
            <p:nvSpPr>
              <p:cNvPr id="22" name="TextBox 19">
                <a:extLst>
                  <a:ext uri="{FF2B5EF4-FFF2-40B4-BE49-F238E27FC236}">
                    <a16:creationId xmlns="" xmlns:a16="http://schemas.microsoft.com/office/drawing/2014/main" id="{4825665D-5203-4AA9-8B3D-3281B302E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4568" y="4386424"/>
                <a:ext cx="76322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그림에서 어떤 도형을 찾을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수 있나요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그리고 그 도형의 특징은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무엇인가요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932807" y="450575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9" t="82179" r="11456"/>
          <a:stretch/>
        </p:blipFill>
        <p:spPr>
          <a:xfrm>
            <a:off x="4981036" y="1484784"/>
            <a:ext cx="4133397" cy="2618556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1810814" y="476672"/>
            <a:ext cx="4054728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삼각형의 구성 요소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46" name="그림 4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6054BB8-161D-475F-B670-6757AEA60D78}"/>
              </a:ext>
            </a:extLst>
          </p:cNvPr>
          <p:cNvSpPr txBox="1"/>
          <p:nvPr/>
        </p:nvSpPr>
        <p:spPr>
          <a:xfrm>
            <a:off x="921656" y="4817490"/>
            <a:ext cx="734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삼각형을 찾을 수 있습니다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삼각형은 세 변과 세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꼭짓점을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가지고 있습니다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09401" y="1414517"/>
            <a:ext cx="4057913" cy="1200329"/>
            <a:chOff x="909401" y="1414517"/>
            <a:chExt cx="4057913" cy="1200329"/>
          </a:xfrm>
        </p:grpSpPr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1161708" y="1414517"/>
              <a:ext cx="380560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지혜는 학교 건물의 벽면 </a:t>
              </a: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유리창에서</a:t>
              </a:r>
              <a:endPara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발견한 삼각형의 넓이를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구하려고 </a:t>
              </a:r>
              <a:endPara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합니다</a:t>
              </a:r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삼각형의 넓이를 </a:t>
              </a: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구하는 </a:t>
              </a:r>
              <a:endPara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방법을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생각해 봅시다</a:t>
              </a:r>
              <a:r>
                <a:rPr lang="en-US" altLang="ko-KR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09401" y="1484784"/>
              <a:ext cx="217025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4" t="85203" r="49536" b="605"/>
          <a:stretch/>
        </p:blipFill>
        <p:spPr>
          <a:xfrm>
            <a:off x="4976837" y="1914873"/>
            <a:ext cx="3069864" cy="208527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558" y="49140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3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14400" y="4824075"/>
            <a:ext cx="8095785" cy="1053745"/>
            <a:chOff x="914400" y="4824075"/>
            <a:chExt cx="8095785" cy="1053745"/>
          </a:xfrm>
        </p:grpSpPr>
        <p:sp>
          <p:nvSpPr>
            <p:cNvPr id="26" name="TextBox 19">
              <a:extLst>
                <a:ext uri="{FF2B5EF4-FFF2-40B4-BE49-F238E27FC236}">
                  <a16:creationId xmlns="" xmlns:a16="http://schemas.microsoft.com/office/drawing/2014/main" id="{EFA59EC9-795A-49B8-9312-7E23F1ED8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709" y="4824075"/>
              <a:ext cx="7904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표시한 변과 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마주 보는 </a:t>
              </a:r>
              <a:r>
                <a:rPr lang="ko-KR" altLang="en-US" b="1" dirty="0" err="1">
                  <a:latin typeface="나눔고딕" pitchFamily="50" charset="-127"/>
                  <a:ea typeface="나눔고딕" pitchFamily="50" charset="-127"/>
                </a:rPr>
                <a:t>꼭짓점에서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 이 변에 수직인 선분을 그어 보세요</a:t>
              </a:r>
              <a:r>
                <a:rPr lang="en-US" altLang="ko-KR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그 선분의 길이를</a:t>
              </a:r>
              <a:r>
                <a:rPr lang="en-US" altLang="ko-KR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b="1" dirty="0" smtClean="0">
                  <a:latin typeface="나눔고딕" pitchFamily="50" charset="-127"/>
                  <a:ea typeface="나눔고딕" pitchFamily="50" charset="-127"/>
                </a:rPr>
                <a:t>무엇이라고 부를까요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모서리가 둥근 직사각형 1">
              <a:extLst>
                <a:ext uri="{FF2B5EF4-FFF2-40B4-BE49-F238E27FC236}">
                  <a16:creationId xmlns="" xmlns:a16="http://schemas.microsoft.com/office/drawing/2014/main" id="{B6345664-197A-4EDB-879D-5E08C4A7C6D5}"/>
                </a:ext>
              </a:extLst>
            </p:cNvPr>
            <p:cNvSpPr/>
            <p:nvPr/>
          </p:nvSpPr>
          <p:spPr>
            <a:xfrm>
              <a:off x="914400" y="5460863"/>
              <a:ext cx="8095785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977062" y="494673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14400" y="3984638"/>
            <a:ext cx="8095785" cy="819742"/>
            <a:chOff x="914400" y="3984638"/>
            <a:chExt cx="8095785" cy="819742"/>
          </a:xfrm>
        </p:grpSpPr>
        <p:sp>
          <p:nvSpPr>
            <p:cNvPr id="30" name="모서리가 둥근 직사각형 1">
              <a:extLst>
                <a:ext uri="{FF2B5EF4-FFF2-40B4-BE49-F238E27FC236}">
                  <a16:creationId xmlns="" xmlns:a16="http://schemas.microsoft.com/office/drawing/2014/main" id="{79BEB04E-0EC7-4D44-A021-173BE4B01A23}"/>
                </a:ext>
              </a:extLst>
            </p:cNvPr>
            <p:cNvSpPr/>
            <p:nvPr/>
          </p:nvSpPr>
          <p:spPr>
            <a:xfrm>
              <a:off x="914400" y="4387423"/>
              <a:ext cx="8095785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7062" y="3984638"/>
              <a:ext cx="6734070" cy="369332"/>
              <a:chOff x="977062" y="3984638"/>
              <a:chExt cx="6734070" cy="369332"/>
            </a:xfrm>
          </p:grpSpPr>
          <p:sp>
            <p:nvSpPr>
              <p:cNvPr id="24" name="TextBox 19">
                <a:extLst>
                  <a:ext uri="{FF2B5EF4-FFF2-40B4-BE49-F238E27FC236}">
                    <a16:creationId xmlns="" xmlns:a16="http://schemas.microsoft.com/office/drawing/2014/main" id="{5ED3F6A8-6E4B-4F51-AE09-C28C49776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278" y="3984638"/>
                <a:ext cx="65838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삼각형에서 한 변을 표시해 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그 변을 무엇이라고 부를까요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모서리가 둥근 직사각형 53"/>
              <p:cNvSpPr/>
              <p:nvPr/>
            </p:nvSpPr>
            <p:spPr>
              <a:xfrm>
                <a:off x="977062" y="411039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A6CC4EF-D1B6-49DD-9E21-D83D45132541}"/>
              </a:ext>
            </a:extLst>
          </p:cNvPr>
          <p:cNvSpPr txBox="1"/>
          <p:nvPr/>
        </p:nvSpPr>
        <p:spPr>
          <a:xfrm>
            <a:off x="913285" y="4405492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밑변입니다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6DD82C2-E585-4554-94B1-C488693A3A7E}"/>
              </a:ext>
            </a:extLst>
          </p:cNvPr>
          <p:cNvSpPr txBox="1"/>
          <p:nvPr/>
        </p:nvSpPr>
        <p:spPr>
          <a:xfrm>
            <a:off x="942479" y="5484675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높이입니다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내용 개체 틀 5"/>
          <p:cNvSpPr txBox="1">
            <a:spLocks/>
          </p:cNvSpPr>
          <p:nvPr/>
        </p:nvSpPr>
        <p:spPr>
          <a:xfrm>
            <a:off x="1810814" y="476672"/>
            <a:ext cx="4054728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삼각형의 구성 요소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40416" r="56079" b="43434"/>
          <a:stretch/>
        </p:blipFill>
        <p:spPr>
          <a:xfrm>
            <a:off x="3384255" y="1389903"/>
            <a:ext cx="3255831" cy="2527829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>
            <a:off x="3861590" y="3392038"/>
            <a:ext cx="22790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4633835" y="1877122"/>
            <a:ext cx="170339" cy="1500048"/>
            <a:chOff x="4633835" y="1877122"/>
            <a:chExt cx="170339" cy="1500048"/>
          </a:xfrm>
        </p:grpSpPr>
        <p:grpSp>
          <p:nvGrpSpPr>
            <p:cNvPr id="19" name="그룹 18"/>
            <p:cNvGrpSpPr/>
            <p:nvPr/>
          </p:nvGrpSpPr>
          <p:grpSpPr>
            <a:xfrm rot="5400000">
              <a:off x="4640224" y="3213221"/>
              <a:ext cx="160273" cy="167626"/>
              <a:chOff x="2585648" y="3481752"/>
              <a:chExt cx="160273" cy="167626"/>
            </a:xfrm>
          </p:grpSpPr>
          <p:cxnSp>
            <p:nvCxnSpPr>
              <p:cNvPr id="20" name="직선 연결선 19"/>
              <p:cNvCxnSpPr/>
              <p:nvPr/>
            </p:nvCxnSpPr>
            <p:spPr>
              <a:xfrm>
                <a:off x="2585648" y="3484465"/>
                <a:ext cx="160273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flipV="1">
                <a:off x="2592847" y="3481752"/>
                <a:ext cx="0" cy="167626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직선 연결선 17"/>
            <p:cNvCxnSpPr/>
            <p:nvPr/>
          </p:nvCxnSpPr>
          <p:spPr>
            <a:xfrm>
              <a:off x="4633835" y="1877122"/>
              <a:ext cx="0" cy="150004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709" y="44065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709" y="54722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0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796088" y="1432624"/>
            <a:ext cx="8113106" cy="3145276"/>
            <a:chOff x="796088" y="1432624"/>
            <a:chExt cx="8113106" cy="314527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88" y="1432624"/>
              <a:ext cx="8113106" cy="3145276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98" t="66752" r="21778" b="28129"/>
            <a:stretch/>
          </p:blipFill>
          <p:spPr>
            <a:xfrm>
              <a:off x="1283802" y="1883734"/>
              <a:ext cx="7109097" cy="709119"/>
            </a:xfrm>
            <a:prstGeom prst="rect">
              <a:avLst/>
            </a:prstGeom>
          </p:spPr>
        </p:pic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sp>
        <p:nvSpPr>
          <p:cNvPr id="13" name="내용 개체 틀 5"/>
          <p:cNvSpPr txBox="1">
            <a:spLocks/>
          </p:cNvSpPr>
          <p:nvPr/>
        </p:nvSpPr>
        <p:spPr>
          <a:xfrm>
            <a:off x="1810814" y="476672"/>
            <a:ext cx="4054728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삼각형의 구성 요소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40457" r="90642" b="56905"/>
          <a:stretch/>
        </p:blipFill>
        <p:spPr>
          <a:xfrm>
            <a:off x="3666747" y="1856934"/>
            <a:ext cx="563607" cy="35085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40482" r="83877" b="56880"/>
          <a:stretch/>
        </p:blipFill>
        <p:spPr>
          <a:xfrm>
            <a:off x="4680370" y="2207790"/>
            <a:ext cx="453934" cy="35085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40457" r="90642" b="56905"/>
          <a:stretch/>
        </p:blipFill>
        <p:spPr>
          <a:xfrm>
            <a:off x="2625634" y="3942966"/>
            <a:ext cx="405704" cy="25255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40482" r="83877" b="56880"/>
          <a:stretch/>
        </p:blipFill>
        <p:spPr>
          <a:xfrm>
            <a:off x="2384541" y="3235730"/>
            <a:ext cx="326757" cy="25255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40457" r="90642" b="56905"/>
          <a:stretch/>
        </p:blipFill>
        <p:spPr>
          <a:xfrm>
            <a:off x="4070245" y="3133069"/>
            <a:ext cx="405704" cy="25255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40482" r="83877" b="56880"/>
          <a:stretch/>
        </p:blipFill>
        <p:spPr>
          <a:xfrm>
            <a:off x="4916257" y="3259348"/>
            <a:ext cx="326757" cy="25255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40457" r="90642" b="56905"/>
          <a:stretch/>
        </p:blipFill>
        <p:spPr>
          <a:xfrm>
            <a:off x="6333289" y="3900512"/>
            <a:ext cx="405704" cy="25255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40482" r="83877" b="56880"/>
          <a:stretch/>
        </p:blipFill>
        <p:spPr>
          <a:xfrm>
            <a:off x="7545061" y="3187503"/>
            <a:ext cx="326757" cy="25255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0431" y="18837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067" y="22077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3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4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5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98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0552" y="4779969"/>
            <a:ext cx="8093522" cy="1097303"/>
            <a:chOff x="920552" y="4779969"/>
            <a:chExt cx="8093522" cy="1097303"/>
          </a:xfrm>
        </p:grpSpPr>
        <p:grpSp>
          <p:nvGrpSpPr>
            <p:cNvPr id="4" name="그룹 3"/>
            <p:cNvGrpSpPr/>
            <p:nvPr/>
          </p:nvGrpSpPr>
          <p:grpSpPr>
            <a:xfrm>
              <a:off x="977062" y="4779969"/>
              <a:ext cx="5876917" cy="369332"/>
              <a:chOff x="977062" y="4779969"/>
              <a:chExt cx="5876917" cy="369332"/>
            </a:xfrm>
          </p:grpSpPr>
          <p:sp>
            <p:nvSpPr>
              <p:cNvPr id="21" name="TextBox 19">
                <a:extLst>
                  <a:ext uri="{FF2B5EF4-FFF2-40B4-BE49-F238E27FC236}">
                    <a16:creationId xmlns="" xmlns:a16="http://schemas.microsoft.com/office/drawing/2014/main" id="{BE1E7B51-323E-44BF-B952-D6C1BC2FE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616" y="4779969"/>
                <a:ext cx="56813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삼각형의 넓이를 구하는 또 다른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방법을 이야기해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977062" y="490572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3" name="모서리가 둥근 직사각형 1">
              <a:extLst>
                <a:ext uri="{FF2B5EF4-FFF2-40B4-BE49-F238E27FC236}">
                  <a16:creationId xmlns="" xmlns:a16="http://schemas.microsoft.com/office/drawing/2014/main" id="{331E4CF4-B8DE-4F10-99E1-46D2FE72E454}"/>
                </a:ext>
              </a:extLst>
            </p:cNvPr>
            <p:cNvSpPr/>
            <p:nvPr/>
          </p:nvSpPr>
          <p:spPr>
            <a:xfrm>
              <a:off x="920552" y="5171301"/>
              <a:ext cx="8093522" cy="70597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0552" y="3873126"/>
            <a:ext cx="8085541" cy="836203"/>
            <a:chOff x="920552" y="3873126"/>
            <a:chExt cx="8085541" cy="836203"/>
          </a:xfrm>
        </p:grpSpPr>
        <p:sp>
          <p:nvSpPr>
            <p:cNvPr id="25" name="모서리가 둥근 직사각형 24"/>
            <p:cNvSpPr/>
            <p:nvPr/>
          </p:nvSpPr>
          <p:spPr bwMode="auto">
            <a:xfrm>
              <a:off x="920552" y="4283015"/>
              <a:ext cx="8085541" cy="426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7062" y="3873126"/>
              <a:ext cx="4804298" cy="369332"/>
              <a:chOff x="977062" y="3873126"/>
              <a:chExt cx="4804298" cy="369332"/>
            </a:xfrm>
          </p:grpSpPr>
          <p:sp>
            <p:nvSpPr>
              <p:cNvPr id="33" name="TextBox 19">
                <a:extLst>
                  <a:ext uri="{FF2B5EF4-FFF2-40B4-BE49-F238E27FC236}">
                    <a16:creationId xmlns="" xmlns:a16="http://schemas.microsoft.com/office/drawing/2014/main" id="{BE1E7B51-323E-44BF-B952-D6C1BC2FE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069" y="3873126"/>
                <a:ext cx="45752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   </a:t>
                </a:r>
                <a:r>
                  <a:rPr lang="ko-KR" altLang="en-US" sz="1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b="1" dirty="0" err="1" smtClean="0">
                    <a:latin typeface="나눔고딕" pitchFamily="50" charset="-127"/>
                    <a:ea typeface="나눔고딕" pitchFamily="50" charset="-127"/>
                  </a:rPr>
                  <a:t>를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이용하여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삼각형의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넓이를 구해 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977062" y="399888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1" name="그림 30">
                <a:extLst>
                  <a:ext uri="{FF2B5EF4-FFF2-40B4-BE49-F238E27FC236}">
                    <a16:creationId xmlns="" xmlns:a16="http://schemas.microsoft.com/office/drawing/2014/main" id="{67D6BB51-B4ED-4C25-A9A8-7756172CAF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556" t="9389" r="5289" b="7402"/>
              <a:stretch/>
            </p:blipFill>
            <p:spPr>
              <a:xfrm>
                <a:off x="1234243" y="3889058"/>
                <a:ext cx="326435" cy="337469"/>
              </a:xfrm>
              <a:prstGeom prst="rect">
                <a:avLst/>
              </a:prstGeom>
            </p:spPr>
          </p:pic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sp>
        <p:nvSpPr>
          <p:cNvPr id="13" name="내용 개체 틀 5"/>
          <p:cNvSpPr txBox="1">
            <a:spLocks/>
          </p:cNvSpPr>
          <p:nvPr/>
        </p:nvSpPr>
        <p:spPr>
          <a:xfrm>
            <a:off x="1810814" y="476672"/>
            <a:ext cx="4054728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삼각형의 구성 요소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384255" y="1389903"/>
            <a:ext cx="3255831" cy="2527829"/>
            <a:chOff x="3384255" y="1389903"/>
            <a:chExt cx="3255831" cy="2527829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7" t="40416" r="56079" b="43434"/>
            <a:stretch/>
          </p:blipFill>
          <p:spPr>
            <a:xfrm>
              <a:off x="3384255" y="1389903"/>
              <a:ext cx="3255831" cy="2527829"/>
            </a:xfrm>
            <a:prstGeom prst="rect">
              <a:avLst/>
            </a:prstGeom>
          </p:spPr>
        </p:pic>
        <p:cxnSp>
          <p:nvCxnSpPr>
            <p:cNvPr id="14" name="직선 연결선 13"/>
            <p:cNvCxnSpPr/>
            <p:nvPr/>
          </p:nvCxnSpPr>
          <p:spPr>
            <a:xfrm>
              <a:off x="3861590" y="3392038"/>
              <a:ext cx="2279015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633835" y="1877122"/>
              <a:ext cx="0" cy="150004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그룹 16"/>
            <p:cNvGrpSpPr/>
            <p:nvPr/>
          </p:nvGrpSpPr>
          <p:grpSpPr>
            <a:xfrm rot="5400000">
              <a:off x="4637511" y="3213221"/>
              <a:ext cx="160273" cy="167626"/>
              <a:chOff x="2585648" y="3484465"/>
              <a:chExt cx="160273" cy="167626"/>
            </a:xfrm>
          </p:grpSpPr>
          <p:cxnSp>
            <p:nvCxnSpPr>
              <p:cNvPr id="18" name="직선 연결선 17"/>
              <p:cNvCxnSpPr/>
              <p:nvPr/>
            </p:nvCxnSpPr>
            <p:spPr>
              <a:xfrm>
                <a:off x="2585648" y="3484465"/>
                <a:ext cx="160273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 flipV="1">
                <a:off x="2590132" y="3484465"/>
                <a:ext cx="0" cy="167626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6054BB8-161D-475F-B670-6757AEA60D78}"/>
              </a:ext>
            </a:extLst>
          </p:cNvPr>
          <p:cNvSpPr txBox="1"/>
          <p:nvPr/>
        </p:nvSpPr>
        <p:spPr>
          <a:xfrm>
            <a:off x="921656" y="5218926"/>
            <a:ext cx="734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삼각형을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잘라서 모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바꾸어 구합니다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삼각형을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붙여 모양을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바꾸어 구합니다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920552" y="4305317"/>
            <a:ext cx="5933427" cy="375552"/>
            <a:chOff x="920552" y="4305317"/>
            <a:chExt cx="5933427" cy="37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직사각형 42"/>
                <p:cNvSpPr>
                  <a:spLocks noChangeArrowheads="1"/>
                </p:cNvSpPr>
                <p:nvPr/>
              </p:nvSpPr>
              <p:spPr bwMode="auto">
                <a:xfrm>
                  <a:off x="920552" y="4305317"/>
                  <a:ext cx="5933427" cy="375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179388" indent="-179388" algn="just">
                    <a:buFont typeface="Arial" pitchFamily="34" charset="0"/>
                    <a:buChar char="•"/>
                  </a:pPr>
                  <a:r>
                    <a:rPr lang="en-US" altLang="ko-KR" b="1" dirty="0" smtClean="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</a:rPr>
                    <a:t>      </a:t>
                  </a:r>
                  <a:r>
                    <a:rPr lang="ko-KR" altLang="en-US" b="1" dirty="0" smtClean="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</a:rPr>
                    <a:t>가 </a:t>
                  </a:r>
                  <a:r>
                    <a:rPr lang="en-US" altLang="ko-KR" b="1" dirty="0" smtClean="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</a:rPr>
                    <a:t>12</a:t>
                  </a:r>
                  <a:r>
                    <a:rPr lang="ko-KR" altLang="en-US" b="1" dirty="0" smtClean="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</a:rPr>
                    <a:t>개가 되므로 </a:t>
                  </a:r>
                  <a:r>
                    <a:rPr lang="en-US" altLang="ko-KR" b="1" dirty="0" smtClean="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</a:rPr>
                    <a:t>12</a:t>
                  </a:r>
                  <a:r>
                    <a:rPr lang="en-US" altLang="ko-KR" dirty="0" smtClean="0">
                      <a:solidFill>
                        <a:srgbClr val="228A38"/>
                      </a:solidFill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600" b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1600" b="1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b="1" dirty="0" smtClean="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</a:rPr>
                    <a:t>입니다</a:t>
                  </a:r>
                  <a:r>
                    <a:rPr lang="en-US" altLang="ko-KR" b="1" dirty="0" smtClean="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</a:rPr>
                    <a:t>.</a:t>
                  </a:r>
                  <a:endParaRPr lang="ko-KR" altLang="en-US" b="1" dirty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26" name="직사각형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0552" y="4305317"/>
                  <a:ext cx="5933427" cy="375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17" t="-8065" b="-22581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67D6BB51-B4ED-4C25-A9A8-7756172CA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56" t="9389" r="5289" b="7402"/>
            <a:stretch/>
          </p:blipFill>
          <p:spPr>
            <a:xfrm>
              <a:off x="1235981" y="4317090"/>
              <a:ext cx="326435" cy="337469"/>
            </a:xfrm>
            <a:prstGeom prst="rect">
              <a:avLst/>
            </a:prstGeom>
          </p:spPr>
        </p:pic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9525" y="42958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9525" y="53333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3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4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5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0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181081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삼각형 </a:t>
            </a:r>
            <a:r>
              <a:rPr lang="en-US" altLang="ko-KR" sz="2200" dirty="0">
                <a:solidFill>
                  <a:srgbClr val="695A35"/>
                </a:solidFill>
              </a:rPr>
              <a:t>2</a:t>
            </a:r>
            <a:r>
              <a:rPr lang="ko-KR" altLang="en-US" sz="2200" dirty="0">
                <a:solidFill>
                  <a:srgbClr val="695A35"/>
                </a:solidFill>
              </a:rPr>
              <a:t>개를 이용하여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넓이를 </a:t>
            </a:r>
            <a:r>
              <a:rPr lang="ko-KR" altLang="en-US" sz="2200" dirty="0">
                <a:solidFill>
                  <a:srgbClr val="695A35"/>
                </a:solidFill>
              </a:rPr>
              <a:t>구하는 방법 알아보기</a:t>
            </a:r>
          </a:p>
        </p:txBody>
      </p:sp>
      <p:pic>
        <p:nvPicPr>
          <p:cNvPr id="43" name="그림 4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9401" y="1413264"/>
            <a:ext cx="6634822" cy="369332"/>
            <a:chOff x="909401" y="1413264"/>
            <a:chExt cx="6634822" cy="369332"/>
          </a:xfrm>
        </p:grpSpPr>
        <p:sp>
          <p:nvSpPr>
            <p:cNvPr id="17" name="TextBox 19">
              <a:extLst>
                <a:ext uri="{FF2B5EF4-FFF2-40B4-BE49-F238E27FC236}">
                  <a16:creationId xmlns="" xmlns:a16="http://schemas.microsoft.com/office/drawing/2014/main" id="{8DFA116C-4CE6-436D-A3E1-01A6BB01B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774" y="1413264"/>
              <a:ext cx="63674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spc="-100" dirty="0" smtClean="0">
                  <a:latin typeface="나눔고딕" pitchFamily="50" charset="-127"/>
                  <a:ea typeface="나눔고딕" pitchFamily="50" charset="-127"/>
                </a:rPr>
                <a:t>삼각형 </a:t>
              </a:r>
              <a:r>
                <a:rPr lang="en-US" altLang="ko-KR" b="1" spc="-100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b="1" spc="-100" dirty="0">
                  <a:latin typeface="나눔고딕" pitchFamily="50" charset="-127"/>
                  <a:ea typeface="나눔고딕" pitchFamily="50" charset="-127"/>
                </a:rPr>
                <a:t>개를 이용하여 삼각형의 넓이를 구하는 방법을 알아봅시다</a:t>
              </a:r>
              <a:r>
                <a:rPr lang="en-US" altLang="ko-KR" b="1" spc="-10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909401" y="1509637"/>
              <a:ext cx="217025" cy="217025"/>
              <a:chOff x="4520952" y="3717032"/>
              <a:chExt cx="217025" cy="217025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2" name="모서리가 둥근 직사각형 21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77062" y="4526961"/>
            <a:ext cx="6111799" cy="369332"/>
            <a:chOff x="977062" y="4526961"/>
            <a:chExt cx="6111799" cy="369332"/>
          </a:xfrm>
        </p:grpSpPr>
        <p:sp>
          <p:nvSpPr>
            <p:cNvPr id="16" name="TextBox 19">
              <a:extLst>
                <a:ext uri="{FF2B5EF4-FFF2-40B4-BE49-F238E27FC236}">
                  <a16:creationId xmlns="" xmlns:a16="http://schemas.microsoft.com/office/drawing/2014/main" id="{4E513613-69B9-47CE-BA17-0EC202AC6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560" y="4526961"/>
              <a:ext cx="59683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삼각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형의 밑변을 파란색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높이를 빨간색으로 표시해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77062" y="465271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1" t="14783" r="33784" b="68943"/>
          <a:stretch/>
        </p:blipFill>
        <p:spPr>
          <a:xfrm>
            <a:off x="3278780" y="2007219"/>
            <a:ext cx="3144643" cy="2384770"/>
          </a:xfrm>
          <a:prstGeom prst="rect">
            <a:avLst/>
          </a:prstGeom>
        </p:spPr>
      </p:pic>
      <p:cxnSp>
        <p:nvCxnSpPr>
          <p:cNvPr id="18" name="직선 연결선 17"/>
          <p:cNvCxnSpPr/>
          <p:nvPr/>
        </p:nvCxnSpPr>
        <p:spPr>
          <a:xfrm>
            <a:off x="3749468" y="3883748"/>
            <a:ext cx="214273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4472308" y="2464168"/>
            <a:ext cx="174456" cy="1404453"/>
            <a:chOff x="4472308" y="2464168"/>
            <a:chExt cx="174456" cy="1404453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4472308" y="2464168"/>
              <a:ext cx="0" cy="1401741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26"/>
            <p:cNvGrpSpPr/>
            <p:nvPr/>
          </p:nvGrpSpPr>
          <p:grpSpPr>
            <a:xfrm rot="5400000">
              <a:off x="4482814" y="3704672"/>
              <a:ext cx="160273" cy="167626"/>
              <a:chOff x="2585650" y="3498490"/>
              <a:chExt cx="160273" cy="16762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2585650" y="3498490"/>
                <a:ext cx="160273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 flipV="1">
                <a:off x="2587329" y="3498490"/>
                <a:ext cx="0" cy="167626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982" y="30145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925550" y="4222384"/>
            <a:ext cx="8073484" cy="792322"/>
            <a:chOff x="925550" y="4222384"/>
            <a:chExt cx="8073484" cy="792322"/>
          </a:xfrm>
        </p:grpSpPr>
        <p:sp>
          <p:nvSpPr>
            <p:cNvPr id="25" name="모서리가 둥근 직사각형 1">
              <a:extLst>
                <a:ext uri="{FF2B5EF4-FFF2-40B4-BE49-F238E27FC236}">
                  <a16:creationId xmlns="" xmlns:a16="http://schemas.microsoft.com/office/drawing/2014/main" id="{DEFEDD4C-EA50-4872-8F09-0F56FE24E39B}"/>
                </a:ext>
              </a:extLst>
            </p:cNvPr>
            <p:cNvSpPr/>
            <p:nvPr/>
          </p:nvSpPr>
          <p:spPr>
            <a:xfrm>
              <a:off x="925550" y="4597749"/>
              <a:ext cx="8073484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970258" y="4222384"/>
              <a:ext cx="3074640" cy="369332"/>
              <a:chOff x="970258" y="4222384"/>
              <a:chExt cx="3074640" cy="369332"/>
            </a:xfrm>
          </p:grpSpPr>
          <p:sp>
            <p:nvSpPr>
              <p:cNvPr id="24" name="TextBox 19">
                <a:extLst>
                  <a:ext uri="{FF2B5EF4-FFF2-40B4-BE49-F238E27FC236}">
                    <a16:creationId xmlns="" xmlns:a16="http://schemas.microsoft.com/office/drawing/2014/main" id="{21B02EF3-C146-4CFE-902C-7CD646AEE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258" y="4222384"/>
                <a:ext cx="29466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어떤 도형이 만들어 졌나요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모서리가 둥근 직사각형 59"/>
              <p:cNvSpPr/>
              <p:nvPr/>
            </p:nvSpPr>
            <p:spPr>
              <a:xfrm>
                <a:off x="970258" y="434814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11" name="그룹 10"/>
          <p:cNvGrpSpPr/>
          <p:nvPr/>
        </p:nvGrpSpPr>
        <p:grpSpPr>
          <a:xfrm>
            <a:off x="925550" y="5093805"/>
            <a:ext cx="8073484" cy="792322"/>
            <a:chOff x="925550" y="5093805"/>
            <a:chExt cx="8073484" cy="792322"/>
          </a:xfrm>
        </p:grpSpPr>
        <p:sp>
          <p:nvSpPr>
            <p:cNvPr id="29" name="모서리가 둥근 직사각형 1">
              <a:extLst>
                <a:ext uri="{FF2B5EF4-FFF2-40B4-BE49-F238E27FC236}">
                  <a16:creationId xmlns="" xmlns:a16="http://schemas.microsoft.com/office/drawing/2014/main" id="{DEFEDD4C-EA50-4872-8F09-0F56FE24E39B}"/>
                </a:ext>
              </a:extLst>
            </p:cNvPr>
            <p:cNvSpPr/>
            <p:nvPr/>
          </p:nvSpPr>
          <p:spPr>
            <a:xfrm>
              <a:off x="925550" y="5469170"/>
              <a:ext cx="8073484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970258" y="5093805"/>
              <a:ext cx="3549129" cy="369332"/>
              <a:chOff x="970258" y="5093805"/>
              <a:chExt cx="3549129" cy="369332"/>
            </a:xfrm>
          </p:grpSpPr>
          <p:sp>
            <p:nvSpPr>
              <p:cNvPr id="27" name="TextBox 19">
                <a:extLst>
                  <a:ext uri="{FF2B5EF4-FFF2-40B4-BE49-F238E27FC236}">
                    <a16:creationId xmlns="" xmlns:a16="http://schemas.microsoft.com/office/drawing/2014/main" id="{21B02EF3-C146-4CFE-902C-7CD646AEE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258" y="5093805"/>
                <a:ext cx="34211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평행사변형의 넓이는 얼마인가요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970258" y="521956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7" t="8710" r="6034" b="77208"/>
          <a:stretch/>
        </p:blipFill>
        <p:spPr>
          <a:xfrm>
            <a:off x="6596000" y="2566846"/>
            <a:ext cx="1087223" cy="1603473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047088D-32D2-40DE-9E2B-7B7A8ED84E8A}"/>
              </a:ext>
            </a:extLst>
          </p:cNvPr>
          <p:cNvSpPr txBox="1"/>
          <p:nvPr/>
        </p:nvSpPr>
        <p:spPr>
          <a:xfrm>
            <a:off x="923395" y="4623072"/>
            <a:ext cx="7340600" cy="375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평행사변형입니다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내용 개체 틀 5"/>
          <p:cNvSpPr txBox="1">
            <a:spLocks/>
          </p:cNvSpPr>
          <p:nvPr/>
        </p:nvSpPr>
        <p:spPr>
          <a:xfrm>
            <a:off x="181081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삼각형 </a:t>
            </a:r>
            <a:r>
              <a:rPr lang="en-US" altLang="ko-KR" sz="2200" dirty="0">
                <a:solidFill>
                  <a:srgbClr val="695A35"/>
                </a:solidFill>
              </a:rPr>
              <a:t>2</a:t>
            </a:r>
            <a:r>
              <a:rPr lang="ko-KR" altLang="en-US" sz="2200" dirty="0">
                <a:solidFill>
                  <a:srgbClr val="695A35"/>
                </a:solidFill>
              </a:rPr>
              <a:t>개를 이용하여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넓이를 구하는 방법 알아보기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4" t="37328" r="15086" b="53414"/>
          <a:stretch/>
        </p:blipFill>
        <p:spPr>
          <a:xfrm>
            <a:off x="6451033" y="1748655"/>
            <a:ext cx="1555541" cy="1065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D047088D-32D2-40DE-9E2B-7B7A8ED84E8A}"/>
                  </a:ext>
                </a:extLst>
              </p:cNvPr>
              <p:cNvSpPr txBox="1"/>
              <p:nvPr/>
            </p:nvSpPr>
            <p:spPr>
              <a:xfrm>
                <a:off x="923395" y="5494493"/>
                <a:ext cx="7340600" cy="3755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밑변의 길이와 높이를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곱해서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24</a:t>
                </a:r>
                <a:r>
                  <a:rPr lang="en-US" altLang="ko-KR" spc="-150" dirty="0" smtClean="0">
                    <a:solidFill>
                      <a:srgbClr val="228A38"/>
                    </a:solidFill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47088D-32D2-40DE-9E2B-7B7A8ED84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95" y="5494493"/>
                <a:ext cx="7340600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498" t="-8065" b="-225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그림 3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1" name="그림 4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970258" y="1379323"/>
            <a:ext cx="6509875" cy="2836880"/>
            <a:chOff x="970258" y="1379323"/>
            <a:chExt cx="6509875" cy="2836880"/>
          </a:xfrm>
        </p:grpSpPr>
        <p:grpSp>
          <p:nvGrpSpPr>
            <p:cNvPr id="4" name="그룹 3"/>
            <p:cNvGrpSpPr/>
            <p:nvPr/>
          </p:nvGrpSpPr>
          <p:grpSpPr>
            <a:xfrm>
              <a:off x="970258" y="1379323"/>
              <a:ext cx="6509875" cy="369332"/>
              <a:chOff x="970258" y="1379323"/>
              <a:chExt cx="6509875" cy="369332"/>
            </a:xfrm>
          </p:grpSpPr>
          <p:sp>
            <p:nvSpPr>
              <p:cNvPr id="23" name="TextBox 19">
                <a:extLst>
                  <a:ext uri="{FF2B5EF4-FFF2-40B4-BE49-F238E27FC236}">
                    <a16:creationId xmlns="" xmlns:a16="http://schemas.microsoft.com/office/drawing/2014/main" id="{77972004-93FB-4962-B853-197081E047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258" y="1379323"/>
                <a:ext cx="63818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삼각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형 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개를 붙여 넓이를 구하기 쉬운 도형으로 만들어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970258" y="150508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7" t="41137" r="35140" b="36418"/>
            <a:stretch/>
          </p:blipFill>
          <p:spPr>
            <a:xfrm>
              <a:off x="2283524" y="1784947"/>
              <a:ext cx="3882108" cy="2431256"/>
            </a:xfrm>
            <a:prstGeom prst="rect">
              <a:avLst/>
            </a:prstGeom>
          </p:spPr>
        </p:pic>
      </p:grpSp>
      <p:grpSp>
        <p:nvGrpSpPr>
          <p:cNvPr id="13" name="그룹 12"/>
          <p:cNvGrpSpPr/>
          <p:nvPr/>
        </p:nvGrpSpPr>
        <p:grpSpPr>
          <a:xfrm>
            <a:off x="2649636" y="2102902"/>
            <a:ext cx="3176989" cy="1795346"/>
            <a:chOff x="2649636" y="2102902"/>
            <a:chExt cx="3176989" cy="179534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9" t="27805" r="60524" b="59228"/>
            <a:stretch/>
          </p:blipFill>
          <p:spPr>
            <a:xfrm>
              <a:off x="2649636" y="2102902"/>
              <a:ext cx="3176989" cy="1795346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/>
          </p:nvGrpSpPr>
          <p:grpSpPr>
            <a:xfrm>
              <a:off x="3584574" y="2281329"/>
              <a:ext cx="176044" cy="1359924"/>
              <a:chOff x="3584574" y="2281329"/>
              <a:chExt cx="176044" cy="1359924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3584574" y="2281329"/>
                <a:ext cx="0" cy="135992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그룹 31"/>
              <p:cNvGrpSpPr/>
              <p:nvPr/>
            </p:nvGrpSpPr>
            <p:grpSpPr>
              <a:xfrm rot="5400000">
                <a:off x="3596668" y="3477304"/>
                <a:ext cx="160273" cy="167626"/>
                <a:chOff x="2585648" y="3476050"/>
                <a:chExt cx="160273" cy="167626"/>
              </a:xfrm>
            </p:grpSpPr>
            <p:cxnSp>
              <p:nvCxnSpPr>
                <p:cNvPr id="33" name="직선 연결선 32"/>
                <p:cNvCxnSpPr/>
                <p:nvPr/>
              </p:nvCxnSpPr>
              <p:spPr>
                <a:xfrm>
                  <a:off x="2585648" y="3476050"/>
                  <a:ext cx="160273" cy="0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직선 연결선 33"/>
                <p:cNvCxnSpPr/>
                <p:nvPr/>
              </p:nvCxnSpPr>
              <p:spPr>
                <a:xfrm flipV="1">
                  <a:off x="2587327" y="3476050"/>
                  <a:ext cx="0" cy="167626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그룹 6"/>
            <p:cNvGrpSpPr/>
            <p:nvPr/>
          </p:nvGrpSpPr>
          <p:grpSpPr>
            <a:xfrm>
              <a:off x="4754045" y="2291153"/>
              <a:ext cx="174770" cy="1359922"/>
              <a:chOff x="4756568" y="2291153"/>
              <a:chExt cx="174770" cy="1359922"/>
            </a:xfrm>
          </p:grpSpPr>
          <p:grpSp>
            <p:nvGrpSpPr>
              <p:cNvPr id="37" name="그룹 36"/>
              <p:cNvGrpSpPr/>
              <p:nvPr/>
            </p:nvGrpSpPr>
            <p:grpSpPr>
              <a:xfrm rot="16200000">
                <a:off x="4763816" y="2283905"/>
                <a:ext cx="160273" cy="174770"/>
                <a:chOff x="2585648" y="3484465"/>
                <a:chExt cx="160273" cy="174770"/>
              </a:xfrm>
            </p:grpSpPr>
            <p:cxnSp>
              <p:nvCxnSpPr>
                <p:cNvPr id="38" name="직선 연결선 37"/>
                <p:cNvCxnSpPr/>
                <p:nvPr/>
              </p:nvCxnSpPr>
              <p:spPr>
                <a:xfrm>
                  <a:off x="2585648" y="3484465"/>
                  <a:ext cx="160273" cy="0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직선 연결선 38"/>
                <p:cNvCxnSpPr/>
                <p:nvPr/>
              </p:nvCxnSpPr>
              <p:spPr>
                <a:xfrm flipV="1">
                  <a:off x="2590134" y="3491609"/>
                  <a:ext cx="0" cy="167626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직선 연결선 35"/>
              <p:cNvCxnSpPr/>
              <p:nvPr/>
            </p:nvCxnSpPr>
            <p:spPr>
              <a:xfrm>
                <a:off x="4924193" y="2291154"/>
                <a:ext cx="0" cy="135992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직선 연결선 41"/>
            <p:cNvCxnSpPr/>
            <p:nvPr/>
          </p:nvCxnSpPr>
          <p:spPr>
            <a:xfrm>
              <a:off x="2900275" y="3641250"/>
              <a:ext cx="2008905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599768" y="2291154"/>
              <a:ext cx="2017021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9928" y="46230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9928" y="54944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직사각형 45">
            <a:hlinkClick r:id="rId9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0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1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2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3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4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5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6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0755" y="28242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57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778410" y="2334614"/>
            <a:ext cx="5242927" cy="1019096"/>
            <a:chOff x="3778410" y="2334614"/>
            <a:chExt cx="5242927" cy="1019096"/>
          </a:xfrm>
        </p:grpSpPr>
        <p:sp>
          <p:nvSpPr>
            <p:cNvPr id="26" name="모서리가 둥근 직사각형 1">
              <a:extLst>
                <a:ext uri="{FF2B5EF4-FFF2-40B4-BE49-F238E27FC236}">
                  <a16:creationId xmlns="" xmlns:a16="http://schemas.microsoft.com/office/drawing/2014/main" id="{31F73B48-E7D8-42B4-AB85-A8639B98561A}"/>
                </a:ext>
              </a:extLst>
            </p:cNvPr>
            <p:cNvSpPr/>
            <p:nvPr/>
          </p:nvSpPr>
          <p:spPr>
            <a:xfrm>
              <a:off x="3778410" y="2710907"/>
              <a:ext cx="5242927" cy="64280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824506" y="2334614"/>
              <a:ext cx="5188730" cy="369332"/>
              <a:chOff x="3824506" y="2334614"/>
              <a:chExt cx="5188730" cy="369332"/>
            </a:xfrm>
          </p:grpSpPr>
          <p:sp>
            <p:nvSpPr>
              <p:cNvPr id="24" name="TextBox 19">
                <a:extLst>
                  <a:ext uri="{FF2B5EF4-FFF2-40B4-BE49-F238E27FC236}">
                    <a16:creationId xmlns="" xmlns:a16="http://schemas.microsoft.com/office/drawing/2014/main" id="{5ED3F6A8-6E4B-4F51-AE09-C28C49776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1089" y="2334614"/>
                <a:ext cx="50321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삼각형의 넓이를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구하는 방법을 이야기해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3824506" y="247152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895514" y="3487689"/>
            <a:ext cx="8120171" cy="1068826"/>
            <a:chOff x="895514" y="3487689"/>
            <a:chExt cx="8120171" cy="1068826"/>
          </a:xfrm>
        </p:grpSpPr>
        <p:sp>
          <p:nvSpPr>
            <p:cNvPr id="38" name="모서리가 둥근 직사각형 1">
              <a:extLst>
                <a:ext uri="{FF2B5EF4-FFF2-40B4-BE49-F238E27FC236}">
                  <a16:creationId xmlns="" xmlns:a16="http://schemas.microsoft.com/office/drawing/2014/main" id="{4C28E60E-0A12-4C8D-9395-5F5260843C67}"/>
                </a:ext>
              </a:extLst>
            </p:cNvPr>
            <p:cNvSpPr/>
            <p:nvPr/>
          </p:nvSpPr>
          <p:spPr>
            <a:xfrm>
              <a:off x="895514" y="3868172"/>
              <a:ext cx="8120171" cy="688343"/>
            </a:xfrm>
            <a:prstGeom prst="roundRect">
              <a:avLst>
                <a:gd name="adj" fmla="val 130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941655" y="3487689"/>
              <a:ext cx="6044186" cy="369332"/>
              <a:chOff x="941655" y="3487689"/>
              <a:chExt cx="6044186" cy="369332"/>
            </a:xfrm>
          </p:grpSpPr>
          <p:sp>
            <p:nvSpPr>
              <p:cNvPr id="25" name="TextBox 19">
                <a:extLst>
                  <a:ext uri="{FF2B5EF4-FFF2-40B4-BE49-F238E27FC236}">
                    <a16:creationId xmlns="" xmlns:a16="http://schemas.microsoft.com/office/drawing/2014/main" id="{E5481784-0360-4155-8373-B2983CFD4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073" y="3487689"/>
                <a:ext cx="58977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삼각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형의 넓이를 구하는 방법을 식으로 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나타내어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941655" y="362459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3778409" y="1396118"/>
            <a:ext cx="5242927" cy="776997"/>
            <a:chOff x="3778409" y="1396118"/>
            <a:chExt cx="5242927" cy="776997"/>
          </a:xfrm>
        </p:grpSpPr>
        <p:sp>
          <p:nvSpPr>
            <p:cNvPr id="20" name="모서리가 둥근 직사각형 1">
              <a:extLst>
                <a:ext uri="{FF2B5EF4-FFF2-40B4-BE49-F238E27FC236}">
                  <a16:creationId xmlns="" xmlns:a16="http://schemas.microsoft.com/office/drawing/2014/main" id="{98F16181-6BCD-4B9E-9082-21A11D3930A3}"/>
                </a:ext>
              </a:extLst>
            </p:cNvPr>
            <p:cNvSpPr/>
            <p:nvPr/>
          </p:nvSpPr>
          <p:spPr>
            <a:xfrm>
              <a:off x="3778409" y="1756158"/>
              <a:ext cx="5242927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3823117" y="1396118"/>
              <a:ext cx="4773824" cy="369332"/>
              <a:chOff x="3823117" y="1396118"/>
              <a:chExt cx="4773824" cy="369332"/>
            </a:xfrm>
          </p:grpSpPr>
          <p:sp>
            <p:nvSpPr>
              <p:cNvPr id="19" name="TextBox 19">
                <a:extLst>
                  <a:ext uri="{FF2B5EF4-FFF2-40B4-BE49-F238E27FC236}">
                    <a16:creationId xmlns="" xmlns:a16="http://schemas.microsoft.com/office/drawing/2014/main" id="{FFD1367E-4848-4461-BE9D-DB5670327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1117" y="1396118"/>
                <a:ext cx="46458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삼각형과 평행사변형의 넓이를 비교해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2" name="모서리가 둥근 직사각형 21"/>
              <p:cNvSpPr/>
              <p:nvPr/>
            </p:nvSpPr>
            <p:spPr>
              <a:xfrm>
                <a:off x="3823117" y="152187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913009" y="5173337"/>
            <a:ext cx="8102677" cy="821601"/>
            <a:chOff x="913009" y="5173337"/>
            <a:chExt cx="8102677" cy="821601"/>
          </a:xfrm>
        </p:grpSpPr>
        <p:sp>
          <p:nvSpPr>
            <p:cNvPr id="32" name="모서리가 둥근 직사각형 1">
              <a:extLst>
                <a:ext uri="{FF2B5EF4-FFF2-40B4-BE49-F238E27FC236}">
                  <a16:creationId xmlns="" xmlns:a16="http://schemas.microsoft.com/office/drawing/2014/main" id="{DF46E2F4-A345-4AC5-973C-11FC6AAF4D52}"/>
                </a:ext>
              </a:extLst>
            </p:cNvPr>
            <p:cNvSpPr/>
            <p:nvPr/>
          </p:nvSpPr>
          <p:spPr>
            <a:xfrm>
              <a:off x="913009" y="5577981"/>
              <a:ext cx="8102677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941655" y="5173337"/>
              <a:ext cx="4628624" cy="369332"/>
              <a:chOff x="941655" y="5173337"/>
              <a:chExt cx="4628624" cy="369332"/>
            </a:xfrm>
          </p:grpSpPr>
          <p:sp>
            <p:nvSpPr>
              <p:cNvPr id="29" name="TextBox 19">
                <a:extLst>
                  <a:ext uri="{FF2B5EF4-FFF2-40B4-BE49-F238E27FC236}">
                    <a16:creationId xmlns="" xmlns:a16="http://schemas.microsoft.com/office/drawing/2014/main" id="{67691031-0DA1-45F3-BD40-069FA1511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4374" y="5173337"/>
                <a:ext cx="44759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식을 이용하여 삼각형의 넓이를 구해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0" name="모서리가 둥근 직사각형 49"/>
              <p:cNvSpPr/>
              <p:nvPr/>
            </p:nvSpPr>
            <p:spPr>
              <a:xfrm>
                <a:off x="941655" y="529909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A78E5B60-0E17-4319-99A1-AAFCC9829F88}"/>
                  </a:ext>
                </a:extLst>
              </p:cNvPr>
              <p:cNvSpPr txBox="1"/>
              <p:nvPr/>
            </p:nvSpPr>
            <p:spPr>
              <a:xfrm>
                <a:off x="948126" y="5600283"/>
                <a:ext cx="7340600" cy="3755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</a:t>
                </a:r>
                <a:r>
                  <a:rPr lang="en-US" altLang="ko-KR" b="1" dirty="0" smtClean="0">
                    <a:solidFill>
                      <a:srgbClr val="208235"/>
                    </a:solidFill>
                  </a:rPr>
                  <a:t>×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4÷2=12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12</a:t>
                </a:r>
                <a:r>
                  <a:rPr lang="en-US" altLang="ko-KR" spc="-300" dirty="0">
                    <a:solidFill>
                      <a:srgbClr val="228A38"/>
                    </a:solidFill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endParaRPr kumimoji="0"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78E5B60-0E17-4319-99A1-AAFCC9829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6" y="5600283"/>
                <a:ext cx="7340600" cy="375552"/>
              </a:xfrm>
              <a:prstGeom prst="rect">
                <a:avLst/>
              </a:prstGeom>
              <a:blipFill>
                <a:blip r:embed="rId4"/>
                <a:stretch>
                  <a:fillRect l="-581" t="-11475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AF2B057-8A2A-41E3-BA32-45E58328FA75}"/>
              </a:ext>
            </a:extLst>
          </p:cNvPr>
          <p:cNvSpPr txBox="1"/>
          <p:nvPr/>
        </p:nvSpPr>
        <p:spPr>
          <a:xfrm>
            <a:off x="923573" y="3910184"/>
            <a:ext cx="6402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삼각형의 넓이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=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만들어진 </a:t>
            </a:r>
            <a:r>
              <a:rPr lang="ko-KR" altLang="en-US" b="1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넓이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반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</a:t>
            </a:r>
            <a:r>
              <a:rPr lang="ko-KR" altLang="en-US" b="1" spc="-1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 넓이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÷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0472B52-5994-4B57-9347-95806444283D}"/>
              </a:ext>
            </a:extLst>
          </p:cNvPr>
          <p:cNvSpPr txBox="1"/>
          <p:nvPr/>
        </p:nvSpPr>
        <p:spPr>
          <a:xfrm>
            <a:off x="3782680" y="1781481"/>
            <a:ext cx="5460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kumimoji="0"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 넓이는 삼각형의 </a:t>
            </a:r>
            <a:r>
              <a:rPr kumimoji="0" lang="ko-KR" altLang="en-US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넓이의 </a:t>
            </a:r>
            <a:r>
              <a:rPr kumimoji="0" lang="en-US" altLang="ko-KR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배가 됩니다</a:t>
            </a:r>
            <a:r>
              <a:rPr kumimoji="0"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직사각형 42"/>
          <p:cNvSpPr>
            <a:spLocks noChangeArrowheads="1"/>
          </p:cNvSpPr>
          <p:nvPr/>
        </p:nvSpPr>
        <p:spPr bwMode="auto">
          <a:xfrm>
            <a:off x="3778367" y="2707380"/>
            <a:ext cx="5224704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삼각형의 넓이는 밑변의 길이와 높이를 곱하여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나누면 됩니다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5" t="77555" r="22306" b="17922"/>
          <a:stretch/>
        </p:blipFill>
        <p:spPr>
          <a:xfrm>
            <a:off x="2219174" y="4573495"/>
            <a:ext cx="5144235" cy="615430"/>
          </a:xfrm>
          <a:prstGeom prst="rect">
            <a:avLst/>
          </a:prstGeom>
        </p:spPr>
      </p:pic>
      <p:sp>
        <p:nvSpPr>
          <p:cNvPr id="30" name="내용 개체 틀 2"/>
          <p:cNvSpPr txBox="1">
            <a:spLocks/>
          </p:cNvSpPr>
          <p:nvPr/>
        </p:nvSpPr>
        <p:spPr>
          <a:xfrm>
            <a:off x="4200357" y="4669263"/>
            <a:ext cx="1358235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밑변의 길이</a:t>
            </a:r>
            <a:endParaRPr lang="en-US" altLang="ko-KR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6019112" y="4657137"/>
            <a:ext cx="81071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높이</a:t>
            </a:r>
            <a:endParaRPr lang="en-US" altLang="ko-KR" dirty="0"/>
          </a:p>
        </p:txBody>
      </p:sp>
      <p:sp>
        <p:nvSpPr>
          <p:cNvPr id="27" name="내용 개체 틀 5"/>
          <p:cNvSpPr txBox="1">
            <a:spLocks/>
          </p:cNvSpPr>
          <p:nvPr/>
        </p:nvSpPr>
        <p:spPr>
          <a:xfrm>
            <a:off x="181081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삼각형 </a:t>
            </a:r>
            <a:r>
              <a:rPr lang="en-US" altLang="ko-KR" sz="2200" dirty="0">
                <a:solidFill>
                  <a:srgbClr val="695A35"/>
                </a:solidFill>
              </a:rPr>
              <a:t>2</a:t>
            </a:r>
            <a:r>
              <a:rPr lang="ko-KR" altLang="en-US" sz="2200" dirty="0">
                <a:solidFill>
                  <a:srgbClr val="695A35"/>
                </a:solidFill>
              </a:rPr>
              <a:t>개를 이용하여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넓이를 구하는 방법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638129" y="1618129"/>
            <a:ext cx="3176989" cy="1795346"/>
            <a:chOff x="308979" y="1363286"/>
            <a:chExt cx="3176989" cy="1795346"/>
          </a:xfrm>
        </p:grpSpPr>
        <p:pic>
          <p:nvPicPr>
            <p:cNvPr id="69" name="그림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9" t="27805" r="60524" b="59228"/>
            <a:stretch/>
          </p:blipFill>
          <p:spPr>
            <a:xfrm>
              <a:off x="308979" y="1363286"/>
              <a:ext cx="3176989" cy="1795346"/>
            </a:xfrm>
            <a:prstGeom prst="rect">
              <a:avLst/>
            </a:prstGeom>
          </p:spPr>
        </p:pic>
        <p:grpSp>
          <p:nvGrpSpPr>
            <p:cNvPr id="54" name="그룹 53"/>
            <p:cNvGrpSpPr/>
            <p:nvPr/>
          </p:nvGrpSpPr>
          <p:grpSpPr>
            <a:xfrm>
              <a:off x="1243917" y="1541713"/>
              <a:ext cx="167626" cy="1359921"/>
              <a:chOff x="3584574" y="2281329"/>
              <a:chExt cx="167626" cy="1359921"/>
            </a:xfrm>
          </p:grpSpPr>
          <p:cxnSp>
            <p:nvCxnSpPr>
              <p:cNvPr id="64" name="직선 연결선 63"/>
              <p:cNvCxnSpPr/>
              <p:nvPr/>
            </p:nvCxnSpPr>
            <p:spPr>
              <a:xfrm>
                <a:off x="3584574" y="2281329"/>
                <a:ext cx="0" cy="135992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그룹 64"/>
              <p:cNvGrpSpPr/>
              <p:nvPr/>
            </p:nvGrpSpPr>
            <p:grpSpPr>
              <a:xfrm rot="5400000">
                <a:off x="3588250" y="3477301"/>
                <a:ext cx="160273" cy="167626"/>
                <a:chOff x="2585648" y="3484465"/>
                <a:chExt cx="160273" cy="167626"/>
              </a:xfrm>
            </p:grpSpPr>
            <p:cxnSp>
              <p:nvCxnSpPr>
                <p:cNvPr id="66" name="직선 연결선 65"/>
                <p:cNvCxnSpPr/>
                <p:nvPr/>
              </p:nvCxnSpPr>
              <p:spPr>
                <a:xfrm>
                  <a:off x="2585648" y="3484465"/>
                  <a:ext cx="160273" cy="0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직선 연결선 66"/>
                <p:cNvCxnSpPr/>
                <p:nvPr/>
              </p:nvCxnSpPr>
              <p:spPr>
                <a:xfrm flipV="1">
                  <a:off x="2590132" y="3484465"/>
                  <a:ext cx="0" cy="167626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그룹 54"/>
            <p:cNvGrpSpPr/>
            <p:nvPr/>
          </p:nvGrpSpPr>
          <p:grpSpPr>
            <a:xfrm>
              <a:off x="2407778" y="1551537"/>
              <a:ext cx="174770" cy="1359922"/>
              <a:chOff x="4756568" y="2291153"/>
              <a:chExt cx="174770" cy="1359922"/>
            </a:xfrm>
          </p:grpSpPr>
          <p:cxnSp>
            <p:nvCxnSpPr>
              <p:cNvPr id="60" name="직선 연결선 59"/>
              <p:cNvCxnSpPr/>
              <p:nvPr/>
            </p:nvCxnSpPr>
            <p:spPr>
              <a:xfrm>
                <a:off x="4924193" y="2291154"/>
                <a:ext cx="0" cy="135992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그룹 60"/>
              <p:cNvGrpSpPr/>
              <p:nvPr/>
            </p:nvGrpSpPr>
            <p:grpSpPr>
              <a:xfrm rot="16200000">
                <a:off x="4763816" y="2283905"/>
                <a:ext cx="160273" cy="174770"/>
                <a:chOff x="2585648" y="3484465"/>
                <a:chExt cx="160273" cy="174770"/>
              </a:xfrm>
            </p:grpSpPr>
            <p:cxnSp>
              <p:nvCxnSpPr>
                <p:cNvPr id="62" name="직선 연결선 61"/>
                <p:cNvCxnSpPr/>
                <p:nvPr/>
              </p:nvCxnSpPr>
              <p:spPr>
                <a:xfrm>
                  <a:off x="2585648" y="3484465"/>
                  <a:ext cx="160273" cy="0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직선 연결선 62"/>
                <p:cNvCxnSpPr/>
                <p:nvPr/>
              </p:nvCxnSpPr>
              <p:spPr>
                <a:xfrm flipV="1">
                  <a:off x="2590134" y="3491609"/>
                  <a:ext cx="0" cy="167626"/>
                </a:xfrm>
                <a:prstGeom prst="line">
                  <a:avLst/>
                </a:prstGeom>
                <a:ln>
                  <a:solidFill>
                    <a:srgbClr val="FF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6" name="직선 연결선 55"/>
            <p:cNvCxnSpPr/>
            <p:nvPr/>
          </p:nvCxnSpPr>
          <p:spPr>
            <a:xfrm>
              <a:off x="565527" y="2901634"/>
              <a:ext cx="2017021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1233866" y="1551538"/>
              <a:ext cx="2017021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104" y="18063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104" y="28235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1355" y="40035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7480" y="55890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직사각형 67">
            <a:hlinkClick r:id="rId8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13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14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15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0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21" grpId="0"/>
      <p:bldP spid="23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3636</TotalTime>
  <Words>764</Words>
  <Application>Microsoft Office PowerPoint</Application>
  <PresentationFormat>A4 용지(210x297mm)</PresentationFormat>
  <Paragraphs>155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25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민지희</cp:lastModifiedBy>
  <cp:revision>432</cp:revision>
  <cp:lastPrinted>2017-09-25T02:44:09Z</cp:lastPrinted>
  <dcterms:created xsi:type="dcterms:W3CDTF">2017-09-24T23:31:15Z</dcterms:created>
  <dcterms:modified xsi:type="dcterms:W3CDTF">2019-01-03T01:47:39Z</dcterms:modified>
</cp:coreProperties>
</file>