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21"/>
  </p:notesMasterIdLst>
  <p:handoutMasterIdLst>
    <p:handoutMasterId r:id="rId22"/>
  </p:handoutMasterIdLst>
  <p:sldIdLst>
    <p:sldId id="258" r:id="rId3"/>
    <p:sldId id="260" r:id="rId4"/>
    <p:sldId id="283" r:id="rId5"/>
    <p:sldId id="288" r:id="rId6"/>
    <p:sldId id="289" r:id="rId7"/>
    <p:sldId id="290" r:id="rId8"/>
    <p:sldId id="291" r:id="rId9"/>
    <p:sldId id="273" r:id="rId10"/>
    <p:sldId id="280" r:id="rId11"/>
    <p:sldId id="295" r:id="rId12"/>
    <p:sldId id="292" r:id="rId13"/>
    <p:sldId id="293" r:id="rId14"/>
    <p:sldId id="287" r:id="rId15"/>
    <p:sldId id="264" r:id="rId16"/>
    <p:sldId id="294" r:id="rId17"/>
    <p:sldId id="296" r:id="rId18"/>
    <p:sldId id="297" r:id="rId19"/>
    <p:sldId id="263" r:id="rId2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28A38"/>
    <a:srgbClr val="695A35"/>
    <a:srgbClr val="3C4BA0"/>
    <a:srgbClr val="F5A200"/>
    <a:srgbClr val="4F81BD"/>
    <a:srgbClr val="F0830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2160" y="-1044"/>
      </p:cViewPr>
      <p:guideLst>
        <p:guide orient="horz" pos="537"/>
        <p:guide orient="horz" pos="3861"/>
        <p:guide orient="horz" pos="913"/>
        <p:guide pos="240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06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1BDE-D4A1-4F29-9DE4-59BB50E6D1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7679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06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06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58646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 userDrawn="1"/>
            </p:nvSpPr>
            <p:spPr>
              <a:xfrm>
                <a:off x="1208584" y="116632"/>
                <a:ext cx="3672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200" b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200" b="1" i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보다 </a:t>
                </a:r>
                <a:r>
                  <a:rPr lang="ko-KR" altLang="en-US" sz="140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큰 넓이의 단위를</a:t>
                </a:r>
                <a:r>
                  <a:rPr lang="en-US" altLang="ko-KR" sz="140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알아볼까요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208584" y="116632"/>
                <a:ext cx="3672410" cy="307777"/>
              </a:xfrm>
              <a:prstGeom prst="rect">
                <a:avLst/>
              </a:prstGeom>
              <a:blipFill>
                <a:blip r:embed="rId2"/>
                <a:stretch>
                  <a:fillRect l="-498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직사각형 24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 userDrawn="1"/>
            </p:nvSpPr>
            <p:spPr>
              <a:xfrm>
                <a:off x="1208584" y="116632"/>
                <a:ext cx="36724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200" b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200" b="1" i="1" dirty="0">
                            <a:solidFill>
                              <a:schemeClr val="bg1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보다 </a:t>
                </a:r>
                <a:r>
                  <a:rPr lang="ko-KR" altLang="en-US" sz="140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더 큰 넓이의 단위를</a:t>
                </a:r>
                <a:r>
                  <a:rPr lang="en-US" altLang="ko-KR" sz="140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1400" dirty="0">
                    <a:solidFill>
                      <a:schemeClr val="bg1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알아볼까요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208584" y="116632"/>
                <a:ext cx="3672410" cy="307777"/>
              </a:xfrm>
              <a:prstGeom prst="rect">
                <a:avLst/>
              </a:prstGeom>
              <a:blipFill>
                <a:blip r:embed="rId2"/>
                <a:stretch>
                  <a:fillRect l="-498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14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7.xml"/><Relationship Id="rId7" Type="http://schemas.openxmlformats.org/officeDocument/2006/relationships/image" Target="../media/image36.png"/><Relationship Id="rId12" Type="http://schemas.openxmlformats.org/officeDocument/2006/relationships/slide" Target="slide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5" Type="http://schemas.openxmlformats.org/officeDocument/2006/relationships/slide" Target="slide1.xml"/><Relationship Id="rId10" Type="http://schemas.openxmlformats.org/officeDocument/2006/relationships/image" Target="../media/image14.png"/><Relationship Id="rId4" Type="http://schemas.openxmlformats.org/officeDocument/2006/relationships/image" Target="../media/image350.png"/><Relationship Id="rId9" Type="http://schemas.openxmlformats.org/officeDocument/2006/relationships/image" Target="../media/image34.png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3.png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1.xml"/><Relationship Id="rId5" Type="http://schemas.openxmlformats.org/officeDocument/2006/relationships/image" Target="../media/image23.png"/><Relationship Id="rId10" Type="http://schemas.openxmlformats.org/officeDocument/2006/relationships/slide" Target="slide13.xml"/><Relationship Id="rId4" Type="http://schemas.openxmlformats.org/officeDocument/2006/relationships/image" Target="../media/image37.png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3.xml"/><Relationship Id="rId18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slide" Target="slide2.xml"/><Relationship Id="rId17" Type="http://schemas.openxmlformats.org/officeDocument/2006/relationships/slide" Target="slide14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14.png"/><Relationship Id="rId5" Type="http://schemas.openxmlformats.org/officeDocument/2006/relationships/image" Target="../media/image39.png"/><Relationship Id="rId15" Type="http://schemas.openxmlformats.org/officeDocument/2006/relationships/slide" Target="slide13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4.xml"/><Relationship Id="rId3" Type="http://schemas.openxmlformats.org/officeDocument/2006/relationships/image" Target="../media/image34.png"/><Relationship Id="rId7" Type="http://schemas.openxmlformats.org/officeDocument/2006/relationships/image" Target="../media/image14.png"/><Relationship Id="rId12" Type="http://schemas.openxmlformats.org/officeDocument/2006/relationships/slide" Target="slide1.xml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slide" Target="slide13.xml"/><Relationship Id="rId5" Type="http://schemas.openxmlformats.org/officeDocument/2006/relationships/image" Target="../media/image44.png"/><Relationship Id="rId10" Type="http://schemas.openxmlformats.org/officeDocument/2006/relationships/slide" Target="slide7.xml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slide" Target="slide7.xml"/><Relationship Id="rId3" Type="http://schemas.openxmlformats.org/officeDocument/2006/relationships/image" Target="../media/image451.png"/><Relationship Id="rId12" Type="http://schemas.openxmlformats.org/officeDocument/2006/relationships/slide" Target="slide3.xml"/><Relationship Id="rId2" Type="http://schemas.openxmlformats.org/officeDocument/2006/relationships/image" Target="../media/image441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6.xml"/><Relationship Id="rId11" Type="http://schemas.openxmlformats.org/officeDocument/2006/relationships/slide" Target="slide2.xml"/><Relationship Id="rId5" Type="http://schemas.openxmlformats.org/officeDocument/2006/relationships/image" Target="../media/image46.png"/><Relationship Id="rId15" Type="http://schemas.openxmlformats.org/officeDocument/2006/relationships/slide" Target="slide1.xml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48.png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slide" Target="slide13.xml"/><Relationship Id="rId7" Type="http://schemas.openxmlformats.org/officeDocument/2006/relationships/image" Target="../media/image46.png"/><Relationship Id="rId12" Type="http://schemas.openxmlformats.org/officeDocument/2006/relationships/slide" Target="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slide" Target="slide3.xml"/><Relationship Id="rId5" Type="http://schemas.openxmlformats.org/officeDocument/2006/relationships/image" Target="../media/image430.png"/><Relationship Id="rId15" Type="http://schemas.openxmlformats.org/officeDocument/2006/relationships/slide" Target="slide14.xml"/><Relationship Id="rId10" Type="http://schemas.openxmlformats.org/officeDocument/2006/relationships/slide" Target="slide2.xml"/><Relationship Id="rId4" Type="http://schemas.openxmlformats.org/officeDocument/2006/relationships/image" Target="../media/image420.png"/><Relationship Id="rId9" Type="http://schemas.openxmlformats.org/officeDocument/2006/relationships/image" Target="../media/image14.png"/><Relationship Id="rId1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.xml"/><Relationship Id="rId7" Type="http://schemas.openxmlformats.org/officeDocument/2006/relationships/image" Target="../media/image46.png"/><Relationship Id="rId1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image" Target="../media/image460.png"/><Relationship Id="rId10" Type="http://schemas.openxmlformats.org/officeDocument/2006/relationships/slide" Target="slide3.xml"/><Relationship Id="rId4" Type="http://schemas.openxmlformats.org/officeDocument/2006/relationships/image" Target="../media/image450.png"/><Relationship Id="rId9" Type="http://schemas.openxmlformats.org/officeDocument/2006/relationships/slide" Target="slide2.xml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.xml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slide" Target="slide7.xml"/><Relationship Id="rId5" Type="http://schemas.openxmlformats.org/officeDocument/2006/relationships/image" Target="../media/image50.png"/><Relationship Id="rId10" Type="http://schemas.openxmlformats.org/officeDocument/2006/relationships/slide" Target="slide3.xml"/><Relationship Id="rId9" Type="http://schemas.openxmlformats.org/officeDocument/2006/relationships/slide" Target="slide2.xml"/><Relationship Id="rId1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4.xml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slide" Target="slide13.xml"/><Relationship Id="rId21" Type="http://schemas.openxmlformats.org/officeDocument/2006/relationships/slide" Target="slide9.xml"/><Relationship Id="rId7" Type="http://schemas.openxmlformats.org/officeDocument/2006/relationships/image" Target="../media/image15.png"/><Relationship Id="rId17" Type="http://schemas.openxmlformats.org/officeDocument/2006/relationships/slide" Target="slide7.xml"/><Relationship Id="rId16" Type="http://schemas.openxmlformats.org/officeDocument/2006/relationships/slide" Target="slide3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3.png"/><Relationship Id="rId15" Type="http://schemas.openxmlformats.org/officeDocument/2006/relationships/slide" Target="slide2.xml"/><Relationship Id="rId10" Type="http://schemas.openxmlformats.org/officeDocument/2006/relationships/image" Target="../media/image12.png"/><Relationship Id="rId19" Type="http://schemas.openxmlformats.org/officeDocument/2006/relationships/slide" Target="slide1.xml"/><Relationship Id="rId9" Type="http://schemas.openxmlformats.org/officeDocument/2006/relationships/image" Target="../media/image6.png"/><Relationship Id="rId14" Type="http://schemas.openxmlformats.org/officeDocument/2006/relationships/image" Target="../media/image14.png"/><Relationship Id="rId2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17" Type="http://schemas.openxmlformats.org/officeDocument/2006/relationships/slide" Target="slide13.xml"/><Relationship Id="rId16" Type="http://schemas.openxmlformats.org/officeDocument/2006/relationships/slide" Target="slide7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70.png"/><Relationship Id="rId15" Type="http://schemas.openxmlformats.org/officeDocument/2006/relationships/slide" Target="slide3.xml"/><Relationship Id="rId10" Type="http://schemas.openxmlformats.org/officeDocument/2006/relationships/image" Target="../media/image20.png"/><Relationship Id="rId19" Type="http://schemas.openxmlformats.org/officeDocument/2006/relationships/slide" Target="slide14.xml"/><Relationship Id="rId9" Type="http://schemas.openxmlformats.org/officeDocument/2006/relationships/image" Target="../media/image19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1.xml"/><Relationship Id="rId5" Type="http://schemas.openxmlformats.org/officeDocument/2006/relationships/image" Target="../media/image23.png"/><Relationship Id="rId10" Type="http://schemas.openxmlformats.org/officeDocument/2006/relationships/slide" Target="slide13.xml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3.xml"/><Relationship Id="rId18" Type="http://schemas.openxmlformats.org/officeDocument/2006/relationships/slide" Target="slide9.xml"/><Relationship Id="rId7" Type="http://schemas.openxmlformats.org/officeDocument/2006/relationships/image" Target="../media/image26.png"/><Relationship Id="rId12" Type="http://schemas.openxmlformats.org/officeDocument/2006/relationships/slide" Target="slide2.xml"/><Relationship Id="rId17" Type="http://schemas.openxmlformats.org/officeDocument/2006/relationships/slide" Target="slide14.xml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5" Type="http://schemas.openxmlformats.org/officeDocument/2006/relationships/slide" Target="slide13.xml"/><Relationship Id="rId10" Type="http://schemas.openxmlformats.org/officeDocument/2006/relationships/image" Target="../media/image27.png"/><Relationship Id="rId9" Type="http://schemas.openxmlformats.org/officeDocument/2006/relationships/image" Target="../media/image12.png"/><Relationship Id="rId4" Type="http://schemas.openxmlformats.org/officeDocument/2006/relationships/image" Target="../media/image24.pn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4.xml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slide" Target="slide13.xml"/><Relationship Id="rId15" Type="http://schemas.openxmlformats.org/officeDocument/2006/relationships/image" Target="../media/image29.jpg"/><Relationship Id="rId10" Type="http://schemas.openxmlformats.org/officeDocument/2006/relationships/slide" Target="slide7.xml"/><Relationship Id="rId4" Type="http://schemas.openxmlformats.org/officeDocument/2006/relationships/image" Target="../media/image28.png"/><Relationship Id="rId9" Type="http://schemas.openxmlformats.org/officeDocument/2006/relationships/slide" Target="slide3.xml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8.png"/><Relationship Id="rId7" Type="http://schemas.openxmlformats.org/officeDocument/2006/relationships/slide" Target="slide2.xml"/><Relationship Id="rId12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slide" Target="slide1.xml"/><Relationship Id="rId5" Type="http://schemas.openxmlformats.org/officeDocument/2006/relationships/image" Target="../media/image27.png"/><Relationship Id="rId10" Type="http://schemas.openxmlformats.org/officeDocument/2006/relationships/slide" Target="slide13.xml"/><Relationship Id="rId4" Type="http://schemas.openxmlformats.org/officeDocument/2006/relationships/image" Target="../media/image30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slide" Target="slide13.xml"/><Relationship Id="rId7" Type="http://schemas.openxmlformats.org/officeDocument/2006/relationships/image" Target="../media/image34.png"/><Relationship Id="rId12" Type="http://schemas.openxmlformats.org/officeDocument/2006/relationships/slide" Target="slide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5" Type="http://schemas.openxmlformats.org/officeDocument/2006/relationships/slide" Target="slide14.xml"/><Relationship Id="rId10" Type="http://schemas.openxmlformats.org/officeDocument/2006/relationships/slide" Target="slide2.xml"/><Relationship Id="rId4" Type="http://schemas.openxmlformats.org/officeDocument/2006/relationships/image" Target="../media/image32.png"/><Relationship Id="rId9" Type="http://schemas.openxmlformats.org/officeDocument/2006/relationships/image" Target="../media/image14.png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24300" y="2792831"/>
                <a:ext cx="5326917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ko-KR" sz="3600" dirty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3600" b="1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3600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보다 </a:t>
                </a:r>
                <a:r>
                  <a:rPr lang="ko-KR" altLang="en-US" sz="360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더 큰 </a:t>
                </a:r>
                <a:r>
                  <a:rPr lang="ko-KR" altLang="en-US" sz="3600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넓이의</a:t>
                </a:r>
                <a:endParaRPr lang="en-US" altLang="ko-KR" sz="36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ko-KR" altLang="en-US" sz="360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단위를 알아볼까요</a:t>
                </a:r>
                <a:endParaRPr lang="ko-KR" altLang="en-US" sz="3600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00" y="2792831"/>
                <a:ext cx="5326917" cy="1212896"/>
              </a:xfrm>
              <a:prstGeom prst="rect">
                <a:avLst/>
              </a:prstGeom>
              <a:blipFill rotWithShape="1">
                <a:blip r:embed="rId3"/>
                <a:stretch>
                  <a:fillRect l="-3432" t="-6533" b="-180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latin typeface="나눔고딕 ExtraBold" pitchFamily="50" charset="-127"/>
                <a:ea typeface="나눔고딕 ExtraBold" pitchFamily="50" charset="-127"/>
              </a:rPr>
              <a:t>다각형의 둘레와 넓이</a:t>
            </a:r>
            <a:endParaRPr lang="ko-KR" altLang="en-US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118~121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78~79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0"/>
          <a:stretch/>
        </p:blipFill>
        <p:spPr>
          <a:xfrm>
            <a:off x="6957786" y="8558"/>
            <a:ext cx="2948214" cy="920801"/>
          </a:xfrm>
          <a:prstGeom prst="rect">
            <a:avLst/>
          </a:prstGeom>
        </p:spPr>
      </p:pic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1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</p:cNvPr>
          <p:cNvSpPr/>
          <p:nvPr/>
        </p:nvSpPr>
        <p:spPr>
          <a:xfrm>
            <a:off x="8642871" y="4510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0558" y="1449388"/>
            <a:ext cx="8088476" cy="1204976"/>
            <a:chOff x="910558" y="1449388"/>
            <a:chExt cx="8088476" cy="1204976"/>
          </a:xfrm>
        </p:grpSpPr>
        <p:sp>
          <p:nvSpPr>
            <p:cNvPr id="34" name="모서리가 둥근 직사각형 1">
              <a:extLst>
                <a:ext uri="{FF2B5EF4-FFF2-40B4-BE49-F238E27FC236}">
                  <a16:creationId xmlns="" xmlns:a16="http://schemas.microsoft.com/office/drawing/2014/main" id="{021CE0B2-EB12-4834-A1EC-C22129B4562B}"/>
                </a:ext>
              </a:extLst>
            </p:cNvPr>
            <p:cNvSpPr/>
            <p:nvPr/>
          </p:nvSpPr>
          <p:spPr>
            <a:xfrm>
              <a:off x="910558" y="1906152"/>
              <a:ext cx="8088475" cy="74821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49388"/>
              <a:ext cx="8028776" cy="375552"/>
              <a:chOff x="970258" y="1449388"/>
              <a:chExt cx="8028776" cy="37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19">
                    <a:extLst>
                      <a:ext uri="{FF2B5EF4-FFF2-40B4-BE49-F238E27FC236}">
                        <a16:creationId xmlns="" xmlns:a16="http://schemas.microsoft.com/office/drawing/2014/main" id="{3ABDA3A4-DE0A-42C4-94D6-184FD62D6E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47806" y="1449388"/>
                    <a:ext cx="7851228" cy="375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kumimoji="0"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보다 더 큰 넓이의 단위를 어떻게 </a:t>
                    </a:r>
                    <a:r>
                      <a:rPr kumimoji="0" lang="ko-KR" altLang="en-US" b="1" dirty="0" smtClean="0">
                        <a:latin typeface="나눔고딕" pitchFamily="50" charset="-127"/>
                        <a:ea typeface="나눔고딕" pitchFamily="50" charset="-127"/>
                      </a:rPr>
                      <a:t>나타</a:t>
                    </a:r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낼</a:t>
                    </a:r>
                    <a:r>
                      <a:rPr kumimoji="0" lang="ko-KR" altLang="en-US" b="1" dirty="0" smtClean="0">
                        <a:latin typeface="나눔고딕" pitchFamily="50" charset="-127"/>
                        <a:ea typeface="나눔고딕" pitchFamily="50" charset="-127"/>
                      </a:rPr>
                      <a:t>지 </a:t>
                    </a:r>
                    <a:r>
                      <a:rPr kumimoji="0"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이야기해 보세요</a:t>
                    </a:r>
                    <a:r>
                      <a:rPr kumimoji="0"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. </a:t>
                    </a:r>
                    <a:endParaRPr kumimoji="0" lang="ko-KR" altLang="en-US" b="1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32" name="TextBox 1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3ABDA3A4-DE0A-42C4-94D6-184FD62D6E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47806" y="1449388"/>
                    <a:ext cx="7851228" cy="37555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6557" b="-2623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모서리가 둥근 직사각형 17"/>
              <p:cNvSpPr/>
              <p:nvPr/>
            </p:nvSpPr>
            <p:spPr>
              <a:xfrm>
                <a:off x="970258" y="157266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2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땅의 넓이를 나타내는 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알맞은 단위 알아보기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42"/>
              <p:cNvSpPr>
                <a:spLocks noChangeArrowheads="1"/>
              </p:cNvSpPr>
              <p:nvPr/>
            </p:nvSpPr>
            <p:spPr bwMode="auto">
              <a:xfrm>
                <a:off x="912903" y="1935365"/>
                <a:ext cx="8051504" cy="65255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1" dirty="0" smtClean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보다 긴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단위가</a:t>
                </a:r>
                <a:r>
                  <a:rPr lang="en-US" altLang="ko-KR" b="1" dirty="0" smtClean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이고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긴 단위는 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𝐤</m:t>
                    </m:r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그리고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보다 큰 넓이의 단위는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spc="-10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이므로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spc="-10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보다 더 큰 넓이의 단위는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라고 하면 좋을 것 같습니다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19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2903" y="1935365"/>
                <a:ext cx="8051504" cy="652551"/>
              </a:xfrm>
              <a:prstGeom prst="rect">
                <a:avLst/>
              </a:prstGeom>
              <a:blipFill>
                <a:blip r:embed="rId7"/>
                <a:stretch>
                  <a:fillRect l="-530" t="-4630" r="-606" b="-1296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6" t="50000" r="25736" b="40347"/>
          <a:stretch/>
        </p:blipFill>
        <p:spPr>
          <a:xfrm>
            <a:off x="5999356" y="3046486"/>
            <a:ext cx="2150665" cy="124893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1" t="24153" r="37908" b="58299"/>
          <a:stretch/>
        </p:blipFill>
        <p:spPr>
          <a:xfrm>
            <a:off x="7558182" y="3670953"/>
            <a:ext cx="1282390" cy="167448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4795" y="21135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11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2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3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3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14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5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6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26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1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땅의 넓이를 나타내는 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알맞은 단위 알아보기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69232" r="12850" b="10460"/>
          <a:stretch/>
        </p:blipFill>
        <p:spPr>
          <a:xfrm>
            <a:off x="906800" y="1554104"/>
            <a:ext cx="8133763" cy="278442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 t="34234" r="89227" b="63767"/>
          <a:stretch/>
        </p:blipFill>
        <p:spPr>
          <a:xfrm>
            <a:off x="2172125" y="2669464"/>
            <a:ext cx="545331" cy="24242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t="34313" r="72295" b="63688"/>
          <a:stretch/>
        </p:blipFill>
        <p:spPr>
          <a:xfrm>
            <a:off x="3448474" y="2669464"/>
            <a:ext cx="1254494" cy="24242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1275" y="26265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9183" y="26025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9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98289" y="5044300"/>
            <a:ext cx="8111897" cy="837220"/>
            <a:chOff x="898289" y="5044300"/>
            <a:chExt cx="8111897" cy="837220"/>
          </a:xfrm>
        </p:grpSpPr>
        <p:sp>
          <p:nvSpPr>
            <p:cNvPr id="28" name="모서리가 둥근 직사각형 1">
              <a:extLst>
                <a:ext uri="{FF2B5EF4-FFF2-40B4-BE49-F238E27FC236}">
                  <a16:creationId xmlns="" xmlns:a16="http://schemas.microsoft.com/office/drawing/2014/main" id="{02BF63BF-F027-4ABB-8771-0220C42B5B71}"/>
                </a:ext>
              </a:extLst>
            </p:cNvPr>
            <p:cNvSpPr/>
            <p:nvPr/>
          </p:nvSpPr>
          <p:spPr>
            <a:xfrm>
              <a:off x="898289" y="5428398"/>
              <a:ext cx="8111897" cy="4531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5044300"/>
              <a:ext cx="8017627" cy="375552"/>
              <a:chOff x="970258" y="5044300"/>
              <a:chExt cx="8017627" cy="37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19">
                    <a:extLst>
                      <a:ext uri="{FF2B5EF4-FFF2-40B4-BE49-F238E27FC236}">
                        <a16:creationId xmlns="" xmlns:a16="http://schemas.microsoft.com/office/drawing/2014/main" id="{82035AA9-553B-4210-A84D-569B5E2613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233" y="5044300"/>
                    <a:ext cx="7859652" cy="375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3000000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를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𝐤𝐦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로 나타내어 보세요</a:t>
                    </a:r>
                    <a:r>
                      <a:rPr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.</a:t>
                    </a:r>
                    <a:endParaRPr kumimoji="0" lang="ko-KR" altLang="en-US" b="1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34" name="TextBox 1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82035AA9-553B-4210-A84D-569B5E2613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8233" y="5044300"/>
                    <a:ext cx="7859652" cy="37555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621" t="-6452" b="-2419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모서리가 둥근 직사각형 42"/>
              <p:cNvSpPr/>
              <p:nvPr/>
            </p:nvSpPr>
            <p:spPr>
              <a:xfrm>
                <a:off x="970258" y="517005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1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땅의 넓이를 나타내는 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알맞은 단위 알아보기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2CE81086-07AB-4473-81A2-BF5307E86F7D}"/>
                  </a:ext>
                </a:extLst>
              </p:cNvPr>
              <p:cNvSpPr txBox="1"/>
              <p:nvPr/>
            </p:nvSpPr>
            <p:spPr>
              <a:xfrm>
                <a:off x="1057649" y="5476022"/>
                <a:ext cx="7340600" cy="375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𝐤𝐦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r>
                  <a:rPr lang="en-US" altLang="ko-KR" dirty="0" smtClean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CE81086-07AB-4473-81A2-BF5307E86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649" y="5476022"/>
                <a:ext cx="73406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498" t="-6452" b="-241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970258" y="1434131"/>
            <a:ext cx="2748387" cy="375552"/>
            <a:chOff x="970258" y="1434131"/>
            <a:chExt cx="2748387" cy="37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B7B952FC-9603-41B9-A5B4-44CE45B9D9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9985" y="1434131"/>
                  <a:ext cx="2598660" cy="37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b="1" dirty="0" smtClean="0">
                      <a:latin typeface="나눔고딕" pitchFamily="50" charset="-127"/>
                      <a:ea typeface="나눔고딕" pitchFamily="50" charset="-127"/>
                    </a:rPr>
                    <a:t>1</a:t>
                  </a:r>
                  <a:r>
                    <a:rPr lang="en-US" altLang="ko-KR" b="1" spc="-150" dirty="0" smtClean="0">
                      <a:latin typeface="나눔고딕" pitchFamily="50" charset="-127"/>
                      <a:ea typeface="나눔고딕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i="0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  <m:t>𝐤</m:t>
                          </m:r>
                          <m:r>
                            <a:rPr lang="en-US" altLang="ko-KR" b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는 몇</a:t>
                  </a:r>
                  <a:r>
                    <a:rPr lang="ko-KR" altLang="en-US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인가요</a:t>
                  </a:r>
                  <a:r>
                    <a:rPr lang="en-US" altLang="ko-KR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? </a:t>
                  </a:r>
                  <a:endParaRPr kumimoji="0" lang="ko-KR" altLang="en-US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7B952FC-9603-41B9-A5B4-44CE45B9D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9985" y="1434131"/>
                  <a:ext cx="2598660" cy="37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13" t="-6452" b="-2419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모서리가 둥근 직사각형 37"/>
            <p:cNvSpPr/>
            <p:nvPr/>
          </p:nvSpPr>
          <p:spPr>
            <a:xfrm>
              <a:off x="970258" y="155988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3" t="15243" r="38685" b="61500"/>
          <a:stretch/>
        </p:blipFill>
        <p:spPr>
          <a:xfrm>
            <a:off x="2113352" y="1809683"/>
            <a:ext cx="3611895" cy="319001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6" t="24168" r="13755" b="59548"/>
          <a:stretch/>
        </p:blipFill>
        <p:spPr>
          <a:xfrm>
            <a:off x="7862034" y="3096571"/>
            <a:ext cx="792451" cy="1857405"/>
          </a:xfrm>
          <a:prstGeom prst="rect">
            <a:avLst/>
          </a:prstGeom>
        </p:spPr>
      </p:pic>
      <p:sp>
        <p:nvSpPr>
          <p:cNvPr id="19" name="내용 개체 틀 2"/>
          <p:cNvSpPr txBox="1">
            <a:spLocks/>
          </p:cNvSpPr>
          <p:nvPr/>
        </p:nvSpPr>
        <p:spPr>
          <a:xfrm>
            <a:off x="4478173" y="2844619"/>
            <a:ext cx="939647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1000</a:t>
            </a:r>
            <a:endParaRPr lang="en-US" altLang="ko-KR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3059807" y="3972588"/>
            <a:ext cx="939647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1000</a:t>
            </a:r>
            <a:endParaRPr lang="en-US" altLang="ko-KR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3471287" y="4541234"/>
            <a:ext cx="1373701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1000000</a:t>
            </a:r>
            <a:endParaRPr lang="en-US" altLang="ko-KR" dirty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9" t="13486" r="10865" b="73807"/>
          <a:stretch/>
        </p:blipFill>
        <p:spPr>
          <a:xfrm>
            <a:off x="6431012" y="1813881"/>
            <a:ext cx="2134193" cy="1590808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3062" y="28878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5986" y="54760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12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3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4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4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5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6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7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66219" r="71059" b="20970"/>
          <a:stretch/>
        </p:blipFill>
        <p:spPr>
          <a:xfrm>
            <a:off x="6339812" y="1790281"/>
            <a:ext cx="2423398" cy="17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8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9401" y="4523546"/>
            <a:ext cx="8090015" cy="1341443"/>
            <a:chOff x="909401" y="4523546"/>
            <a:chExt cx="8090015" cy="1341443"/>
          </a:xfrm>
        </p:grpSpPr>
        <p:sp>
          <p:nvSpPr>
            <p:cNvPr id="27" name="모서리가 둥근 직사각형 1">
              <a:extLst>
                <a:ext uri="{FF2B5EF4-FFF2-40B4-BE49-F238E27FC236}">
                  <a16:creationId xmlns="" xmlns:a16="http://schemas.microsoft.com/office/drawing/2014/main" id="{C89B3B53-4BF8-4F17-8092-C3B671FAD40D}"/>
                </a:ext>
              </a:extLst>
            </p:cNvPr>
            <p:cNvSpPr/>
            <p:nvPr/>
          </p:nvSpPr>
          <p:spPr>
            <a:xfrm>
              <a:off x="909401" y="4937482"/>
              <a:ext cx="8090015" cy="92750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4523546"/>
              <a:ext cx="6654693" cy="375552"/>
              <a:chOff x="970258" y="4523546"/>
              <a:chExt cx="6654693" cy="37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19">
                    <a:extLst>
                      <a:ext uri="{FF2B5EF4-FFF2-40B4-BE49-F238E27FC236}">
                        <a16:creationId xmlns="" xmlns:a16="http://schemas.microsoft.com/office/drawing/2014/main" id="{3ABDA3A4-DE0A-42C4-94D6-184FD62D6E5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4582" y="4523546"/>
                    <a:ext cx="6500369" cy="375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ko-KR" altLang="en-US" b="1" dirty="0" smtClean="0">
                        <a:latin typeface="나눔고딕" pitchFamily="50" charset="-127"/>
                        <a:ea typeface="나눔고딕" pitchFamily="50" charset="-127"/>
                      </a:rPr>
                      <a:t>넓이를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와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𝐤𝐦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로 </a:t>
                    </a:r>
                    <a:r>
                      <a:rPr lang="ko-KR" altLang="en-US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나타내었을 </a:t>
                    </a:r>
                    <a:r>
                      <a: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때 다른 점을 이야기해 보세요</a:t>
                    </a:r>
                    <a:r>
                      <a:rPr lang="en-US" altLang="ko-KR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.</a:t>
                    </a:r>
                    <a:endParaRPr kumimoji="0" lang="ko-KR" altLang="en-US" b="1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24" name="TextBox 19">
                    <a:extLst>
                      <a:ext uri="{FF2B5EF4-FFF2-40B4-BE49-F238E27FC236}">
                        <a16:creationId xmlns:a16="http://schemas.microsoft.com/office/drawing/2014/main" id="{3ABDA3A4-DE0A-42C4-94D6-184FD62D6E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4582" y="4523546"/>
                    <a:ext cx="6500369" cy="37555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750" t="-6452" b="-2419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모서리가 둥근 직사각형 59"/>
              <p:cNvSpPr/>
              <p:nvPr/>
            </p:nvSpPr>
            <p:spPr>
              <a:xfrm>
                <a:off x="970258" y="464930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44353" r="29122" b="38912"/>
          <a:stretch/>
        </p:blipFill>
        <p:spPr>
          <a:xfrm>
            <a:off x="1408822" y="2208232"/>
            <a:ext cx="7036864" cy="2214955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우리나라 </a:t>
            </a:r>
            <a:r>
              <a:rPr lang="ko-KR" altLang="en-US" sz="2200" dirty="0">
                <a:solidFill>
                  <a:srgbClr val="695A35"/>
                </a:solidFill>
              </a:rPr>
              <a:t>여러 지역의 넓이를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여러 가지</a:t>
            </a:r>
            <a:r>
              <a:rPr lang="en-US" altLang="ko-KR" sz="2200" dirty="0" smtClean="0">
                <a:solidFill>
                  <a:srgbClr val="695A35"/>
                </a:solidFill>
              </a:rPr>
              <a:t> </a:t>
            </a:r>
            <a:r>
              <a:rPr lang="ko-KR" altLang="en-US" sz="2200" dirty="0" smtClean="0">
                <a:solidFill>
                  <a:srgbClr val="695A35"/>
                </a:solidFill>
              </a:rPr>
              <a:t>단위로 </a:t>
            </a:r>
            <a:r>
              <a:rPr lang="ko-KR" altLang="en-US" sz="2200" dirty="0">
                <a:solidFill>
                  <a:srgbClr val="695A35"/>
                </a:solidFill>
              </a:rPr>
              <a:t>나타내어 보기 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pic>
        <p:nvPicPr>
          <p:cNvPr id="52" name="그림 51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70258" y="1837076"/>
            <a:ext cx="4828513" cy="369332"/>
            <a:chOff x="970258" y="1837076"/>
            <a:chExt cx="4828513" cy="369332"/>
          </a:xfrm>
        </p:grpSpPr>
        <p:sp>
          <p:nvSpPr>
            <p:cNvPr id="26" name="TextBox 19">
              <a:extLst>
                <a:ext uri="{FF2B5EF4-FFF2-40B4-BE49-F238E27FC236}">
                  <a16:creationId xmlns="" xmlns:a16="http://schemas.microsoft.com/office/drawing/2014/main" id="{15DAF295-E394-4CBE-97F3-415C315551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667" y="1837076"/>
              <a:ext cx="46891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표를 완성하여 여러 지역의 넓이를 구해 보세요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970258" y="195418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383588"/>
            <a:ext cx="6661772" cy="369332"/>
            <a:chOff x="909401" y="1383588"/>
            <a:chExt cx="6661772" cy="369332"/>
          </a:xfrm>
        </p:grpSpPr>
        <p:sp>
          <p:nvSpPr>
            <p:cNvPr id="23" name="TextBox 19">
              <a:extLst>
                <a:ext uri="{FF2B5EF4-FFF2-40B4-BE49-F238E27FC236}">
                  <a16:creationId xmlns="" xmlns:a16="http://schemas.microsoft.com/office/drawing/2014/main" id="{E83C3E02-DB70-440A-A6D4-DEDB1AD89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354" y="1383588"/>
              <a:ext cx="64588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우리나라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여러 지역의 </a:t>
              </a:r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넓이를 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여러 가지 단위로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나타내어 봅시다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endParaRPr kumimoji="0" lang="en-US" altLang="ko-KR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09401" y="1476184"/>
              <a:ext cx="217025" cy="217025"/>
              <a:chOff x="4520952" y="3717032"/>
              <a:chExt cx="217025" cy="217025"/>
            </a:xfrm>
          </p:grpSpPr>
          <p:grpSp>
            <p:nvGrpSpPr>
              <p:cNvPr id="53" name="그룹 5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5" name="모서리가 둥근 직사각형 5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4" name="모서리가 둥근 직사각형 53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직사각형 42"/>
              <p:cNvSpPr>
                <a:spLocks noChangeArrowheads="1"/>
              </p:cNvSpPr>
              <p:nvPr/>
            </p:nvSpPr>
            <p:spPr bwMode="auto">
              <a:xfrm>
                <a:off x="931703" y="4941659"/>
                <a:ext cx="8067713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나타내면 수가 커져서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불편한데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i="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𝐤</m:t>
                        </m:r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나타내면 편리합니다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여러 지역의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𝐤𝐦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나타내면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나타낸 것보다 좀 더 쉽게 읽거나 말할 수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있습니다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59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703" y="4941659"/>
                <a:ext cx="8067713" cy="923330"/>
              </a:xfrm>
              <a:prstGeom prst="rect">
                <a:avLst/>
              </a:prstGeom>
              <a:blipFill>
                <a:blip r:embed="rId6"/>
                <a:stretch>
                  <a:fillRect l="-529" t="-3974" r="-605" b="-993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내용 개체 틀 2"/>
          <p:cNvSpPr txBox="1">
            <a:spLocks/>
          </p:cNvSpPr>
          <p:nvPr/>
        </p:nvSpPr>
        <p:spPr>
          <a:xfrm>
            <a:off x="6466125" y="2720342"/>
            <a:ext cx="1373701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605</a:t>
            </a:r>
            <a:endParaRPr lang="en-US" altLang="ko-KR" dirty="0"/>
          </a:p>
        </p:txBody>
      </p:sp>
      <p:sp>
        <p:nvSpPr>
          <p:cNvPr id="21" name="내용 개체 틀 2"/>
          <p:cNvSpPr txBox="1">
            <a:spLocks/>
          </p:cNvSpPr>
          <p:nvPr/>
        </p:nvSpPr>
        <p:spPr>
          <a:xfrm>
            <a:off x="6466125" y="3567835"/>
            <a:ext cx="1373701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539</a:t>
            </a:r>
            <a:endParaRPr lang="en-US" altLang="ko-KR" dirty="0"/>
          </a:p>
        </p:txBody>
      </p:sp>
      <p:sp>
        <p:nvSpPr>
          <p:cNvPr id="22" name="내용 개체 틀 2"/>
          <p:cNvSpPr txBox="1">
            <a:spLocks/>
          </p:cNvSpPr>
          <p:nvPr/>
        </p:nvSpPr>
        <p:spPr>
          <a:xfrm>
            <a:off x="3836020" y="3144235"/>
            <a:ext cx="2096429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770000000</a:t>
            </a:r>
            <a:endParaRPr lang="en-US" altLang="ko-KR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3836020" y="3969017"/>
            <a:ext cx="2096429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1850000000</a:t>
            </a:r>
            <a:endParaRPr lang="en-US" altLang="ko-KR" dirty="0"/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6466125" y="3969164"/>
            <a:ext cx="1373701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1850</a:t>
            </a:r>
            <a:endParaRPr lang="en-US" altLang="ko-KR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1594626" y="3969017"/>
            <a:ext cx="2096429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제주특별자치도</a:t>
            </a:r>
            <a:endParaRPr lang="en-US" altLang="ko-KR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6115" y="31640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9135" y="51945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0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2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5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0" grpId="0"/>
      <p:bldP spid="21" grpId="0"/>
      <p:bldP spid="22" grpId="0"/>
      <p:bldP spid="28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895704" y="2112329"/>
            <a:ext cx="6701887" cy="2047076"/>
            <a:chOff x="1895704" y="2112329"/>
            <a:chExt cx="6701887" cy="2047076"/>
          </a:xfrm>
        </p:grpSpPr>
        <p:sp>
          <p:nvSpPr>
            <p:cNvPr id="10" name="모서리가 둥근 직사각형 9"/>
            <p:cNvSpPr/>
            <p:nvPr/>
          </p:nvSpPr>
          <p:spPr>
            <a:xfrm>
              <a:off x="1895704" y="2112329"/>
              <a:ext cx="6701887" cy="2047076"/>
            </a:xfrm>
            <a:prstGeom prst="roundRect">
              <a:avLst>
                <a:gd name="adj" fmla="val 1036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내용 개체 틀 3"/>
                <p:cNvSpPr txBox="1">
                  <a:spLocks/>
                </p:cNvSpPr>
                <p:nvPr/>
              </p:nvSpPr>
              <p:spPr>
                <a:xfrm>
                  <a:off x="2284037" y="3044865"/>
                  <a:ext cx="6012450" cy="923330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lnSpc>
                      <a:spcPct val="150000"/>
                    </a:lnSpc>
                  </a:pPr>
                  <a:r>
                    <a:rPr lang="ko-KR" altLang="en-US" dirty="0" smtClean="0"/>
                    <a:t>한 변의 길이가 </a:t>
                  </a:r>
                  <a:r>
                    <a:rPr lang="en-US" altLang="ko-KR" dirty="0"/>
                    <a:t>1</a:t>
                  </a:r>
                  <a14:m>
                    <m:oMath xmlns:m="http://schemas.openxmlformats.org/officeDocument/2006/math">
                      <m:r>
                        <a:rPr lang="en-US" altLang="ko-KR" b="1" i="0" dirty="0" smtClean="0">
                          <a:latin typeface="Cambria Math" panose="02040503050406030204" pitchFamily="18" charset="0"/>
                          <a:ea typeface="나눔고딕 ExtraBold" panose="020D0904000000000000" pitchFamily="50" charset="-127"/>
                        </a:rPr>
                        <m:t> </m:t>
                      </m:r>
                      <m:r>
                        <a:rPr lang="en-US" altLang="ko-KR" b="1" i="0" dirty="0" smtClean="0">
                          <a:latin typeface="Cambria Math"/>
                          <a:ea typeface="나눔고딕 ExtraBold" panose="020D0904000000000000" pitchFamily="50" charset="-127"/>
                        </a:rPr>
                        <m:t>𝐤𝐦</m:t>
                      </m:r>
                    </m:oMath>
                  </a14:m>
                  <a:r>
                    <a:rPr lang="ko-KR" altLang="en-US" dirty="0" smtClean="0"/>
                    <a:t>인 정사각형의 </a:t>
                  </a:r>
                  <a:r>
                    <a:rPr lang="ko-KR" altLang="en-US" dirty="0"/>
                    <a:t>넓이를 </a:t>
                  </a:r>
                  <a:r>
                    <a:rPr lang="en-US" altLang="ko-KR" dirty="0" smtClean="0"/>
                    <a:t>1             </a:t>
                  </a:r>
                  <a:r>
                    <a:rPr lang="ko-KR" altLang="en-US" dirty="0" smtClean="0"/>
                    <a:t>라 </a:t>
                  </a:r>
                  <a:r>
                    <a:rPr lang="ko-KR" altLang="en-US" dirty="0"/>
                    <a:t>쓰고 </a:t>
                  </a:r>
                  <a:r>
                    <a:rPr lang="en-US" altLang="ko-KR" dirty="0"/>
                    <a:t>1 </a:t>
                  </a:r>
                  <a:r>
                    <a:rPr lang="en-US" altLang="ko-KR" dirty="0" smtClean="0"/>
                    <a:t>                          </a:t>
                  </a:r>
                  <a:r>
                    <a:rPr lang="ko-KR" altLang="en-US" dirty="0" smtClean="0"/>
                    <a:t>라고 </a:t>
                  </a:r>
                  <a:r>
                    <a:rPr lang="ko-KR" altLang="en-US" dirty="0"/>
                    <a:t>읽습니다</a:t>
                  </a:r>
                  <a:r>
                    <a:rPr lang="en-US" altLang="ko-KR" dirty="0" smtClean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037" y="3044865"/>
                  <a:ext cx="6012450" cy="923330"/>
                </a:xfrm>
                <a:prstGeom prst="rect">
                  <a:avLst/>
                </a:prstGeom>
                <a:blipFill>
                  <a:blip r:embed="rId2"/>
                  <a:stretch>
                    <a:fillRect l="-913" r="-507" b="-394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모서리가 둥근 직사각형 28"/>
            <p:cNvSpPr/>
            <p:nvPr/>
          </p:nvSpPr>
          <p:spPr bwMode="auto">
            <a:xfrm>
              <a:off x="2570187" y="3507113"/>
              <a:ext cx="1585092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내용 개체 틀 3"/>
                <p:cNvSpPr txBox="1">
                  <a:spLocks/>
                </p:cNvSpPr>
                <p:nvPr/>
              </p:nvSpPr>
              <p:spPr>
                <a:xfrm>
                  <a:off x="2284037" y="2212687"/>
                  <a:ext cx="5689504" cy="923330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lnSpc>
                      <a:spcPct val="150000"/>
                    </a:lnSpc>
                  </a:pPr>
                  <a:r>
                    <a:rPr lang="ko-KR" altLang="en-US" dirty="0"/>
                    <a:t>한 </a:t>
                  </a:r>
                  <a:r>
                    <a:rPr lang="ko-KR" altLang="en-US" dirty="0" smtClean="0"/>
                    <a:t>변의 길이가 </a:t>
                  </a:r>
                  <a:r>
                    <a:rPr lang="en-US" altLang="ko-KR" dirty="0" smtClean="0"/>
                    <a:t>1 </a:t>
                  </a:r>
                  <a14:m>
                    <m:oMath xmlns:m="http://schemas.openxmlformats.org/officeDocument/2006/math">
                      <m:r>
                        <a:rPr lang="en-US" altLang="ko-KR" dirty="0">
                          <a:latin typeface="Cambria Math"/>
                          <a:ea typeface="나눔고딕 ExtraBold" panose="020D0904000000000000" pitchFamily="50" charset="-127"/>
                        </a:rPr>
                        <m:t>𝐦</m:t>
                      </m:r>
                    </m:oMath>
                  </a14:m>
                  <a:r>
                    <a:rPr lang="ko-KR" altLang="en-US" dirty="0" smtClean="0"/>
                    <a:t>인 </a:t>
                  </a:r>
                  <a:r>
                    <a:rPr lang="ko-KR" altLang="en-US" dirty="0"/>
                    <a:t>정사각형의 넓이를 </a:t>
                  </a:r>
                  <a:r>
                    <a:rPr lang="en-US" altLang="ko-KR" dirty="0" smtClean="0"/>
                    <a:t>1 </a:t>
                  </a:r>
                  <a:r>
                    <a:rPr lang="ko-KR" altLang="en-US" dirty="0"/>
                    <a:t> </a:t>
                  </a:r>
                  <a:r>
                    <a:rPr lang="ko-KR" altLang="en-US" dirty="0" smtClean="0"/>
                    <a:t>        라 </a:t>
                  </a:r>
                  <a:r>
                    <a:rPr lang="ko-KR" altLang="en-US" dirty="0"/>
                    <a:t>쓰고 </a:t>
                  </a:r>
                  <a:r>
                    <a:rPr lang="en-US" altLang="ko-KR" dirty="0" smtClean="0"/>
                    <a:t>1                       </a:t>
                  </a:r>
                  <a:r>
                    <a:rPr lang="ko-KR" altLang="en-US" dirty="0" smtClean="0"/>
                    <a:t>라고 읽습니다</a:t>
                  </a:r>
                  <a:r>
                    <a:rPr lang="en-US" altLang="ko-KR" dirty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037" y="2212687"/>
                  <a:ext cx="5689504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965" r="-643" b="-463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모서리가 둥근 직사각형 16"/>
            <p:cNvSpPr/>
            <p:nvPr/>
          </p:nvSpPr>
          <p:spPr bwMode="auto">
            <a:xfrm>
              <a:off x="6555613" y="2257291"/>
              <a:ext cx="546471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2570187" y="2665795"/>
              <a:ext cx="131236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6719414" y="3084634"/>
              <a:ext cx="66137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내용 개체 틀 2"/>
            <p:cNvSpPr txBox="1">
              <a:spLocks/>
            </p:cNvSpPr>
            <p:nvPr/>
          </p:nvSpPr>
          <p:spPr>
            <a:xfrm>
              <a:off x="2093466" y="2314666"/>
              <a:ext cx="519821" cy="3996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/>
                  </a:solidFill>
                </a:rPr>
                <a:t> 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내용 개체 틀 2"/>
            <p:cNvSpPr txBox="1">
              <a:spLocks/>
            </p:cNvSpPr>
            <p:nvPr/>
          </p:nvSpPr>
          <p:spPr>
            <a:xfrm>
              <a:off x="2093466" y="3158451"/>
              <a:ext cx="519821" cy="39963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/>
                  </a:solidFill>
                </a:rPr>
                <a:t> </a:t>
              </a:r>
              <a:endParaRPr lang="en-US" altLang="ko-KR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7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6597437" y="2325817"/>
                <a:ext cx="443349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/>
                  <a:ea typeface="나눔고딕"/>
                  <a:sym typeface="Wingdings"/>
                </a:endParaRPr>
              </a:p>
            </p:txBody>
          </p:sp>
        </mc:Choice>
        <mc:Fallback xmlns="">
          <p:sp>
            <p:nvSpPr>
              <p:cNvPr id="19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7437" y="2325817"/>
                <a:ext cx="443349" cy="375552"/>
              </a:xfrm>
              <a:prstGeom prst="rect">
                <a:avLst/>
              </a:prstGeom>
              <a:blipFill rotWithShape="1">
                <a:blip r:embed="rId8"/>
                <a:stretch>
                  <a:fillRect r="-54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2660076" y="2716355"/>
            <a:ext cx="1130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err="1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제곱미터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2617806" y="3534145"/>
            <a:ext cx="1693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err="1" smtClean="0">
                <a:solidFill>
                  <a:srgbClr val="228A38"/>
                </a:solidFill>
                <a:latin typeface="나눔고딕"/>
                <a:ea typeface="나눔고딕"/>
                <a:sym typeface="Wingdings"/>
              </a:rPr>
              <a:t>제곱킬로미터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6730565" y="3147469"/>
                <a:ext cx="684421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i="0" dirty="0" smtClean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𝐤</m:t>
                          </m:r>
                          <m:r>
                            <a:rPr lang="en-US" altLang="ko-KR" b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mc:Choice>
        <mc:Fallback xmlns="">
          <p:sp>
            <p:nvSpPr>
              <p:cNvPr id="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0565" y="3147469"/>
                <a:ext cx="684421" cy="3755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914985" y="1421073"/>
            <a:ext cx="8167689" cy="369332"/>
            <a:chOff x="914985" y="1421073"/>
            <a:chExt cx="8167689" cy="369332"/>
          </a:xfrm>
        </p:grpSpPr>
        <p:sp>
          <p:nvSpPr>
            <p:cNvPr id="8" name="내용 개체 틀 3"/>
            <p:cNvSpPr txBox="1">
              <a:spLocks/>
            </p:cNvSpPr>
            <p:nvPr/>
          </p:nvSpPr>
          <p:spPr>
            <a:xfrm>
              <a:off x="914985" y="1421073"/>
              <a:ext cx="816768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1</a:t>
              </a:r>
              <a:r>
                <a:rPr lang="en-US" altLang="ko-KR" dirty="0" smtClean="0"/>
                <a:t>.</a:t>
              </a:r>
              <a:r>
                <a:rPr lang="ko-KR" altLang="en-US" dirty="0"/>
                <a:t> 	</a:t>
              </a:r>
              <a:r>
                <a:rPr lang="ko-KR" altLang="en-US" dirty="0" smtClean="0"/>
                <a:t>      안에 </a:t>
              </a:r>
              <a:r>
                <a:rPr lang="ko-KR" altLang="en-US" dirty="0"/>
                <a:t>알맞은 단위나 </a:t>
              </a:r>
              <a:r>
                <a:rPr lang="ko-KR" altLang="en-US" dirty="0" smtClean="0"/>
                <a:t>말을 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1913667" y="1474014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89888" y="23048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88361" y="26977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3965" y="31264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4614" y="35580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직사각형 35">
            <a:hlinkClick r:id="rId11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2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3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3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4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5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6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543398" y="2352936"/>
            <a:ext cx="5596981" cy="1130635"/>
            <a:chOff x="2543398" y="2352936"/>
            <a:chExt cx="5596981" cy="113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내용 개체 틀 3"/>
                <p:cNvSpPr txBox="1">
                  <a:spLocks/>
                </p:cNvSpPr>
                <p:nvPr/>
              </p:nvSpPr>
              <p:spPr>
                <a:xfrm>
                  <a:off x="2543398" y="2402254"/>
                  <a:ext cx="5596981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:r>
                    <a:rPr lang="en-US" altLang="ko-KR" dirty="0"/>
                    <a:t>(1) 690000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 = </a:t>
                  </a:r>
                  <a:r>
                    <a:rPr lang="en-US" altLang="ko-KR" dirty="0" smtClean="0"/>
                    <a:t>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             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398" y="2402254"/>
                  <a:ext cx="5596981" cy="37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71" t="-6452" b="-241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모서리가 둥근 직사각형 16"/>
            <p:cNvSpPr/>
            <p:nvPr/>
          </p:nvSpPr>
          <p:spPr bwMode="auto">
            <a:xfrm>
              <a:off x="4641794" y="2352936"/>
              <a:ext cx="65618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내용 개체 틀 3"/>
                <p:cNvSpPr txBox="1">
                  <a:spLocks/>
                </p:cNvSpPr>
                <p:nvPr/>
              </p:nvSpPr>
              <p:spPr>
                <a:xfrm>
                  <a:off x="2543398" y="3037873"/>
                  <a:ext cx="5596981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:r>
                    <a:rPr lang="en-US" altLang="ko-KR" dirty="0"/>
                    <a:t>(2) 45000000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 = 45 </a:t>
                  </a:r>
                </a:p>
              </p:txBody>
            </p:sp>
          </mc:Choice>
          <mc:Fallback xmlns="">
            <p:sp>
              <p:nvSpPr>
                <p:cNvPr id="19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398" y="3037873"/>
                  <a:ext cx="5596981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71" t="-6452" b="-241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모서리가 둥근 직사각형 19"/>
            <p:cNvSpPr/>
            <p:nvPr/>
          </p:nvSpPr>
          <p:spPr bwMode="auto">
            <a:xfrm>
              <a:off x="5138863" y="3015571"/>
              <a:ext cx="65618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0" name="그림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12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753304" y="2402270"/>
            <a:ext cx="688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69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  <a:sym typeface="Wingding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5141863" y="3053754"/>
                <a:ext cx="684421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𝐤𝐦</m:t>
                          </m:r>
                        </m:e>
                        <m:sup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/>
                  <a:ea typeface="나눔고딕"/>
                  <a:sym typeface="Wingdings"/>
                </a:endParaRPr>
              </a:p>
            </p:txBody>
          </p:sp>
        </mc:Choice>
        <mc:Fallback xmlns="">
          <p:sp>
            <p:nvSpPr>
              <p:cNvPr id="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1863" y="3053754"/>
                <a:ext cx="684421" cy="3755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914985" y="1421073"/>
            <a:ext cx="8167689" cy="369332"/>
            <a:chOff x="914985" y="1421073"/>
            <a:chExt cx="8167689" cy="369332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914985" y="1421073"/>
              <a:ext cx="816768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2.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 </a:t>
              </a:r>
              <a:r>
                <a:rPr lang="ko-KR" altLang="en-US" dirty="0" smtClean="0"/>
                <a:t>    안에 </a:t>
              </a:r>
              <a:r>
                <a:rPr lang="ko-KR" altLang="en-US" dirty="0"/>
                <a:t>알맞은 단위나 수를 써넣으세요</a:t>
              </a:r>
              <a:r>
                <a:rPr lang="en-US" altLang="ko-KR" dirty="0" smtClean="0"/>
                <a:t>..</a:t>
              </a:r>
              <a:endParaRPr lang="ko-KR" altLang="en-US" dirty="0"/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1902516" y="1474014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10710" y="24022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1888" y="30660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1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2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2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3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4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5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84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610319" y="2296250"/>
            <a:ext cx="5596981" cy="1188114"/>
            <a:chOff x="2610319" y="2296250"/>
            <a:chExt cx="5596981" cy="1188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내용 개체 틀 3"/>
                <p:cNvSpPr txBox="1">
                  <a:spLocks/>
                </p:cNvSpPr>
                <p:nvPr/>
              </p:nvSpPr>
              <p:spPr>
                <a:xfrm>
                  <a:off x="2610319" y="2324197"/>
                  <a:ext cx="5596981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:r>
                    <a:rPr lang="en-US" altLang="ko-KR" dirty="0"/>
                    <a:t>(1) 30000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  </a:t>
                  </a:r>
                  <a:r>
                    <a:rPr lang="en-US" altLang="ko-KR" dirty="0" smtClean="0"/>
                    <a:t>         3</a:t>
                  </a:r>
                  <a:r>
                    <a:rPr lang="en-US" altLang="ko-KR" dirty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319" y="2324197"/>
                  <a:ext cx="5596981" cy="37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71" t="-6452" b="-241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내용 개체 틀 3"/>
                <p:cNvSpPr txBox="1">
                  <a:spLocks/>
                </p:cNvSpPr>
                <p:nvPr/>
              </p:nvSpPr>
              <p:spPr>
                <a:xfrm>
                  <a:off x="2610319" y="3037873"/>
                  <a:ext cx="5596981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:r>
                    <a:rPr lang="en-US" altLang="ko-KR" dirty="0"/>
                    <a:t>(2) 200000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dirty="0"/>
                    <a:t> </a:t>
                  </a:r>
                  <a:r>
                    <a:rPr lang="en-US" altLang="ko-KR" dirty="0" smtClean="0"/>
                    <a:t>          2</a:t>
                  </a:r>
                  <a:r>
                    <a:rPr lang="en-US" altLang="ko-KR" dirty="0">
                      <a:ea typeface="나눔고딕 ExtraBold" panose="020D0904000000000000" pitchFamily="50" charset="-127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altLang="ko-KR" dirty="0" smtClean="0"/>
                    <a:t> </a:t>
                  </a:r>
                  <a:endParaRPr lang="en-US" altLang="ko-KR" dirty="0"/>
                </a:p>
              </p:txBody>
            </p:sp>
          </mc:Choice>
          <mc:Fallback xmlns="">
            <p:sp>
              <p:nvSpPr>
                <p:cNvPr id="19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319" y="3037873"/>
                  <a:ext cx="5596981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71" t="-6452" b="-2419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타원 20"/>
            <p:cNvSpPr/>
            <p:nvPr/>
          </p:nvSpPr>
          <p:spPr>
            <a:xfrm>
              <a:off x="4367586" y="2296250"/>
              <a:ext cx="486487" cy="486487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4507806" y="2997877"/>
              <a:ext cx="486487" cy="486487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0" name="그림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12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4453612" y="2354827"/>
            <a:ext cx="4673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</a:p>
        </p:txBody>
      </p:sp>
      <p:sp>
        <p:nvSpPr>
          <p:cNvPr id="23" name="내용 개체 틀 3"/>
          <p:cNvSpPr txBox="1">
            <a:spLocks/>
          </p:cNvSpPr>
          <p:nvPr/>
        </p:nvSpPr>
        <p:spPr>
          <a:xfrm>
            <a:off x="4555708" y="3045303"/>
            <a:ext cx="48382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 smtClean="0">
                <a:solidFill>
                  <a:srgbClr val="228A38"/>
                </a:solidFill>
              </a:rPr>
              <a:t> &gt;  </a:t>
            </a:r>
            <a:endParaRPr lang="en-US" altLang="ko-KR" dirty="0">
              <a:solidFill>
                <a:srgbClr val="228A3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14985" y="1421073"/>
            <a:ext cx="8167689" cy="369332"/>
            <a:chOff x="914985" y="1421073"/>
            <a:chExt cx="8167689" cy="369332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914985" y="1421073"/>
              <a:ext cx="816768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3.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 넓이를 비교하여 </a:t>
              </a:r>
              <a:r>
                <a:rPr lang="ko-KR" altLang="en-US" dirty="0" smtClean="0"/>
                <a:t>     안에 </a:t>
              </a:r>
              <a:r>
                <a:rPr lang="en-US" altLang="ko-KR" dirty="0"/>
                <a:t>&gt;, =, </a:t>
              </a:r>
              <a:r>
                <a:rPr lang="en-US" altLang="ko-KR" dirty="0" smtClean="0"/>
                <a:t>&lt; </a:t>
              </a:r>
              <a:r>
                <a:rPr lang="ko-KR" altLang="en-US" dirty="0" smtClean="0"/>
                <a:t>를 </a:t>
              </a:r>
              <a:r>
                <a:rPr lang="ko-KR" altLang="en-US" dirty="0"/>
                <a:t>알맞게 </a:t>
              </a:r>
              <a:r>
                <a:rPr lang="ko-KR" altLang="en-US" dirty="0" smtClean="0"/>
                <a:t>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3615303" y="1495424"/>
              <a:ext cx="239493" cy="239493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7014" y="23782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81491" y="30780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2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3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14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2643757" y="3829609"/>
            <a:ext cx="5596981" cy="1114770"/>
            <a:chOff x="2643757" y="3829609"/>
            <a:chExt cx="5596981" cy="1114770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2643757" y="3863062"/>
              <a:ext cx="55969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(1) </a:t>
              </a:r>
              <a:r>
                <a:rPr lang="ko-KR" altLang="en-US" dirty="0"/>
                <a:t>서울특별시의 넓이는 </a:t>
              </a:r>
              <a:r>
                <a:rPr lang="en-US" altLang="ko-KR" dirty="0" smtClean="0"/>
                <a:t>605              </a:t>
              </a:r>
              <a:r>
                <a:rPr lang="ko-KR" altLang="en-US" dirty="0" smtClean="0"/>
                <a:t>입니다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687105" y="4476379"/>
              <a:ext cx="56626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2643757" y="4498681"/>
              <a:ext cx="5596981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en-US" altLang="ko-KR" dirty="0"/>
                <a:t>(2) </a:t>
              </a:r>
              <a:r>
                <a:rPr lang="ko-KR" altLang="en-US" dirty="0"/>
                <a:t>교실 옆 복도의 넓이는 </a:t>
              </a:r>
              <a:r>
                <a:rPr lang="en-US" altLang="ko-KR" dirty="0" smtClean="0"/>
                <a:t>16            </a:t>
              </a:r>
              <a:r>
                <a:rPr lang="en-US" altLang="ko-KR" spc="-150" dirty="0" smtClean="0"/>
                <a:t> </a:t>
              </a:r>
              <a:r>
                <a:rPr lang="ko-KR" altLang="en-US" dirty="0" smtClean="0"/>
                <a:t>입니다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5699185" y="3829609"/>
              <a:ext cx="65618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6" name="모서리가 둥근 직사각형 15"/>
          <p:cNvSpPr/>
          <p:nvPr/>
        </p:nvSpPr>
        <p:spPr>
          <a:xfrm>
            <a:off x="704528" y="413355"/>
            <a:ext cx="1620180" cy="432048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0" name="그림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1" name="그림 10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12" name="내용 개체 틀 5"/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 smtClean="0">
                <a:solidFill>
                  <a:srgbClr val="695A35"/>
                </a:solidFill>
              </a:rPr>
              <a:t>형성평가</a:t>
            </a:r>
            <a:endParaRPr lang="ko-KR" altLang="en-US" dirty="0">
              <a:solidFill>
                <a:srgbClr val="695A3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>
                <a:spLocks noChangeArrowheads="1"/>
              </p:cNvSpPr>
              <p:nvPr/>
            </p:nvSpPr>
            <p:spPr bwMode="auto">
              <a:xfrm>
                <a:off x="5699289" y="3863062"/>
                <a:ext cx="684421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i="0" dirty="0" smtClean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𝐤</m:t>
                          </m:r>
                          <m:r>
                            <a:rPr lang="en-US" altLang="ko-KR" b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/>
                  <a:ea typeface="나눔고딕"/>
                  <a:sym typeface="Wingdings"/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9289" y="3863062"/>
                <a:ext cx="684421" cy="375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5632383" y="4515919"/>
                <a:ext cx="684421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/>
                  <a:ea typeface="나눔고딕"/>
                  <a:sym typeface="Wingdings"/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2383" y="4515919"/>
                <a:ext cx="684421" cy="375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2710663" y="2210694"/>
            <a:ext cx="4738352" cy="1335389"/>
            <a:chOff x="2710663" y="2210694"/>
            <a:chExt cx="4738352" cy="13353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내용 개체 틀 3"/>
                <p:cNvSpPr txBox="1">
                  <a:spLocks/>
                </p:cNvSpPr>
                <p:nvPr/>
              </p:nvSpPr>
              <p:spPr>
                <a:xfrm>
                  <a:off x="3346746" y="2819846"/>
                  <a:ext cx="4102269" cy="375552"/>
                </a:xfrm>
                <a:prstGeom prst="rect">
                  <a:avLst/>
                </a:prstGeom>
              </p:spPr>
              <p:txBody>
                <a:bodyPr vert="horz" wrap="square" lIns="91440" tIns="45720" rIns="91440" bIns="45720" rtlCol="0">
                  <a:sp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 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 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i="0" dirty="0" smtClean="0">
                              <a:latin typeface="Cambria Math"/>
                              <a:ea typeface="나눔고딕 ExtraBold" panose="020D0904000000000000" pitchFamily="50" charset="-127"/>
                            </a:rPr>
                            <m:t>𝐤</m:t>
                          </m:r>
                          <m:r>
                            <a:rPr lang="en-US" altLang="ko-KR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6746" y="2819846"/>
                  <a:ext cx="4102269" cy="3755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모서리가 둥근 직사각형 28"/>
            <p:cNvSpPr/>
            <p:nvPr/>
          </p:nvSpPr>
          <p:spPr>
            <a:xfrm>
              <a:off x="2710663" y="2357651"/>
              <a:ext cx="4537613" cy="1188432"/>
            </a:xfrm>
            <a:prstGeom prst="roundRect">
              <a:avLst>
                <a:gd name="adj" fmla="val 10361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_x180381184"/>
            <p:cNvSpPr>
              <a:spLocks noChangeArrowheads="1"/>
            </p:cNvSpPr>
            <p:nvPr/>
          </p:nvSpPr>
          <p:spPr bwMode="auto">
            <a:xfrm>
              <a:off x="2979672" y="2210694"/>
              <a:ext cx="778752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보기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14985" y="1421073"/>
            <a:ext cx="8167689" cy="369332"/>
            <a:chOff x="914985" y="1421073"/>
            <a:chExt cx="8167689" cy="369332"/>
          </a:xfrm>
        </p:grpSpPr>
        <p:sp>
          <p:nvSpPr>
            <p:cNvPr id="13" name="내용 개체 틀 3"/>
            <p:cNvSpPr txBox="1">
              <a:spLocks/>
            </p:cNvSpPr>
            <p:nvPr/>
          </p:nvSpPr>
          <p:spPr>
            <a:xfrm>
              <a:off x="914985" y="1421073"/>
              <a:ext cx="816768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 smtClean="0"/>
                <a:t>4.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	 </a:t>
              </a:r>
              <a:r>
                <a:rPr lang="ko-KR" altLang="en-US" dirty="0" smtClean="0"/>
                <a:t>              에서 </a:t>
              </a:r>
              <a:r>
                <a:rPr lang="ko-KR" altLang="en-US" dirty="0"/>
                <a:t>알맞은 단위를 골라 </a:t>
              </a:r>
              <a:r>
                <a:rPr lang="ko-KR" altLang="en-US" dirty="0" smtClean="0"/>
                <a:t>       안에 써넣으세요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9" name="_x180381184"/>
            <p:cNvSpPr>
              <a:spLocks noChangeArrowheads="1"/>
            </p:cNvSpPr>
            <p:nvPr/>
          </p:nvSpPr>
          <p:spPr bwMode="auto">
            <a:xfrm>
              <a:off x="2055048" y="1463038"/>
              <a:ext cx="778752" cy="293914"/>
            </a:xfrm>
            <a:prstGeom prst="roundRect">
              <a:avLst>
                <a:gd name="adj" fmla="val 50000"/>
              </a:avLst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3232150" algn="l"/>
                  <a:tab pos="5751513" algn="r"/>
                </a:tabLs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굴림" pitchFamily="50" charset="-127"/>
                </a:defRPr>
              </a:lvl9pPr>
            </a:lstStyle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en-US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나눔고딕" panose="020B0600000101010101" charset="-127"/>
                  <a:ea typeface="나눔고딕" panose="020B0600000101010101" charset="-127"/>
                </a:rPr>
                <a:t>보기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5341257" y="1473372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3380" y="38800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74" y="45268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직사각형 24">
            <a:hlinkClick r:id="rId9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1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2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13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4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8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24300" y="2792831"/>
            <a:ext cx="4678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 err="1">
                <a:latin typeface="나눔고딕 ExtraBold" pitchFamily="50" charset="-127"/>
                <a:ea typeface="나눔고딕 ExtraBold" pitchFamily="50" charset="-127"/>
              </a:rPr>
              <a:t>평행사변형의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 넓이를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구해 볼까요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16596" y="476672"/>
                <a:ext cx="3636404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2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200" b="1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latin typeface="나눔고딕 ExtraBold" pitchFamily="50" charset="-127"/>
                    <a:ea typeface="나눔고딕 ExtraBold" pitchFamily="50" charset="-127"/>
                  </a:rPr>
                  <a:t>보다 </a:t>
                </a:r>
                <a:r>
                  <a:rPr lang="ko-KR" altLang="en-US" sz="1400" dirty="0">
                    <a:latin typeface="나눔고딕 ExtraBold" pitchFamily="50" charset="-127"/>
                    <a:ea typeface="나눔고딕 ExtraBold" pitchFamily="50" charset="-127"/>
                  </a:rPr>
                  <a:t>더 큰 넓이의 </a:t>
                </a:r>
                <a:r>
                  <a:rPr lang="ko-KR" altLang="en-US" sz="1400" dirty="0" smtClean="0">
                    <a:latin typeface="나눔고딕 ExtraBold" pitchFamily="50" charset="-127"/>
                    <a:ea typeface="나눔고딕 ExtraBold" pitchFamily="50" charset="-127"/>
                  </a:rPr>
                  <a:t>단위를</a:t>
                </a:r>
                <a:r>
                  <a:rPr lang="en-US" altLang="ko-KR" sz="1400" dirty="0" smtClean="0"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1400" dirty="0" smtClean="0">
                    <a:latin typeface="나눔고딕 ExtraBold" pitchFamily="50" charset="-127"/>
                    <a:ea typeface="나눔고딕 ExtraBold" pitchFamily="50" charset="-127"/>
                  </a:rPr>
                  <a:t>알아볼까요</a:t>
                </a:r>
                <a:endParaRPr lang="ko-KR" altLang="en-US" sz="1400" dirty="0"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96" y="476672"/>
                <a:ext cx="3636404" cy="312586"/>
              </a:xfrm>
              <a:prstGeom prst="rect">
                <a:avLst/>
              </a:prstGeom>
              <a:blipFill>
                <a:blip r:embed="rId3"/>
                <a:stretch>
                  <a:fillRect l="-503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0" y="2714969"/>
            <a:ext cx="3566848" cy="1323439"/>
            <a:chOff x="0" y="2636912"/>
            <a:chExt cx="3566848" cy="1323439"/>
          </a:xfrm>
        </p:grpSpPr>
        <p:sp>
          <p:nvSpPr>
            <p:cNvPr id="15" name="TextBox 14"/>
            <p:cNvSpPr txBox="1"/>
            <p:nvPr/>
          </p:nvSpPr>
          <p:spPr>
            <a:xfrm>
              <a:off x="2750416" y="3067798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2636912"/>
              <a:ext cx="27601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0" b="1" spc="-10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7~8</a:t>
              </a:r>
              <a:endParaRPr lang="ko-KR" altLang="en-US" sz="8000" b="1" spc="-10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26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93445" y="2788026"/>
                <a:ext cx="5868067" cy="121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ct val="0"/>
                  </a:spcBef>
                  <a:defRPr/>
                </a:pPr>
                <a:r>
                  <a:rPr lang="en-US" altLang="ko-KR" sz="3600" spc="-120" dirty="0" smtClean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3600" b="1" i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3600" spc="-120" dirty="0">
                    <a:latin typeface="나눔고딕 ExtraBold" pitchFamily="50" charset="-127"/>
                    <a:ea typeface="나눔고딕 ExtraBold" pitchFamily="50" charset="-127"/>
                  </a:rPr>
                  <a:t>와 </a:t>
                </a:r>
                <a:r>
                  <a:rPr lang="en-US" altLang="ko-KR" sz="3600" spc="-120" dirty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3600" b="1" i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3600" spc="-120" dirty="0" smtClean="0">
                    <a:latin typeface="나눔고딕 ExtraBold" pitchFamily="50" charset="-127"/>
                    <a:ea typeface="나눔고딕 ExtraBold" pitchFamily="50" charset="-127"/>
                  </a:rPr>
                  <a:t>, 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3600" b="1" i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3600" spc="-120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와 </a:t>
                </a:r>
                <a:r>
                  <a:rPr lang="en-US" altLang="ko-KR" sz="3600" spc="-120" dirty="0" smtClean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3600" i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3600" b="1" i="0" spc="-120" dirty="0" smtClean="0">
                            <a:latin typeface="Cambria Math"/>
                            <a:ea typeface="나눔고딕 ExtraBold" panose="020D0904000000000000" pitchFamily="50" charset="-127"/>
                          </a:rPr>
                          <m:t>𝐤</m:t>
                        </m:r>
                        <m:r>
                          <a:rPr lang="en-US" altLang="ko-KR" sz="3600" b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3600" b="1" i="1" spc="-120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3600" spc="-120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의</a:t>
                </a:r>
                <a:endParaRPr lang="en-US" altLang="ko-KR" sz="3600" spc="-12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r>
                  <a:rPr lang="ko-KR" altLang="en-US" sz="3600" spc="-120" dirty="0" smtClean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관계를 </a:t>
                </a:r>
                <a:r>
                  <a:rPr lang="ko-KR" altLang="en-US" sz="3600" spc="-12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설명해 보아요</a:t>
                </a:r>
                <a:r>
                  <a:rPr lang="en-US" altLang="ko-KR" sz="3600" spc="-120" dirty="0"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45" y="2788026"/>
                <a:ext cx="5868067" cy="1212896"/>
              </a:xfrm>
              <a:prstGeom prst="rect">
                <a:avLst/>
              </a:prstGeom>
              <a:blipFill>
                <a:blip r:embed="rId2"/>
                <a:stretch>
                  <a:fillRect l="-3222" t="-6533" r="-2599" b="-180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16596" y="476672"/>
                <a:ext cx="36364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latin typeface="나눔고딕 ExtraBold" pitchFamily="50" charset="-127"/>
                    <a:ea typeface="나눔고딕 ExtraBold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200" b="1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200" b="1" i="1" dirty="0"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1400" dirty="0" smtClean="0">
                    <a:latin typeface="나눔고딕 ExtraBold" pitchFamily="50" charset="-127"/>
                    <a:ea typeface="나눔고딕 ExtraBold" pitchFamily="50" charset="-127"/>
                  </a:rPr>
                  <a:t>보다 </a:t>
                </a:r>
                <a:r>
                  <a:rPr lang="ko-KR" altLang="en-US" sz="1400" dirty="0">
                    <a:latin typeface="나눔고딕 ExtraBold" pitchFamily="50" charset="-127"/>
                    <a:ea typeface="나눔고딕 ExtraBold" pitchFamily="50" charset="-127"/>
                  </a:rPr>
                  <a:t>더 큰 넓이의 단위를</a:t>
                </a:r>
                <a:r>
                  <a:rPr lang="en-US" altLang="ko-KR" sz="1400" dirty="0"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r>
                  <a:rPr lang="ko-KR" altLang="en-US" sz="1400" dirty="0">
                    <a:latin typeface="나눔고딕 ExtraBold" pitchFamily="50" charset="-127"/>
                    <a:ea typeface="나눔고딕 ExtraBold" pitchFamily="50" charset="-127"/>
                  </a:rPr>
                  <a:t>알아볼까요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96" y="476672"/>
                <a:ext cx="3636404" cy="307777"/>
              </a:xfrm>
              <a:prstGeom prst="rect">
                <a:avLst/>
              </a:prstGeom>
              <a:blipFill>
                <a:blip r:embed="rId4"/>
                <a:stretch>
                  <a:fillRect l="-503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9" name="직사각형 8">
            <a:hlinkClick r:id="rId6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hlinkClick r:id="rId7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8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8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9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10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11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12" action="ppaction://hlinksldjump"/>
          </p:cNvPr>
          <p:cNvSpPr/>
          <p:nvPr/>
        </p:nvSpPr>
        <p:spPr>
          <a:xfrm>
            <a:off x="8642871" y="4510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909401" y="5051751"/>
            <a:ext cx="8094106" cy="840604"/>
            <a:chOff x="909401" y="5051751"/>
            <a:chExt cx="8094106" cy="840604"/>
          </a:xfrm>
        </p:grpSpPr>
        <p:sp>
          <p:nvSpPr>
            <p:cNvPr id="22" name="모서리가 둥근 직사각형 1">
              <a:extLst>
                <a:ext uri="{FF2B5EF4-FFF2-40B4-BE49-F238E27FC236}">
                  <a16:creationId xmlns="" xmlns:a16="http://schemas.microsoft.com/office/drawing/2014/main" id="{65DB3498-5D85-4C9E-80E1-45C8970156BD}"/>
                </a:ext>
              </a:extLst>
            </p:cNvPr>
            <p:cNvSpPr/>
            <p:nvPr/>
          </p:nvSpPr>
          <p:spPr>
            <a:xfrm>
              <a:off x="909401" y="5439233"/>
              <a:ext cx="8094106" cy="4531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970258" y="5051751"/>
              <a:ext cx="7943183" cy="375552"/>
              <a:chOff x="970258" y="5051751"/>
              <a:chExt cx="7943183" cy="37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19">
                    <a:extLst>
                      <a:ext uri="{FF2B5EF4-FFF2-40B4-BE49-F238E27FC236}">
                        <a16:creationId xmlns="" xmlns:a16="http://schemas.microsoft.com/office/drawing/2014/main" id="{AF9B978B-8EAF-4FC6-808E-5FCAD1FC56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233" y="5051751"/>
                    <a:ext cx="7785208" cy="375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복도 바닥의 넓이는 몇</a:t>
                    </a:r>
                    <a:r>
                      <a:rPr lang="ko-KR" altLang="en-US" dirty="0">
                        <a:latin typeface="나눔고딕 ExtraBold" pitchFamily="50" charset="-127"/>
                        <a:ea typeface="나눔고딕 ExtraBold" pitchFamily="50" charset="-127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dirty="0">
                        <a:latin typeface="나눔고딕 ExtraBold" pitchFamily="50" charset="-127"/>
                        <a:ea typeface="나눔고딕 ExtraBold" pitchFamily="50" charset="-127"/>
                      </a:rPr>
                      <a:t>인가요</a:t>
                    </a:r>
                    <a:r>
                      <a:rPr lang="en-US" altLang="ko-KR" dirty="0">
                        <a:latin typeface="나눔고딕 ExtraBold" pitchFamily="50" charset="-127"/>
                        <a:ea typeface="나눔고딕 ExtraBold" pitchFamily="50" charset="-127"/>
                      </a:rPr>
                      <a:t>?</a:t>
                    </a:r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 </a:t>
                    </a:r>
                    <a:endParaRPr kumimoji="0" lang="ko-KR" altLang="en-US" b="1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26" name="TextBox 1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AF9B978B-8EAF-4FC6-808E-5FCAD1FC56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8233" y="5051751"/>
                    <a:ext cx="7785208" cy="37555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626" t="-6557" b="-2623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모서리가 둥근 직사각형 27"/>
              <p:cNvSpPr/>
              <p:nvPr/>
            </p:nvSpPr>
            <p:spPr>
              <a:xfrm>
                <a:off x="970258" y="517407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09401" y="3944172"/>
            <a:ext cx="8116610" cy="1085740"/>
            <a:chOff x="909401" y="3944172"/>
            <a:chExt cx="8116610" cy="1085740"/>
          </a:xfrm>
        </p:grpSpPr>
        <p:grpSp>
          <p:nvGrpSpPr>
            <p:cNvPr id="6" name="그룹 5"/>
            <p:cNvGrpSpPr/>
            <p:nvPr/>
          </p:nvGrpSpPr>
          <p:grpSpPr>
            <a:xfrm>
              <a:off x="970258" y="3944172"/>
              <a:ext cx="8055753" cy="646331"/>
              <a:chOff x="970258" y="3944172"/>
              <a:chExt cx="8055753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="" xmlns:a16="http://schemas.microsoft.com/office/drawing/2014/main" id="{5ED3F6A8-6E4B-4F51-AE09-C28C497760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1891" y="3944172"/>
                    <a:ext cx="790412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ko-KR" altLang="en-US" b="1" spc="-70" dirty="0">
                        <a:latin typeface="나눔고딕" pitchFamily="50" charset="-127"/>
                        <a:ea typeface="나눔고딕" pitchFamily="50" charset="-127"/>
                      </a:rPr>
                      <a:t>가로가 </a:t>
                    </a:r>
                    <a:r>
                      <a:rPr lang="en-US" altLang="ko-KR" b="1" spc="-70" dirty="0">
                        <a:latin typeface="나눔고딕" pitchFamily="50" charset="-127"/>
                        <a:ea typeface="나눔고딕" pitchFamily="50" charset="-127"/>
                      </a:rPr>
                      <a:t>800</a:t>
                    </a:r>
                    <a:r>
                      <a:rPr lang="en-US" altLang="ko-KR" b="1" spc="-70" dirty="0">
                        <a:ea typeface="나눔고딕 ExtraBold" panose="020D0904000000000000" pitchFamily="50" charset="-127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ko-KR" b="1" spc="-70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oMath>
                    </a14:m>
                    <a:r>
                      <a:rPr lang="ko-KR" altLang="en-US" b="1" spc="-70" dirty="0">
                        <a:latin typeface="나눔고딕" pitchFamily="50" charset="-127"/>
                        <a:ea typeface="나눔고딕" pitchFamily="50" charset="-127"/>
                      </a:rPr>
                      <a:t>이고</a:t>
                    </a:r>
                    <a:r>
                      <a:rPr lang="en-US" altLang="ko-KR" b="1" spc="-70" dirty="0">
                        <a:latin typeface="나눔고딕" pitchFamily="50" charset="-127"/>
                        <a:ea typeface="나눔고딕" pitchFamily="50" charset="-127"/>
                      </a:rPr>
                      <a:t>, </a:t>
                    </a:r>
                    <a:r>
                      <a:rPr lang="ko-KR" altLang="en-US" b="1" spc="-70" dirty="0">
                        <a:latin typeface="나눔고딕" pitchFamily="50" charset="-127"/>
                        <a:ea typeface="나눔고딕" pitchFamily="50" charset="-127"/>
                      </a:rPr>
                      <a:t>세로가 </a:t>
                    </a:r>
                    <a:r>
                      <a:rPr lang="en-US" altLang="ko-KR" b="1" spc="-70" dirty="0">
                        <a:latin typeface="나눔고딕" pitchFamily="50" charset="-127"/>
                        <a:ea typeface="나눔고딕" pitchFamily="50" charset="-127"/>
                      </a:rPr>
                      <a:t>200</a:t>
                    </a:r>
                    <a:r>
                      <a:rPr lang="en-US" altLang="ko-KR" b="1" spc="-70" dirty="0">
                        <a:ea typeface="나눔고딕 ExtraBold" panose="020D0904000000000000" pitchFamily="50" charset="-127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altLang="ko-KR" b="1" spc="-70" dirty="0"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oMath>
                    </a14:m>
                    <a:r>
                      <a:rPr lang="ko-KR" altLang="en-US" b="1" spc="-70" dirty="0">
                        <a:latin typeface="나눔고딕" pitchFamily="50" charset="-127"/>
                        <a:ea typeface="나눔고딕" pitchFamily="50" charset="-127"/>
                      </a:rPr>
                      <a:t>인 직사각형 모양의 복도 바닥의 넓이를 구하는 방법을 이야기해 보세요</a:t>
                    </a:r>
                    <a:r>
                      <a:rPr lang="en-US" altLang="ko-KR" b="1" spc="-70" dirty="0">
                        <a:latin typeface="나눔고딕" pitchFamily="50" charset="-127"/>
                        <a:ea typeface="나눔고딕" pitchFamily="50" charset="-127"/>
                      </a:rPr>
                      <a:t>.</a:t>
                    </a:r>
                    <a:endParaRPr kumimoji="0" lang="ko-KR" altLang="en-US" b="1" spc="-70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5ED3F6A8-6E4B-4F51-AE09-C28C497760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1891" y="3944172"/>
                    <a:ext cx="7904120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17" t="-4717" r="-617" b="-14151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모서리가 둥근 직사각형 36"/>
              <p:cNvSpPr/>
              <p:nvPr/>
            </p:nvSpPr>
            <p:spPr>
              <a:xfrm>
                <a:off x="970258" y="406618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5" name="모서리가 둥근 직사각형 1">
              <a:extLst>
                <a:ext uri="{FF2B5EF4-FFF2-40B4-BE49-F238E27FC236}">
                  <a16:creationId xmlns="" xmlns:a16="http://schemas.microsoft.com/office/drawing/2014/main" id="{65DB3498-5D85-4C9E-80E1-45C8970156BD}"/>
                </a:ext>
              </a:extLst>
            </p:cNvPr>
            <p:cNvSpPr/>
            <p:nvPr/>
          </p:nvSpPr>
          <p:spPr>
            <a:xfrm>
              <a:off x="909401" y="4576790"/>
              <a:ext cx="8094106" cy="4531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복도 바닥의 </a:t>
            </a:r>
            <a:r>
              <a:rPr lang="ko-KR" altLang="en-US" sz="2200" dirty="0" smtClean="0">
                <a:solidFill>
                  <a:srgbClr val="695A35"/>
                </a:solidFill>
              </a:rPr>
              <a:t>넓이를 구하는 </a:t>
            </a:r>
            <a:r>
              <a:rPr lang="ko-KR" altLang="en-US" sz="2200" dirty="0">
                <a:solidFill>
                  <a:srgbClr val="695A35"/>
                </a:solidFill>
              </a:rPr>
              <a:t>데 </a:t>
            </a:r>
            <a:endParaRPr lang="en-US" altLang="ko-KR" sz="2200" dirty="0" smtClean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알맞은 </a:t>
            </a:r>
            <a:r>
              <a:rPr lang="ko-KR" altLang="en-US" sz="2200" dirty="0">
                <a:solidFill>
                  <a:srgbClr val="695A35"/>
                </a:solidFill>
              </a:rPr>
              <a:t>단위 알아보기</a:t>
            </a:r>
          </a:p>
        </p:txBody>
      </p:sp>
      <p:pic>
        <p:nvPicPr>
          <p:cNvPr id="36" name="그림 35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C41C0FC5-F63A-4E36-8F1C-EEB7A4FA84C5}"/>
                  </a:ext>
                </a:extLst>
              </p:cNvPr>
              <p:cNvSpPr txBox="1"/>
              <p:nvPr/>
            </p:nvSpPr>
            <p:spPr>
              <a:xfrm>
                <a:off x="920435" y="5486857"/>
                <a:ext cx="7340600" cy="375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160000</a:t>
                </a:r>
                <a:r>
                  <a:rPr lang="en-US" altLang="ko-KR" spc="-300" dirty="0" smtClean="0"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41C0FC5-F63A-4E36-8F1C-EEB7A4FA8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35" y="5486857"/>
                <a:ext cx="7340600" cy="375552"/>
              </a:xfrm>
              <a:prstGeom prst="rect">
                <a:avLst/>
              </a:prstGeom>
              <a:blipFill rotWithShape="1">
                <a:blip r:embed="rId11"/>
                <a:stretch>
                  <a:fillRect l="-581" t="-8065" b="-225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909401" y="1395283"/>
            <a:ext cx="8094106" cy="646331"/>
            <a:chOff x="909401" y="1395283"/>
            <a:chExt cx="8094106" cy="646331"/>
          </a:xfrm>
        </p:grpSpPr>
        <p:sp>
          <p:nvSpPr>
            <p:cNvPr id="19" name="TextBox 19"/>
            <p:cNvSpPr txBox="1">
              <a:spLocks noChangeArrowheads="1"/>
            </p:cNvSpPr>
            <p:nvPr/>
          </p:nvSpPr>
          <p:spPr bwMode="auto">
            <a:xfrm>
              <a:off x="1175493" y="1395283"/>
              <a:ext cx="782801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b="1" spc="-100" dirty="0">
                  <a:latin typeface="나눔고딕" pitchFamily="50" charset="-127"/>
                  <a:ea typeface="나눔고딕" pitchFamily="50" charset="-127"/>
                </a:rPr>
                <a:t>지혜는 교실 옆 바닥의 넓이를 </a:t>
              </a:r>
              <a:r>
                <a:rPr kumimoji="0"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알아보려고 합니다</a:t>
              </a:r>
              <a:r>
                <a:rPr kumimoji="0" lang="en-US" altLang="ko-KR" b="1" spc="-100" dirty="0">
                  <a:latin typeface="나눔고딕" pitchFamily="50" charset="-127"/>
                  <a:ea typeface="나눔고딕" pitchFamily="50" charset="-127"/>
                </a:rPr>
                <a:t>.  </a:t>
              </a:r>
              <a:r>
                <a:rPr kumimoji="0" lang="ko-KR" altLang="en-US" b="1" spc="-100" dirty="0">
                  <a:latin typeface="나눔고딕" pitchFamily="50" charset="-127"/>
                  <a:ea typeface="나눔고딕" pitchFamily="50" charset="-127"/>
                </a:rPr>
                <a:t>복도 바닥의 넓이를 재는 데 알맞은 단위를 알아봅시다</a:t>
              </a:r>
              <a:r>
                <a:rPr kumimoji="0" lang="en-US" altLang="ko-KR" b="1" spc="-100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909401" y="1465033"/>
              <a:ext cx="217025" cy="217025"/>
              <a:chOff x="4520952" y="3717032"/>
              <a:chExt cx="217025" cy="217025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3" name="모서리가 둥근 직사각형 3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모서리가 둥근 직사각형 31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id="{C41C0FC5-F63A-4E36-8F1C-EEB7A4FA84C5}"/>
                  </a:ext>
                </a:extLst>
              </p:cNvPr>
              <p:cNvSpPr txBox="1"/>
              <p:nvPr/>
            </p:nvSpPr>
            <p:spPr>
              <a:xfrm>
                <a:off x="920435" y="4624414"/>
                <a:ext cx="7340600" cy="375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800</a:t>
                </a:r>
                <a14:m>
                  <m:oMath xmlns:m="http://schemas.openxmlformats.org/officeDocument/2006/math">
                    <m:r>
                      <a:rPr lang="en-US" altLang="ko-KR" sz="1600" b="1" i="0" spc="-150" dirty="0" smtClean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 </m:t>
                    </m:r>
                    <m:r>
                      <a:rPr lang="en-US" altLang="ko-KR" sz="1600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200</a:t>
                </a:r>
                <a:r>
                  <a:rPr lang="en-US" altLang="ko-KR" b="1" spc="-15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를 곱합니다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41C0FC5-F63A-4E36-8F1C-EEB7A4FA8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35" y="4624414"/>
                <a:ext cx="7340600" cy="375552"/>
              </a:xfrm>
              <a:prstGeom prst="rect">
                <a:avLst/>
              </a:prstGeom>
              <a:blipFill>
                <a:blip r:embed="rId13"/>
                <a:stretch>
                  <a:fillRect l="-581" t="-9836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그림 3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90735" y="45945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90735" y="54658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직사각형 38">
            <a:hlinkClick r:id="rId15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6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7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7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8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9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20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21" action="ppaction://hlinksldjump"/>
          </p:cNvPr>
          <p:cNvSpPr/>
          <p:nvPr/>
        </p:nvSpPr>
        <p:spPr>
          <a:xfrm>
            <a:off x="8642871" y="4510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80" y="2062365"/>
            <a:ext cx="5617098" cy="187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2020" y="1445009"/>
            <a:ext cx="8332341" cy="1098382"/>
            <a:chOff x="912020" y="1445009"/>
            <a:chExt cx="8332341" cy="1098382"/>
          </a:xfrm>
        </p:grpSpPr>
        <p:sp>
          <p:nvSpPr>
            <p:cNvPr id="33" name="모서리가 둥근 직사각형 1">
              <a:extLst>
                <a:ext uri="{FF2B5EF4-FFF2-40B4-BE49-F238E27FC236}">
                  <a16:creationId xmlns="" xmlns:a16="http://schemas.microsoft.com/office/drawing/2014/main" id="{50D2321A-A8EC-44C6-AF62-EFD9E4CECBAC}"/>
                </a:ext>
              </a:extLst>
            </p:cNvPr>
            <p:cNvSpPr/>
            <p:nvPr/>
          </p:nvSpPr>
          <p:spPr>
            <a:xfrm>
              <a:off x="912020" y="1849436"/>
              <a:ext cx="8082178" cy="6939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45009"/>
              <a:ext cx="8274103" cy="375552"/>
              <a:chOff x="970258" y="1445009"/>
              <a:chExt cx="8274103" cy="37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19">
                    <a:extLst>
                      <a:ext uri="{FF2B5EF4-FFF2-40B4-BE49-F238E27FC236}">
                        <a16:creationId xmlns="" xmlns:a16="http://schemas.microsoft.com/office/drawing/2014/main" id="{069FE6A3-2AC2-4165-8D01-7F9F721A7F8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2079" y="1445009"/>
                    <a:ext cx="8132282" cy="375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ko-KR" altLang="en-US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학교의 복도 </a:t>
                    </a:r>
                    <a:r>
                      <a:rPr lang="ko-KR" altLang="en-US" b="1" spc="-150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바닥처럼 넓은 </a:t>
                    </a:r>
                    <a:r>
                      <a:rPr lang="ko-KR" altLang="en-US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장소의 넓이를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i="0" dirty="0" smtClean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 </m:t>
                            </m:r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로 나타내면 어떤 점이 불편한가요</a:t>
                    </a:r>
                    <a:r>
                      <a:rPr lang="en-US" altLang="ko-KR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?</a:t>
                    </a:r>
                    <a:endParaRPr kumimoji="0"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32" name="TextBox 19">
                    <a:extLst>
                      <a:ext uri="{FF2B5EF4-FFF2-40B4-BE49-F238E27FC236}">
                        <a16:creationId xmlns="" xmlns:a16="http://schemas.microsoft.com/office/drawing/2014/main" id="{069FE6A3-2AC2-4165-8D01-7F9F721A7F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12079" y="1445009"/>
                    <a:ext cx="8132282" cy="37555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00" t="-6452" b="-2419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5" name="모서리가 둥근 직사각형 64"/>
              <p:cNvSpPr/>
              <p:nvPr/>
            </p:nvSpPr>
            <p:spPr>
              <a:xfrm>
                <a:off x="970258" y="1570767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912020" y="2730772"/>
            <a:ext cx="5678352" cy="1388308"/>
            <a:chOff x="912020" y="2730772"/>
            <a:chExt cx="5678352" cy="1388308"/>
          </a:xfrm>
        </p:grpSpPr>
        <p:sp>
          <p:nvSpPr>
            <p:cNvPr id="62" name="모서리가 둥근 직사각형 1">
              <a:extLst>
                <a:ext uri="{FF2B5EF4-FFF2-40B4-BE49-F238E27FC236}">
                  <a16:creationId xmlns="" xmlns:a16="http://schemas.microsoft.com/office/drawing/2014/main" id="{34608074-EE8C-420E-BEBD-37CE4A3CBB91}"/>
                </a:ext>
              </a:extLst>
            </p:cNvPr>
            <p:cNvSpPr/>
            <p:nvPr/>
          </p:nvSpPr>
          <p:spPr>
            <a:xfrm>
              <a:off x="912020" y="3425125"/>
              <a:ext cx="5474925" cy="6939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2730772"/>
              <a:ext cx="5620114" cy="646331"/>
              <a:chOff x="970258" y="2730772"/>
              <a:chExt cx="5620114" cy="646331"/>
            </a:xfrm>
          </p:grpSpPr>
          <p:sp>
            <p:nvSpPr>
              <p:cNvPr id="61" name="TextBox 19">
                <a:extLst>
                  <a:ext uri="{FF2B5EF4-FFF2-40B4-BE49-F238E27FC236}">
                    <a16:creationId xmlns="" xmlns:a16="http://schemas.microsoft.com/office/drawing/2014/main" id="{E6DFA328-1BBC-43B4-92EC-4C23239D6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636" y="2730772"/>
                <a:ext cx="547973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ko-KR" altLang="en-US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넓이를 나타낼 때 이와 같은 불편함을 없애려면 어떻게 하면 좋을까요</a:t>
                </a:r>
                <a:r>
                  <a:rPr kumimoji="0" lang="en-US" altLang="ko-KR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?</a:t>
                </a:r>
                <a:endParaRPr kumimoji="0"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67" name="모서리가 둥근 직사각형 66"/>
              <p:cNvSpPr/>
              <p:nvPr/>
            </p:nvSpPr>
            <p:spPr>
              <a:xfrm>
                <a:off x="970258" y="285316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12020" y="4482566"/>
            <a:ext cx="5778712" cy="1395936"/>
            <a:chOff x="912020" y="4482566"/>
            <a:chExt cx="5778712" cy="1395936"/>
          </a:xfrm>
        </p:grpSpPr>
        <p:sp>
          <p:nvSpPr>
            <p:cNvPr id="49" name="모서리가 둥근 직사각형 1">
              <a:extLst>
                <a:ext uri="{FF2B5EF4-FFF2-40B4-BE49-F238E27FC236}">
                  <a16:creationId xmlns="" xmlns:a16="http://schemas.microsoft.com/office/drawing/2014/main" id="{48DEBDC3-3BF3-4A79-8C6A-1B1D138E520B}"/>
                </a:ext>
              </a:extLst>
            </p:cNvPr>
            <p:cNvSpPr/>
            <p:nvPr/>
          </p:nvSpPr>
          <p:spPr>
            <a:xfrm>
              <a:off x="912020" y="5184547"/>
              <a:ext cx="5475600" cy="69395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970258" y="4482566"/>
              <a:ext cx="5720474" cy="646331"/>
              <a:chOff x="970258" y="4482566"/>
              <a:chExt cx="5720474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19">
                    <a:extLst>
                      <a:ext uri="{FF2B5EF4-FFF2-40B4-BE49-F238E27FC236}">
                        <a16:creationId xmlns="" xmlns:a16="http://schemas.microsoft.com/office/drawing/2014/main" id="{5ED3F6A8-6E4B-4F51-AE09-C28C497760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7702" y="4482566"/>
                    <a:ext cx="5573030" cy="6463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보다 더 큰 넓이의 단위를 어떻게 </a:t>
                    </a:r>
                    <a:r>
                      <a:rPr lang="ko-KR" altLang="en-US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나타낼지 이야기</a:t>
                    </a:r>
                    <a:endParaRPr lang="en-US" altLang="ko-KR" b="1" dirty="0" smtClean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  <a:p>
                    <a:r>
                      <a:rPr lang="ko-KR" altLang="en-US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해 </a:t>
                    </a:r>
                    <a:r>
                      <a:rPr lang="ko-KR" altLang="en-US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보세요</a:t>
                    </a:r>
                    <a:r>
                      <a:rPr lang="en-US" altLang="ko-KR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rPr>
                      <a:t>.</a:t>
                    </a:r>
                    <a:endParaRPr kumimoji="0"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31" name="TextBox 19">
                    <a:extLst>
                      <a:ext uri="{FF2B5EF4-FFF2-40B4-BE49-F238E27FC236}">
                        <a16:creationId xmlns:a16="http://schemas.microsoft.com/office/drawing/2014/main" id="{5ED3F6A8-6E4B-4F51-AE09-C28C497760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17702" y="4482566"/>
                    <a:ext cx="5573030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74" t="-3774" b="-1509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모서리가 둥근 직사각형 67"/>
              <p:cNvSpPr/>
              <p:nvPr/>
            </p:nvSpPr>
            <p:spPr>
              <a:xfrm>
                <a:off x="970258" y="462476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B3D4261-792F-47E5-95BF-67813DECBFDB}"/>
              </a:ext>
            </a:extLst>
          </p:cNvPr>
          <p:cNvSpPr txBox="1"/>
          <p:nvPr/>
        </p:nvSpPr>
        <p:spPr>
          <a:xfrm>
            <a:off x="912019" y="1885910"/>
            <a:ext cx="8071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자릿수가 커져서 </a:t>
            </a:r>
            <a:r>
              <a:rPr kumimoji="0"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넓이를 나타내는 </a:t>
            </a:r>
            <a:r>
              <a:rPr kumimoji="0"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 불편합니다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수가 커져서 넓이를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쉽게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읽거나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말하기 어렵습니다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E12D66B2-C523-4CC6-A907-6F807FD33B23}"/>
                  </a:ext>
                </a:extLst>
              </p:cNvPr>
              <p:cNvSpPr txBox="1"/>
              <p:nvPr/>
            </p:nvSpPr>
            <p:spPr>
              <a:xfrm>
                <a:off x="936805" y="3428146"/>
                <a:ext cx="5311595" cy="652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보다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더 큰 단위를 사용하면 좋을 것 같습니다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</a:p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더 큰 넓이의 단위로 나타내면 됩니다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12D66B2-C523-4CC6-A907-6F807FD33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05" y="3428146"/>
                <a:ext cx="5311595" cy="652551"/>
              </a:xfrm>
              <a:prstGeom prst="rect">
                <a:avLst/>
              </a:prstGeom>
              <a:blipFill>
                <a:blip r:embed="rId9"/>
                <a:stretch>
                  <a:fillRect l="-804" t="-3738" r="-918" b="-140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직사각형 42"/>
              <p:cNvSpPr>
                <a:spLocks noChangeArrowheads="1"/>
              </p:cNvSpPr>
              <p:nvPr/>
            </p:nvSpPr>
            <p:spPr bwMode="auto">
              <a:xfrm>
                <a:off x="908982" y="5221020"/>
                <a:ext cx="5681390" cy="65255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𝐜𝐦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보다 긴 단위가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이니까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보다 큰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단위인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</a:t>
                </a:r>
                <a:endPara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나타내면 좋을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것 같습니다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66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8982" y="5221020"/>
                <a:ext cx="5681390" cy="652551"/>
              </a:xfrm>
              <a:prstGeom prst="rect">
                <a:avLst/>
              </a:prstGeom>
              <a:blipFill>
                <a:blip r:embed="rId10"/>
                <a:stretch>
                  <a:fillRect l="-644" t="-3704" b="-1296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1" t="57688" r="13453" b="29147"/>
          <a:stretch/>
        </p:blipFill>
        <p:spPr>
          <a:xfrm>
            <a:off x="7784080" y="4436062"/>
            <a:ext cx="1106528" cy="1442439"/>
          </a:xfrm>
          <a:prstGeom prst="rect">
            <a:avLst/>
          </a:prstGeom>
        </p:spPr>
      </p:pic>
      <p:sp>
        <p:nvSpPr>
          <p:cNvPr id="2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복도 바닥의 넓이를 구하는 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알맞은 단위 알아보기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5" t="18784" r="7616" b="71513"/>
          <a:stretch/>
        </p:blipFill>
        <p:spPr>
          <a:xfrm>
            <a:off x="7051676" y="3383209"/>
            <a:ext cx="1695504" cy="109935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56869" y="20003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06037" y="35633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7188" y="53227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>
            <a:hlinkClick r:id="rId14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5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6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6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7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8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9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20" action="ppaction://hlinksldjump"/>
          </p:cNvPr>
          <p:cNvSpPr/>
          <p:nvPr/>
        </p:nvSpPr>
        <p:spPr>
          <a:xfrm>
            <a:off x="8642871" y="4510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9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3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32" y="1553534"/>
            <a:ext cx="8320353" cy="2554013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1" name="그림 4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8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복도 바닥의 넓이를 구하는 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알맞은 단위 알아보기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26877" r="75078" b="70669"/>
          <a:stretch/>
        </p:blipFill>
        <p:spPr>
          <a:xfrm>
            <a:off x="2077486" y="2691658"/>
            <a:ext cx="975315" cy="31253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26750" r="88355" b="70796"/>
          <a:stretch/>
        </p:blipFill>
        <p:spPr>
          <a:xfrm>
            <a:off x="5992103" y="2337070"/>
            <a:ext cx="487657" cy="31253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812" y="23047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565" y="26916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8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3" action="ppaction://hlinksldjump"/>
          </p:cNvPr>
          <p:cNvSpPr/>
          <p:nvPr/>
        </p:nvSpPr>
        <p:spPr>
          <a:xfrm>
            <a:off x="8642871" y="4510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6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14400" y="5016192"/>
            <a:ext cx="8072846" cy="851334"/>
            <a:chOff x="914400" y="5016192"/>
            <a:chExt cx="8072846" cy="851334"/>
          </a:xfrm>
        </p:grpSpPr>
        <p:sp>
          <p:nvSpPr>
            <p:cNvPr id="28" name="모서리가 둥근 직사각형 1">
              <a:extLst>
                <a:ext uri="{FF2B5EF4-FFF2-40B4-BE49-F238E27FC236}">
                  <a16:creationId xmlns="" xmlns:a16="http://schemas.microsoft.com/office/drawing/2014/main" id="{99FCA90D-D4DC-49F4-B6F3-5BEB219A13BD}"/>
                </a:ext>
              </a:extLst>
            </p:cNvPr>
            <p:cNvSpPr/>
            <p:nvPr/>
          </p:nvSpPr>
          <p:spPr>
            <a:xfrm>
              <a:off x="914400" y="5414404"/>
              <a:ext cx="8072846" cy="4531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70258" y="5016192"/>
              <a:ext cx="7943182" cy="375552"/>
              <a:chOff x="970258" y="5016192"/>
              <a:chExt cx="7943182" cy="37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19">
                    <a:extLst>
                      <a:ext uri="{FF2B5EF4-FFF2-40B4-BE49-F238E27FC236}">
                        <a16:creationId xmlns="" xmlns:a16="http://schemas.microsoft.com/office/drawing/2014/main" id="{7A3A910A-73EC-43D5-A893-C78122075D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28876" y="5016192"/>
                    <a:ext cx="7784564" cy="375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30000</a:t>
                    </a:r>
                    <a:r>
                      <a:rPr lang="en-US" altLang="ko-KR" dirty="0">
                        <a:ea typeface="나눔고딕 ExtraBold" panose="020D0904000000000000" pitchFamily="50" charset="-127"/>
                      </a:rPr>
                      <a:t>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𝐜𝐦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를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로 나타내어 보세요</a:t>
                    </a:r>
                    <a:r>
                      <a:rPr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.</a:t>
                    </a:r>
                    <a:endParaRPr kumimoji="0" lang="ko-KR" altLang="en-US" b="1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32" name="TextBox 1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7A3A910A-73EC-43D5-A893-C78122075D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28876" y="5016192"/>
                    <a:ext cx="7784564" cy="37555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l="-626" t="-6557" b="-2623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모서리가 둥근 직사각형 33"/>
              <p:cNvSpPr/>
              <p:nvPr/>
            </p:nvSpPr>
            <p:spPr>
              <a:xfrm>
                <a:off x="970258" y="5141950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409DC34F-BDE2-4758-86B1-8EE24235203F}"/>
                  </a:ext>
                </a:extLst>
              </p:cNvPr>
              <p:cNvSpPr txBox="1"/>
              <p:nvPr/>
            </p:nvSpPr>
            <p:spPr>
              <a:xfrm>
                <a:off x="935610" y="5470737"/>
                <a:ext cx="7340600" cy="3755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</a:t>
                </a:r>
                <a:r>
                  <a:rPr lang="en-US" altLang="ko-KR" spc="-150" dirty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입니다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kumimoji="0"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09DC34F-BDE2-4758-86B1-8EE242352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10" y="5470737"/>
                <a:ext cx="734060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498" t="-6452" b="-241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/>
          <p:cNvGrpSpPr/>
          <p:nvPr/>
        </p:nvGrpSpPr>
        <p:grpSpPr>
          <a:xfrm>
            <a:off x="970258" y="1417174"/>
            <a:ext cx="2623996" cy="375552"/>
            <a:chOff x="970258" y="1417174"/>
            <a:chExt cx="2623996" cy="37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9">
                  <a:extLst>
                    <a:ext uri="{FF2B5EF4-FFF2-40B4-BE49-F238E27FC236}">
                      <a16:creationId xmlns="" xmlns:a16="http://schemas.microsoft.com/office/drawing/2014/main" id="{B7B952FC-9603-41B9-A5B4-44CE45B9D9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20628" y="1417174"/>
                  <a:ext cx="2473626" cy="37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b="1" dirty="0">
                      <a:latin typeface="나눔고딕" pitchFamily="50" charset="-127"/>
                      <a:ea typeface="나눔고딕" pitchFamily="50" charset="-127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는 몇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b="1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인가요</a:t>
                  </a:r>
                  <a:r>
                    <a:rPr lang="en-US" altLang="ko-KR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? </a:t>
                  </a:r>
                  <a:endParaRPr kumimoji="0" lang="ko-KR" altLang="en-US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18" name="TextBox 1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7B952FC-9603-41B9-A5B4-44CE45B9D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0628" y="1417174"/>
                  <a:ext cx="2473626" cy="37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217" t="-6452" r="-985" b="-2419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모서리가 둥근 직사각형 32"/>
            <p:cNvSpPr/>
            <p:nvPr/>
          </p:nvSpPr>
          <p:spPr>
            <a:xfrm>
              <a:off x="970258" y="154293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복도 바닥의 넓이를 구하는 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알맞은 단위 알아보기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5" t="13532" r="35430" b="59349"/>
          <a:stretch/>
        </p:blipFill>
        <p:spPr>
          <a:xfrm>
            <a:off x="1483197" y="1665157"/>
            <a:ext cx="4505008" cy="338444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0" t="22081" r="13273" b="62476"/>
          <a:stretch/>
        </p:blipFill>
        <p:spPr>
          <a:xfrm>
            <a:off x="7989430" y="2993154"/>
            <a:ext cx="1020388" cy="1797967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8" t="9929" r="15544" b="80064"/>
          <a:stretch/>
        </p:blipFill>
        <p:spPr>
          <a:xfrm>
            <a:off x="6867714" y="2004672"/>
            <a:ext cx="1864293" cy="1248937"/>
          </a:xfrm>
          <a:prstGeom prst="rect">
            <a:avLst/>
          </a:prstGeom>
        </p:spPr>
      </p:pic>
      <p:sp>
        <p:nvSpPr>
          <p:cNvPr id="35" name="내용 개체 틀 2"/>
          <p:cNvSpPr txBox="1">
            <a:spLocks/>
          </p:cNvSpPr>
          <p:nvPr/>
        </p:nvSpPr>
        <p:spPr>
          <a:xfrm>
            <a:off x="3875577" y="4590326"/>
            <a:ext cx="1314450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10000</a:t>
            </a:r>
            <a:endParaRPr lang="en-US" altLang="ko-KR" dirty="0"/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3468907" y="4067081"/>
            <a:ext cx="813339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100</a:t>
            </a:r>
            <a:endParaRPr lang="en-US" altLang="ko-KR" dirty="0"/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4899336" y="2952676"/>
            <a:ext cx="813339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100</a:t>
            </a:r>
            <a:endParaRPr lang="en-US" altLang="ko-KR" dirty="0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0736" y="30152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9936" y="54322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12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3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4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4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5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6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7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8" action="ppaction://hlinksldjump"/>
          </p:cNvPr>
          <p:cNvSpPr/>
          <p:nvPr/>
        </p:nvSpPr>
        <p:spPr>
          <a:xfrm>
            <a:off x="8642871" y="4510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70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8" t="61722" r="27745" b="33798"/>
          <a:stretch/>
        </p:blipFill>
        <p:spPr>
          <a:xfrm>
            <a:off x="7040770" y="3312506"/>
            <a:ext cx="1455187" cy="691376"/>
          </a:xfrm>
          <a:prstGeom prst="rect">
            <a:avLst/>
          </a:prstGeom>
        </p:spPr>
      </p:pic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9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복도 바닥의 넓이 </a:t>
            </a:r>
            <a:r>
              <a:rPr lang="ko-KR" altLang="en-US" sz="2200" dirty="0" smtClean="0">
                <a:solidFill>
                  <a:srgbClr val="695A35"/>
                </a:solidFill>
              </a:rPr>
              <a:t>구해 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pic>
        <p:nvPicPr>
          <p:cNvPr id="40" name="그림 39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9401" y="1444262"/>
            <a:ext cx="6313092" cy="369332"/>
            <a:chOff x="909401" y="1444262"/>
            <a:chExt cx="6313092" cy="369332"/>
          </a:xfrm>
        </p:grpSpPr>
        <p:sp>
          <p:nvSpPr>
            <p:cNvPr id="15" name="TextBox 19">
              <a:extLst>
                <a:ext uri="{FF2B5EF4-FFF2-40B4-BE49-F238E27FC236}">
                  <a16:creationId xmlns="" xmlns:a16="http://schemas.microsoft.com/office/drawing/2014/main" id="{E83C3E02-DB70-440A-A6D4-DEDB1AD89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6484" y="1444262"/>
              <a:ext cx="60260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b="1" dirty="0" err="1" smtClean="0">
                  <a:latin typeface="나눔고딕" pitchFamily="50" charset="-127"/>
                  <a:ea typeface="나눔고딕" pitchFamily="50" charset="-127"/>
                </a:rPr>
                <a:t>모둠</a:t>
              </a:r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친구들과 </a:t>
              </a:r>
              <a:r>
                <a:rPr kumimoji="0" lang="ko-KR" altLang="en-US" b="1" dirty="0" smtClean="0">
                  <a:latin typeface="나눔고딕" pitchFamily="50" charset="-127"/>
                  <a:ea typeface="나눔고딕" pitchFamily="50" charset="-127"/>
                </a:rPr>
                <a:t>함께 교실 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옆 복도 바닥의 넓이를 구해 봅시다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909401" y="1520788"/>
              <a:ext cx="217025" cy="217025"/>
              <a:chOff x="4520952" y="3717032"/>
              <a:chExt cx="217025" cy="217025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2" name="모서리가 둥근 직사각형 21"/>
              <p:cNvSpPr/>
              <p:nvPr/>
            </p:nvSpPr>
            <p:spPr>
              <a:xfrm>
                <a:off x="4583422" y="3787795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970258" y="1916832"/>
            <a:ext cx="7448291" cy="375552"/>
            <a:chOff x="970258" y="1916832"/>
            <a:chExt cx="7448291" cy="37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B7B952FC-9603-41B9-A5B4-44CE45B9D9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51880" y="1916832"/>
                  <a:ext cx="7266669" cy="3755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넓이가 </a:t>
                  </a:r>
                  <a:r>
                    <a:rPr lang="en-US" altLang="ko-KR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b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𝐦</m:t>
                          </m:r>
                        </m:e>
                        <m:sup>
                          <m:r>
                            <a:rPr lang="en-US" altLang="ko-KR" b="1" i="1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인 정사각형 모양의 종이로 복도 바닥의 넓이를 구해 보세요</a:t>
                  </a:r>
                  <a:r>
                    <a:rPr lang="en-US" altLang="ko-KR" b="1" dirty="0">
                      <a:latin typeface="나눔고딕" panose="020D0604000000000000" pitchFamily="50" charset="-127"/>
                      <a:ea typeface="나눔고딕" panose="020D0604000000000000" pitchFamily="50" charset="-127"/>
                    </a:rPr>
                    <a:t>.</a:t>
                  </a:r>
                  <a:endParaRPr kumimoji="0" lang="ko-KR" altLang="en-US" b="1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7B952FC-9603-41B9-A5B4-44CE45B9D9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51880" y="1916832"/>
                  <a:ext cx="7266669" cy="375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55" t="-6452" b="-2419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모서리가 둥근 직사각형 25"/>
            <p:cNvSpPr/>
            <p:nvPr/>
          </p:nvSpPr>
          <p:spPr>
            <a:xfrm>
              <a:off x="970258" y="2043392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5" name="내용 개체 틀 2"/>
          <p:cNvSpPr txBox="1">
            <a:spLocks/>
          </p:cNvSpPr>
          <p:nvPr/>
        </p:nvSpPr>
        <p:spPr>
          <a:xfrm>
            <a:off x="7299765" y="3469385"/>
            <a:ext cx="813339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16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9532" y="34765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0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2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3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8642871" y="4510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4" action="ppaction://hlinksldjump"/>
          </p:cNvPr>
          <p:cNvSpPr/>
          <p:nvPr/>
        </p:nvSpPr>
        <p:spPr>
          <a:xfrm>
            <a:off x="8645371" y="453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81" y="2421596"/>
            <a:ext cx="5039563" cy="252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36702" y="4626013"/>
            <a:ext cx="8073483" cy="1156949"/>
            <a:chOff x="936702" y="4626013"/>
            <a:chExt cx="8073483" cy="1156949"/>
          </a:xfrm>
        </p:grpSpPr>
        <p:sp>
          <p:nvSpPr>
            <p:cNvPr id="20" name="모서리가 둥근 직사각형 1">
              <a:extLst>
                <a:ext uri="{FF2B5EF4-FFF2-40B4-BE49-F238E27FC236}">
                  <a16:creationId xmlns="" xmlns:a16="http://schemas.microsoft.com/office/drawing/2014/main" id="{29889A0D-1223-4413-9B00-C6E066A8E168}"/>
                </a:ext>
              </a:extLst>
            </p:cNvPr>
            <p:cNvSpPr/>
            <p:nvPr/>
          </p:nvSpPr>
          <p:spPr>
            <a:xfrm>
              <a:off x="936702" y="5041808"/>
              <a:ext cx="8073483" cy="7411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70258" y="4626013"/>
              <a:ext cx="6937092" cy="369332"/>
              <a:chOff x="970258" y="4626013"/>
              <a:chExt cx="6937092" cy="369332"/>
            </a:xfrm>
          </p:grpSpPr>
          <p:sp>
            <p:nvSpPr>
              <p:cNvPr id="19" name="TextBox 19">
                <a:extLst>
                  <a:ext uri="{FF2B5EF4-FFF2-40B4-BE49-F238E27FC236}">
                    <a16:creationId xmlns="" xmlns:a16="http://schemas.microsoft.com/office/drawing/2014/main" id="{6C20D0A0-005E-4949-B496-F1B2F8D3A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1136" y="4626013"/>
                <a:ext cx="677621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두 가지 방법으로 </a:t>
                </a:r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넓이를 구하면서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알게 된 점을 이야기 해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kumimoji="0"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970258" y="4754924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65E4416-A77F-4952-B17F-03D250E0966A}"/>
                  </a:ext>
                </a:extLst>
              </p:cNvPr>
              <p:cNvSpPr txBox="1"/>
              <p:nvPr/>
            </p:nvSpPr>
            <p:spPr>
              <a:xfrm>
                <a:off x="936702" y="5078281"/>
                <a:ext cx="7632084" cy="658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 나타내면 좀 더 정확하게 나타낼 수 있습니다</a:t>
                </a:r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indent="-180000" algn="just">
                  <a:buFont typeface="Arial" pitchFamily="34" charset="0"/>
                  <a:buChar char="•"/>
                  <a:defRPr/>
                </a:pPr>
                <a:r>
                  <a:rPr lang="ko-KR" altLang="en-US" b="1" spc="-10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i="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 </m:t>
                        </m:r>
                        <m:r>
                          <a:rPr lang="en-US" altLang="ko-KR" sz="1600" b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sz="1600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spc="-10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로 나타내면 큰 </a:t>
                </a:r>
                <a:r>
                  <a:rPr lang="ko-KR" altLang="en-US" b="1" spc="-10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넓이를 </a:t>
                </a:r>
                <a:r>
                  <a:rPr lang="ko-KR" altLang="en-US" b="1" spc="-10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좀 더 편리하게 나타낼 수 있습니다</a:t>
                </a:r>
                <a:r>
                  <a:rPr lang="en-US" altLang="ko-KR" b="1" spc="-10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 </a:t>
                </a:r>
                <a:endParaRPr kumimoji="0" lang="en-US" altLang="ko-KR" b="1" spc="-100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5E4416-A77F-4952-B17F-03D250E09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5078281"/>
                <a:ext cx="7632084" cy="658770"/>
              </a:xfrm>
              <a:prstGeom prst="rect">
                <a:avLst/>
              </a:prstGeom>
              <a:blipFill rotWithShape="1">
                <a:blip r:embed="rId4"/>
                <a:stretch>
                  <a:fillRect l="-559" t="-4630" b="-120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970258" y="1451331"/>
            <a:ext cx="5257145" cy="369332"/>
            <a:chOff x="970258" y="1451331"/>
            <a:chExt cx="5257145" cy="369332"/>
          </a:xfrm>
        </p:grpSpPr>
        <p:sp>
          <p:nvSpPr>
            <p:cNvPr id="17" name="TextBox 19">
              <a:extLst>
                <a:ext uri="{FF2B5EF4-FFF2-40B4-BE49-F238E27FC236}">
                  <a16:creationId xmlns="" xmlns:a16="http://schemas.microsoft.com/office/drawing/2014/main" id="{B7B952FC-9603-41B9-A5B4-44CE45B9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136" y="1451331"/>
              <a:ext cx="509626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줄자를 사용하여 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복도 바닥의 넓이를 구해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보세요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70258" y="157708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복도 바닥의 넓이 </a:t>
            </a:r>
            <a:r>
              <a:rPr lang="ko-KR" altLang="en-US" sz="2200" dirty="0" smtClean="0">
                <a:solidFill>
                  <a:srgbClr val="695A35"/>
                </a:solidFill>
              </a:rPr>
              <a:t>구해 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75459" r="14478" b="12908"/>
          <a:stretch/>
        </p:blipFill>
        <p:spPr>
          <a:xfrm>
            <a:off x="928739" y="2219091"/>
            <a:ext cx="8173048" cy="1873407"/>
          </a:xfrm>
          <a:prstGeom prst="rect">
            <a:avLst/>
          </a:prstGeom>
        </p:spPr>
      </p:pic>
      <p:sp>
        <p:nvSpPr>
          <p:cNvPr id="27" name="내용 개체 틀 2"/>
          <p:cNvSpPr txBox="1">
            <a:spLocks/>
          </p:cNvSpPr>
          <p:nvPr/>
        </p:nvSpPr>
        <p:spPr>
          <a:xfrm>
            <a:off x="5609018" y="2872026"/>
            <a:ext cx="1159771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160000</a:t>
            </a:r>
            <a:endParaRPr lang="en-US" altLang="ko-KR" dirty="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7928517" y="2872026"/>
            <a:ext cx="503883" cy="42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16</a:t>
            </a:r>
            <a:endParaRPr lang="en-US" altLang="ko-KR" dirty="0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0124" y="28784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2709" y="519890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>
            <a:hlinkClick r:id="rId7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8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71" y="3129673"/>
            <a:ext cx="1277249" cy="163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898250" y="4856818"/>
            <a:ext cx="8111936" cy="1023734"/>
            <a:chOff x="898250" y="4856818"/>
            <a:chExt cx="8111936" cy="1023734"/>
          </a:xfrm>
        </p:grpSpPr>
        <p:sp>
          <p:nvSpPr>
            <p:cNvPr id="28" name="모서리가 둥근 직사각형 1">
              <a:extLst>
                <a:ext uri="{FF2B5EF4-FFF2-40B4-BE49-F238E27FC236}">
                  <a16:creationId xmlns="" xmlns:a16="http://schemas.microsoft.com/office/drawing/2014/main" id="{2ECD8A0E-DEFE-4C5F-833A-5488C9734DAE}"/>
                </a:ext>
              </a:extLst>
            </p:cNvPr>
            <p:cNvSpPr/>
            <p:nvPr/>
          </p:nvSpPr>
          <p:spPr>
            <a:xfrm>
              <a:off x="898250" y="5247319"/>
              <a:ext cx="8111936" cy="63323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70258" y="4856818"/>
              <a:ext cx="6331093" cy="375552"/>
              <a:chOff x="970258" y="4856818"/>
              <a:chExt cx="6331093" cy="3755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19">
                    <a:extLst>
                      <a:ext uri="{FF2B5EF4-FFF2-40B4-BE49-F238E27FC236}">
                        <a16:creationId xmlns="" xmlns:a16="http://schemas.microsoft.com/office/drawing/2014/main" id="{996DF0C4-F78B-4738-B6B7-B84991A5851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1136" y="4856818"/>
                    <a:ext cx="6170215" cy="3755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kumimoji="0" lang="ko-KR" altLang="en-US" b="1" dirty="0" smtClean="0">
                        <a:latin typeface="나눔고딕" pitchFamily="50" charset="-127"/>
                        <a:ea typeface="나눔고딕" pitchFamily="50" charset="-127"/>
                      </a:rPr>
                      <a:t>대전광역시의 넓이를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1" i="0" dirty="0" smtClean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 </m:t>
                            </m:r>
                            <m:r>
                              <a:rPr lang="en-US" altLang="ko-KR" b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𝐦</m:t>
                            </m:r>
                          </m:e>
                          <m:sup>
                            <m:r>
                              <a:rPr lang="en-US" altLang="ko-KR" b="1" i="1" dirty="0">
                                <a:latin typeface="Cambria Math"/>
                                <a:ea typeface="나눔고딕 ExtraBold" panose="020D0904000000000000" pitchFamily="50" charset="-127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kumimoji="0" lang="ko-KR" altLang="en-US" b="1" dirty="0">
                        <a:latin typeface="나눔고딕" pitchFamily="50" charset="-127"/>
                        <a:ea typeface="나눔고딕" pitchFamily="50" charset="-127"/>
                      </a:rPr>
                      <a:t>로 나타내면 어떤 점이 불편한가요</a:t>
                    </a:r>
                    <a:r>
                      <a:rPr kumimoji="0" lang="en-US" altLang="ko-KR" b="1" dirty="0">
                        <a:latin typeface="나눔고딕" pitchFamily="50" charset="-127"/>
                        <a:ea typeface="나눔고딕" pitchFamily="50" charset="-127"/>
                      </a:rPr>
                      <a:t>? </a:t>
                    </a:r>
                    <a:endParaRPr kumimoji="0" lang="ko-KR" altLang="en-US" b="1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27" name="TextBox 19">
                    <a:extLst>
                      <a:ext uri="{FF2B5EF4-FFF2-40B4-BE49-F238E27FC236}">
                        <a16:creationId xmlns:a16="http://schemas.microsoft.com/office/drawing/2014/main" xmlns="" xmlns:a14="http://schemas.microsoft.com/office/drawing/2010/main" id="{996DF0C4-F78B-4738-B6B7-B84991A585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131136" y="4856818"/>
                    <a:ext cx="6170215" cy="37555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89" t="-6557" b="-26230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모서리가 둥근 직사각형 51"/>
              <p:cNvSpPr/>
              <p:nvPr/>
            </p:nvSpPr>
            <p:spPr>
              <a:xfrm>
                <a:off x="970258" y="498257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5"/>
          <a:stretch/>
        </p:blipFill>
        <p:spPr>
          <a:xfrm>
            <a:off x="6958800" y="7200"/>
            <a:ext cx="2947200" cy="920801"/>
          </a:xfrm>
          <a:prstGeom prst="rect">
            <a:avLst/>
          </a:prstGeom>
        </p:spPr>
      </p:pic>
      <p:sp>
        <p:nvSpPr>
          <p:cNvPr id="21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땅의 </a:t>
            </a:r>
            <a:r>
              <a:rPr lang="ko-KR" altLang="en-US" sz="2200" dirty="0" smtClean="0">
                <a:solidFill>
                  <a:srgbClr val="695A35"/>
                </a:solidFill>
              </a:rPr>
              <a:t>넓이를 </a:t>
            </a:r>
            <a:r>
              <a:rPr lang="ko-KR" altLang="en-US" sz="2200" dirty="0">
                <a:solidFill>
                  <a:srgbClr val="695A35"/>
                </a:solidFill>
              </a:rPr>
              <a:t>나타내는 데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알맞은 단위 알아보기</a:t>
            </a:r>
            <a:endParaRPr lang="en-US" altLang="ko-KR" sz="2200" dirty="0">
              <a:solidFill>
                <a:srgbClr val="695A3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46FC586-3B72-4117-B169-342A3C656DDC}"/>
              </a:ext>
            </a:extLst>
          </p:cNvPr>
          <p:cNvSpPr txBox="1"/>
          <p:nvPr/>
        </p:nvSpPr>
        <p:spPr>
          <a:xfrm>
            <a:off x="909401" y="5247320"/>
            <a:ext cx="7340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자릿수가 커져서 나타내는 데 불편합니다</a:t>
            </a:r>
            <a:r>
              <a:rPr kumimoji="0"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000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수가 커져서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넓이를 쉽게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읽거나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말하기 어렵습니다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95283"/>
            <a:ext cx="8100785" cy="646331"/>
            <a:chOff x="909401" y="1395283"/>
            <a:chExt cx="8100785" cy="646331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E83C3E02-DB70-440A-A6D4-DEDB1AD89F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131" y="1395283"/>
              <a:ext cx="78100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b="1" spc="-60" dirty="0" smtClean="0">
                  <a:latin typeface="나눔고딕" pitchFamily="50" charset="-127"/>
                  <a:ea typeface="나눔고딕" pitchFamily="50" charset="-127"/>
                </a:rPr>
                <a:t>슬기와 </a:t>
              </a:r>
              <a:r>
                <a:rPr kumimoji="0" lang="ko-KR" altLang="en-US" b="1" spc="-60" dirty="0">
                  <a:latin typeface="나눔고딕" pitchFamily="50" charset="-127"/>
                  <a:ea typeface="나눔고딕" pitchFamily="50" charset="-127"/>
                </a:rPr>
                <a:t>연수는 우리나라 광역시의 넓이를 조사하고 있습니다</a:t>
              </a:r>
              <a:r>
                <a:rPr kumimoji="0" lang="en-US" altLang="ko-KR" b="1" spc="-60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b="1" spc="-60" dirty="0">
                  <a:latin typeface="나눔고딕" pitchFamily="50" charset="-127"/>
                  <a:ea typeface="나눔고딕" pitchFamily="50" charset="-127"/>
                </a:rPr>
                <a:t>땅의 넓이를 나타내는 데 알맞은 단위를 알아봅시다</a:t>
              </a:r>
              <a:r>
                <a:rPr kumimoji="0" lang="en-US" altLang="ko-KR" b="1" spc="-6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spc="-6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54" name="그룹 5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6" name="모서리가 둥근 직사각형 5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5" name="모서리가 둥근 직사각형 54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9" t="24771" r="57999" b="57681"/>
          <a:stretch/>
        </p:blipFill>
        <p:spPr>
          <a:xfrm>
            <a:off x="6963083" y="3129673"/>
            <a:ext cx="1035044" cy="1674487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2167" r="80644" b="88416"/>
          <a:stretch/>
        </p:blipFill>
        <p:spPr>
          <a:xfrm>
            <a:off x="1939366" y="2149443"/>
            <a:ext cx="1660944" cy="1117182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1" t="2598" r="30359" b="87985"/>
          <a:stretch/>
        </p:blipFill>
        <p:spPr>
          <a:xfrm>
            <a:off x="6544453" y="2320585"/>
            <a:ext cx="1660944" cy="1117182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91582" y="53617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7488243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788428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12" action="ppaction://hlinksldjump"/>
          </p:cNvPr>
          <p:cNvSpPr/>
          <p:nvPr/>
        </p:nvSpPr>
        <p:spPr>
          <a:xfrm>
            <a:off x="8269926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8640371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13" action="ppaction://hlinksldjump"/>
          </p:cNvPr>
          <p:cNvSpPr/>
          <p:nvPr/>
        </p:nvSpPr>
        <p:spPr>
          <a:xfrm>
            <a:off x="9026010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4" action="ppaction://hlinksldjump"/>
          </p:cNvPr>
          <p:cNvSpPr/>
          <p:nvPr/>
        </p:nvSpPr>
        <p:spPr>
          <a:xfrm>
            <a:off x="710260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5" action="ppaction://hlinksldjump"/>
          </p:cNvPr>
          <p:cNvSpPr/>
          <p:nvPr/>
        </p:nvSpPr>
        <p:spPr>
          <a:xfrm>
            <a:off x="9396672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3518331" y="1857027"/>
            <a:ext cx="2937591" cy="2988640"/>
            <a:chOff x="3518331" y="1857027"/>
            <a:chExt cx="2937591" cy="2988640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78" t="-1112" r="50000" b="75921"/>
            <a:stretch/>
          </p:blipFill>
          <p:spPr>
            <a:xfrm>
              <a:off x="3518331" y="1857027"/>
              <a:ext cx="2937591" cy="2988640"/>
            </a:xfrm>
            <a:prstGeom prst="rect">
              <a:avLst/>
            </a:prstGeom>
          </p:spPr>
        </p:pic>
        <p:cxnSp>
          <p:nvCxnSpPr>
            <p:cNvPr id="6" name="구부러진 연결선 5"/>
            <p:cNvCxnSpPr/>
            <p:nvPr/>
          </p:nvCxnSpPr>
          <p:spPr>
            <a:xfrm rot="10800000" flipV="1">
              <a:off x="4581727" y="2840476"/>
              <a:ext cx="846306" cy="238191"/>
            </a:xfrm>
            <a:prstGeom prst="curvedConnector3">
              <a:avLst/>
            </a:prstGeom>
            <a:ln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직사각형 4"/>
          <p:cNvSpPr/>
          <p:nvPr/>
        </p:nvSpPr>
        <p:spPr>
          <a:xfrm>
            <a:off x="2680676" y="3422137"/>
            <a:ext cx="164124" cy="9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</TotalTime>
  <Words>897</Words>
  <Application>Microsoft Office PowerPoint</Application>
  <PresentationFormat>A4 용지(210x297mm)</PresentationFormat>
  <Paragraphs>125</Paragraphs>
  <Slides>18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민지희</cp:lastModifiedBy>
  <cp:revision>407</cp:revision>
  <cp:lastPrinted>2018-11-29T06:23:31Z</cp:lastPrinted>
  <dcterms:created xsi:type="dcterms:W3CDTF">2017-09-24T23:31:15Z</dcterms:created>
  <dcterms:modified xsi:type="dcterms:W3CDTF">2019-01-03T01:31:08Z</dcterms:modified>
</cp:coreProperties>
</file>