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5"/>
  </p:notesMasterIdLst>
  <p:handoutMasterIdLst>
    <p:handoutMasterId r:id="rId16"/>
  </p:handoutMasterIdLst>
  <p:sldIdLst>
    <p:sldId id="258" r:id="rId3"/>
    <p:sldId id="260" r:id="rId4"/>
    <p:sldId id="293" r:id="rId5"/>
    <p:sldId id="273" r:id="rId6"/>
    <p:sldId id="288" r:id="rId7"/>
    <p:sldId id="289" r:id="rId8"/>
    <p:sldId id="280" r:id="rId9"/>
    <p:sldId id="287" r:id="rId10"/>
    <p:sldId id="264" r:id="rId11"/>
    <p:sldId id="290" r:id="rId12"/>
    <p:sldId id="292" r:id="rId13"/>
    <p:sldId id="263" r:id="rId1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9"/>
    <a:srgbClr val="228A38"/>
    <a:srgbClr val="695A35"/>
    <a:srgbClr val="3C4BA0"/>
    <a:srgbClr val="F5A200"/>
    <a:srgbClr val="4F81BD"/>
    <a:srgbClr val="F0830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4699" autoAdjust="0"/>
  </p:normalViewPr>
  <p:slideViewPr>
    <p:cSldViewPr snapToGrid="0" showGuides="1">
      <p:cViewPr>
        <p:scale>
          <a:sx n="100" d="100"/>
          <a:sy n="100" d="100"/>
        </p:scale>
        <p:origin x="810" y="324"/>
      </p:cViewPr>
      <p:guideLst>
        <p:guide orient="horz" pos="537"/>
        <p:guide orient="horz" pos="3861"/>
        <p:guide orient="horz" pos="913"/>
        <p:guide pos="240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294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04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60A8A-1D9C-4B8A-B22A-7F2DBA779C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691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04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04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4061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704528" y="413354"/>
            <a:ext cx="450645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 userDrawn="1"/>
            </p:nvSpPr>
            <p:spPr>
              <a:xfrm>
                <a:off x="1208584" y="116632"/>
                <a:ext cx="3672410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4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:r>
                  <a:rPr lang="en-US" altLang="ko-KR" sz="1400" spc="-3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400" b="1" i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를 알아볼까요</a:t>
                </a:r>
                <a:endParaRPr lang="ko-KR" altLang="en-US" sz="14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208584" y="116632"/>
                <a:ext cx="3672410" cy="312586"/>
              </a:xfrm>
              <a:prstGeom prst="rect">
                <a:avLst/>
              </a:prstGeom>
              <a:blipFill>
                <a:blip r:embed="rId2"/>
                <a:stretch>
                  <a:fillRect l="-498" t="-1961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직사각형 18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 userDrawn="1"/>
            </p:nvSpPr>
            <p:spPr>
              <a:xfrm>
                <a:off x="1208584" y="116632"/>
                <a:ext cx="3672410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4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:r>
                  <a:rPr lang="en-US" altLang="ko-KR" sz="1400" spc="-3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400" b="1" i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를 알아볼까요</a:t>
                </a:r>
                <a:endParaRPr lang="ko-KR" altLang="en-US" sz="14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208584" y="116632"/>
                <a:ext cx="3672410" cy="312586"/>
              </a:xfrm>
              <a:prstGeom prst="rect">
                <a:avLst/>
              </a:prstGeom>
              <a:blipFill>
                <a:blip r:embed="rId2"/>
                <a:stretch>
                  <a:fillRect l="-498" t="-1961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34.jpeg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image" Target="../media/image29.png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36.jpeg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image" Target="../media/image29.png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7.xml"/><Relationship Id="rId5" Type="http://schemas.openxmlformats.org/officeDocument/2006/relationships/image" Target="../media/image19.png"/><Relationship Id="rId10" Type="http://schemas.openxmlformats.org/officeDocument/2006/relationships/slide" Target="slide4.xml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23.emf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slide" Target="slide7.xml"/><Relationship Id="rId5" Type="http://schemas.openxmlformats.org/officeDocument/2006/relationships/image" Target="../media/image26.png"/><Relationship Id="rId10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4.png"/><Relationship Id="rId10" Type="http://schemas.openxmlformats.org/officeDocument/2006/relationships/slide" Target="slide8.xml"/><Relationship Id="rId4" Type="http://schemas.openxmlformats.org/officeDocument/2006/relationships/image" Target="../media/image28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260.png"/><Relationship Id="rId12" Type="http://schemas.openxmlformats.org/officeDocument/2006/relationships/slide" Target="slide8.xml"/><Relationship Id="rId17" Type="http://schemas.openxmlformats.org/officeDocument/2006/relationships/image" Target="../media/image14.png"/><Relationship Id="rId2" Type="http://schemas.openxmlformats.org/officeDocument/2006/relationships/image" Target="../media/image29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11" Type="http://schemas.openxmlformats.org/officeDocument/2006/relationships/slide" Target="slide7.xml"/><Relationship Id="rId15" Type="http://schemas.openxmlformats.org/officeDocument/2006/relationships/image" Target="../media/image31.jpeg"/><Relationship Id="rId10" Type="http://schemas.openxmlformats.org/officeDocument/2006/relationships/slide" Target="slide4.xml"/><Relationship Id="rId4" Type="http://schemas.openxmlformats.org/officeDocument/2006/relationships/image" Target="../media/image30.jpeg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0"/>
          <a:stretch/>
        </p:blipFill>
        <p:spPr>
          <a:xfrm>
            <a:off x="6957786" y="8558"/>
            <a:ext cx="2948214" cy="920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94025" y="3043118"/>
                <a:ext cx="535719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ko-KR" sz="3600" dirty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3600" b="1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3600" dirty="0">
                    <a:latin typeface="나눔고딕 ExtraBold" pitchFamily="50" charset="-127"/>
                    <a:ea typeface="나눔고딕 ExtraBold" pitchFamily="50" charset="-127"/>
                  </a:rPr>
                  <a:t>를 </a:t>
                </a:r>
                <a:r>
                  <a:rPr lang="ko-KR" altLang="en-US" sz="3600" dirty="0" smtClean="0">
                    <a:latin typeface="나눔고딕 ExtraBold" pitchFamily="50" charset="-127"/>
                    <a:ea typeface="나눔고딕 ExtraBold" pitchFamily="50" charset="-127"/>
                  </a:rPr>
                  <a:t>알아볼까요</a:t>
                </a:r>
                <a:endParaRPr lang="ko-KR" altLang="en-US" sz="36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025" y="3043118"/>
                <a:ext cx="5357192" cy="658898"/>
              </a:xfrm>
              <a:prstGeom prst="rect">
                <a:avLst/>
              </a:prstGeom>
              <a:blipFill rotWithShape="1">
                <a:blip r:embed="rId4"/>
                <a:stretch>
                  <a:fillRect l="-3413" t="-12037" b="-342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0552" y="404664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다각형의 둘레와 넓이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114~115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74~75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243290" y="5080925"/>
            <a:ext cx="3214659" cy="715125"/>
            <a:chOff x="3243290" y="5080925"/>
            <a:chExt cx="3214659" cy="715125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290" y="5080925"/>
              <a:ext cx="881988" cy="715125"/>
            </a:xfrm>
            <a:prstGeom prst="rect">
              <a:avLst/>
            </a:prstGeom>
          </p:spPr>
        </p:pic>
        <p:sp>
          <p:nvSpPr>
            <p:cNvPr id="19" name="모서리가 둥근 직사각형 1">
              <a:extLst>
                <a:ext uri="{FF2B5EF4-FFF2-40B4-BE49-F238E27FC236}">
                  <a16:creationId xmlns="" xmlns:a16="http://schemas.microsoft.com/office/drawing/2014/main" id="{3BB5A761-6E35-44AA-ABC7-926D5FC0E2B7}"/>
                </a:ext>
              </a:extLst>
            </p:cNvPr>
            <p:cNvSpPr/>
            <p:nvPr/>
          </p:nvSpPr>
          <p:spPr>
            <a:xfrm>
              <a:off x="4445229" y="5234756"/>
              <a:ext cx="690651" cy="4531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5169634" y="5288112"/>
              <a:ext cx="128831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배입니다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4002761" y="5253822"/>
              <a:ext cx="654248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의</a:t>
              </a: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0" y="2134085"/>
            <a:ext cx="3532647" cy="2829692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pic>
        <p:nvPicPr>
          <p:cNvPr id="24" name="그림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25771" y="1296703"/>
            <a:ext cx="8167689" cy="716890"/>
            <a:chOff x="925771" y="1296703"/>
            <a:chExt cx="8167689" cy="71689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920" y="1296703"/>
              <a:ext cx="887966" cy="716890"/>
            </a:xfrm>
            <a:prstGeom prst="rect">
              <a:avLst/>
            </a:prstGeom>
          </p:spPr>
        </p:pic>
        <p:sp>
          <p:nvSpPr>
            <p:cNvPr id="12" name="내용 개체 틀 3"/>
            <p:cNvSpPr txBox="1">
              <a:spLocks/>
            </p:cNvSpPr>
            <p:nvPr/>
          </p:nvSpPr>
          <p:spPr>
            <a:xfrm>
              <a:off x="925771" y="1449388"/>
              <a:ext cx="816768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2.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도형의 </a:t>
              </a:r>
              <a:r>
                <a:rPr lang="ko-KR" altLang="en-US" dirty="0" smtClean="0"/>
                <a:t>넓이는</a:t>
              </a:r>
              <a:r>
                <a:rPr lang="ko-KR" altLang="en-US" sz="300" dirty="0" smtClean="0"/>
                <a:t> </a:t>
              </a:r>
              <a:r>
                <a:rPr lang="ko-KR" altLang="en-US" dirty="0" smtClean="0"/>
                <a:t>      </a:t>
              </a:r>
              <a:r>
                <a:rPr lang="en-US" altLang="ko-KR" dirty="0" smtClean="0"/>
                <a:t>        </a:t>
              </a:r>
              <a:r>
                <a:rPr lang="ko-KR" altLang="en-US" dirty="0" smtClean="0"/>
                <a:t>의 </a:t>
              </a:r>
              <a:r>
                <a:rPr lang="ko-KR" altLang="en-US" dirty="0"/>
                <a:t>몇 배인지 구해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378200" y="35115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68"/>
          <p:cNvSpPr>
            <a:spLocks noChangeArrowheads="1"/>
          </p:cNvSpPr>
          <p:nvPr/>
        </p:nvSpPr>
        <p:spPr bwMode="auto">
          <a:xfrm>
            <a:off x="3378200" y="35115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4551571" y="5301736"/>
            <a:ext cx="500336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None/>
              <a:defRPr/>
            </a:pPr>
            <a:r>
              <a:rPr lang="en-US" altLang="ko-KR" dirty="0" smtClean="0"/>
              <a:t>12</a:t>
            </a:r>
            <a:endParaRPr lang="en-US" altLang="ko-KR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5926" y="53017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>
            <a:hlinkClick r:id="rId8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4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0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289400" y="4950121"/>
            <a:ext cx="3637180" cy="619169"/>
            <a:chOff x="3289400" y="4950121"/>
            <a:chExt cx="3637180" cy="61916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0" t="85426" r="55815" b="10384"/>
            <a:stretch/>
          </p:blipFill>
          <p:spPr>
            <a:xfrm>
              <a:off x="3289400" y="4950121"/>
              <a:ext cx="1145440" cy="619169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0" t="85426" r="55815" b="10384"/>
            <a:stretch/>
          </p:blipFill>
          <p:spPr>
            <a:xfrm>
              <a:off x="5781140" y="4950121"/>
              <a:ext cx="1145440" cy="619169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48" y="2309432"/>
            <a:ext cx="6886703" cy="2456878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pic>
        <p:nvPicPr>
          <p:cNvPr id="24" name="그림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6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2200" dirty="0" smtClean="0">
                <a:solidFill>
                  <a:srgbClr val="695A35"/>
                </a:solidFill>
              </a:rPr>
              <a:t>형성평가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10" name="내용 개체 틀 3"/>
          <p:cNvSpPr txBox="1">
            <a:spLocks/>
          </p:cNvSpPr>
          <p:nvPr/>
        </p:nvSpPr>
        <p:spPr>
          <a:xfrm>
            <a:off x="925771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/>
              <a:t>	도형의 </a:t>
            </a:r>
            <a:r>
              <a:rPr lang="ko-KR" altLang="en-US" dirty="0" smtClean="0"/>
              <a:t>넓이를 </a:t>
            </a:r>
            <a:r>
              <a:rPr lang="ko-KR" altLang="en-US" dirty="0"/>
              <a:t>구해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370263" y="42576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2150" algn="l"/>
                <a:tab pos="5751513" algn="r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370263" y="60039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2150" algn="l"/>
                <a:tab pos="5751513" algn="r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3233741" y="5059188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7</a:t>
            </a:r>
            <a:endParaRPr lang="en-US" altLang="ko-KR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5725481" y="5059188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6</a:t>
            </a:r>
            <a:endParaRPr lang="en-US" altLang="ko-K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36838" y="275748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2150" algn="l"/>
                <a:tab pos="5751513" algn="r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9" name="직사각형 28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90141" y="50963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3862" y="50972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92831"/>
            <a:ext cx="417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직사각형의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넓이를 구해 볼까요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16596" y="476672"/>
                <a:ext cx="3636404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400" b="1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latin typeface="나눔고딕 ExtraBold" pitchFamily="50" charset="-127"/>
                    <a:ea typeface="나눔고딕 ExtraBold" pitchFamily="50" charset="-127"/>
                  </a:rPr>
                  <a:t>를 </a:t>
                </a:r>
                <a:r>
                  <a:rPr lang="ko-KR" altLang="en-US" sz="1400" dirty="0">
                    <a:latin typeface="나눔고딕 ExtraBold" pitchFamily="50" charset="-127"/>
                    <a:ea typeface="나눔고딕 ExtraBold" pitchFamily="50" charset="-127"/>
                  </a:rPr>
                  <a:t>알아볼까요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96" y="476672"/>
                <a:ext cx="3636404" cy="312586"/>
              </a:xfrm>
              <a:prstGeom prst="rect">
                <a:avLst/>
              </a:prstGeom>
              <a:blipFill>
                <a:blip r:embed="rId3"/>
                <a:stretch>
                  <a:fillRect l="-503" t="-1961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26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29772" y="2532376"/>
                <a:ext cx="5822358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ko-KR" altLang="en-US" sz="3600" dirty="0">
                    <a:latin typeface="나눔고딕 ExtraBold" pitchFamily="50" charset="-127"/>
                    <a:ea typeface="나눔고딕 ExtraBold" pitchFamily="50" charset="-127"/>
                  </a:rPr>
                  <a:t>넓이의 표준 단위의 </a:t>
                </a:r>
                <a:endParaRPr lang="en-US" altLang="ko-KR" sz="3600" dirty="0" smtClean="0"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ko-KR" altLang="en-US" sz="3600" dirty="0" smtClean="0">
                    <a:latin typeface="나눔고딕 ExtraBold" pitchFamily="50" charset="-127"/>
                    <a:ea typeface="나눔고딕 ExtraBold" pitchFamily="50" charset="-127"/>
                  </a:rPr>
                  <a:t>필요성을 인식하고 </a:t>
                </a:r>
                <a:endParaRPr lang="en-US" altLang="ko-KR" sz="3600" dirty="0" smtClean="0"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en-US" altLang="ko-KR" sz="3600" dirty="0" smtClean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3600" b="1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3600" dirty="0">
                    <a:latin typeface="나눔고딕 ExtraBold" pitchFamily="50" charset="-127"/>
                    <a:ea typeface="나눔고딕 ExtraBold" pitchFamily="50" charset="-127"/>
                  </a:rPr>
                  <a:t>를 </a:t>
                </a:r>
                <a:r>
                  <a:rPr lang="ko-KR" altLang="en-US" sz="3600" dirty="0" smtClean="0">
                    <a:latin typeface="나눔고딕 ExtraBold" pitchFamily="50" charset="-127"/>
                    <a:ea typeface="나눔고딕 ExtraBold" pitchFamily="50" charset="-127"/>
                  </a:rPr>
                  <a:t>알아보아요</a:t>
                </a:r>
                <a:r>
                  <a:rPr lang="en-US" altLang="ko-KR" sz="3600" dirty="0" smtClean="0">
                    <a:latin typeface="나눔고딕 ExtraBold" pitchFamily="50" charset="-127"/>
                    <a:ea typeface="나눔고딕 ExtraBold" pitchFamily="50" charset="-127"/>
                  </a:rPr>
                  <a:t>. </a:t>
                </a:r>
                <a:endParaRPr lang="en-US" altLang="ko-KR" sz="36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72" y="2532376"/>
                <a:ext cx="5822358" cy="1766894"/>
              </a:xfrm>
              <a:prstGeom prst="rect">
                <a:avLst/>
              </a:prstGeom>
              <a:blipFill>
                <a:blip r:embed="rId2"/>
                <a:stretch>
                  <a:fillRect l="-3138" t="-5172" b="-120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16596" y="476672"/>
                <a:ext cx="3636404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400" b="1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latin typeface="나눔고딕 ExtraBold" pitchFamily="50" charset="-127"/>
                    <a:ea typeface="나눔고딕 ExtraBold" pitchFamily="50" charset="-127"/>
                  </a:rPr>
                  <a:t>를 </a:t>
                </a:r>
                <a:r>
                  <a:rPr lang="ko-KR" altLang="en-US" sz="1400" dirty="0">
                    <a:latin typeface="나눔고딕 ExtraBold" pitchFamily="50" charset="-127"/>
                    <a:ea typeface="나눔고딕 ExtraBold" pitchFamily="50" charset="-127"/>
                  </a:rPr>
                  <a:t>알아볼까요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96" y="476672"/>
                <a:ext cx="3636404" cy="312586"/>
              </a:xfrm>
              <a:prstGeom prst="rect">
                <a:avLst/>
              </a:prstGeom>
              <a:blipFill>
                <a:blip r:embed="rId4"/>
                <a:stretch>
                  <a:fillRect l="-503" t="-1961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9" name="직사각형 8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11090" y="5043881"/>
            <a:ext cx="8114157" cy="848789"/>
            <a:chOff x="911090" y="5043881"/>
            <a:chExt cx="8114157" cy="848789"/>
          </a:xfrm>
        </p:grpSpPr>
        <p:sp>
          <p:nvSpPr>
            <p:cNvPr id="32" name="모서리가 둥근 직사각형 1">
              <a:extLst>
                <a:ext uri="{FF2B5EF4-FFF2-40B4-BE49-F238E27FC236}">
                  <a16:creationId xmlns="" xmlns:a16="http://schemas.microsoft.com/office/drawing/2014/main" id="{30F74DF7-8687-43B9-97FA-1283EF29198B}"/>
                </a:ext>
              </a:extLst>
            </p:cNvPr>
            <p:cNvSpPr/>
            <p:nvPr/>
          </p:nvSpPr>
          <p:spPr>
            <a:xfrm>
              <a:off x="911090" y="5439548"/>
              <a:ext cx="8114157" cy="4531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92560" y="5043881"/>
              <a:ext cx="6975721" cy="369332"/>
              <a:chOff x="992560" y="5043881"/>
              <a:chExt cx="6975721" cy="369332"/>
            </a:xfrm>
          </p:grpSpPr>
          <p:sp>
            <p:nvSpPr>
              <p:cNvPr id="24" name="TextBox 19">
                <a:extLst>
                  <a:ext uri="{FF2B5EF4-FFF2-40B4-BE49-F238E27FC236}">
                    <a16:creationId xmlns="" xmlns:a16="http://schemas.microsoft.com/office/drawing/2014/main" id="{1438D3BC-E208-4A45-AE95-2BCCC8D597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0771" y="5043881"/>
                <a:ext cx="68275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색종이를 직접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대어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넓이를 비교했을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때 불편한 점을 이야기해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992560" y="516704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8464" y="8620"/>
            <a:ext cx="566225" cy="707886"/>
          </a:xfrm>
          <a:prstGeom prst="rect">
            <a:avLst/>
          </a:prstGeom>
          <a:solidFill>
            <a:srgbClr val="F5A200"/>
          </a:solidFill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내용 개체 틀 5"/>
          <p:cNvSpPr txBox="1">
            <a:spLocks/>
          </p:cNvSpPr>
          <p:nvPr/>
        </p:nvSpPr>
        <p:spPr>
          <a:xfrm>
            <a:off x="694689" y="476672"/>
            <a:ext cx="4549446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모양이 다른 종이의 넓이를</a:t>
            </a:r>
            <a:r>
              <a:rPr lang="en-US" altLang="ko-KR" sz="2200" dirty="0">
                <a:solidFill>
                  <a:srgbClr val="695A35"/>
                </a:solidFill>
              </a:rPr>
              <a:t> </a:t>
            </a:r>
            <a:r>
              <a:rPr lang="ko-KR" altLang="en-US" sz="2200" dirty="0" smtClean="0">
                <a:solidFill>
                  <a:srgbClr val="695A35"/>
                </a:solidFill>
              </a:rPr>
              <a:t>비교하고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 나타내는 방법 생각해 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 bwMode="auto">
          <a:xfrm>
            <a:off x="914159" y="4323418"/>
            <a:ext cx="8111088" cy="6860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내용 개체 틀 3"/>
          <p:cNvSpPr>
            <a:spLocks noGrp="1"/>
          </p:cNvSpPr>
          <p:nvPr>
            <p:ph idx="4294967295"/>
          </p:nvPr>
        </p:nvSpPr>
        <p:spPr>
          <a:xfrm>
            <a:off x="1155645" y="2845650"/>
            <a:ext cx="7649783" cy="3959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/>
              <a:t>가</a:t>
            </a:r>
            <a:r>
              <a:rPr lang="en-US" altLang="ko-KR" sz="1800" dirty="0"/>
              <a:t>, </a:t>
            </a:r>
            <a:r>
              <a:rPr lang="ko-KR" altLang="en-US" sz="1800" dirty="0"/>
              <a:t>나</a:t>
            </a:r>
            <a:r>
              <a:rPr lang="en-US" altLang="ko-KR" sz="1800" dirty="0"/>
              <a:t>, </a:t>
            </a:r>
            <a:r>
              <a:rPr lang="ko-KR" altLang="en-US" sz="1800" dirty="0"/>
              <a:t>다 중 어느 </a:t>
            </a:r>
            <a:r>
              <a:rPr lang="ko-KR" altLang="en-US" sz="1800" dirty="0" smtClean="0"/>
              <a:t>색종이가 </a:t>
            </a:r>
            <a:r>
              <a:rPr lang="ko-KR" altLang="en-US" sz="1800" dirty="0"/>
              <a:t>가장 </a:t>
            </a:r>
            <a:r>
              <a:rPr lang="ko-KR" altLang="en-US" sz="1800" dirty="0" smtClean="0"/>
              <a:t>넓은지 </a:t>
            </a:r>
            <a:r>
              <a:rPr lang="ko-KR" altLang="en-US" sz="1800" dirty="0"/>
              <a:t>여러 가지 방법으로 비교해 보세요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884548" y="4348751"/>
            <a:ext cx="7258369" cy="64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ko-KR" altLang="en-US" dirty="0"/>
              <a:t>직접 맞대어 비교해 봅니다</a:t>
            </a:r>
            <a:r>
              <a:rPr lang="en-US" altLang="ko-KR" dirty="0"/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dirty="0"/>
              <a:t>직접 맞대어 비교할 수 없는 </a:t>
            </a:r>
            <a:r>
              <a:rPr lang="ko-KR" altLang="en-US" dirty="0" smtClean="0"/>
              <a:t>색종이는 잘라서 </a:t>
            </a:r>
            <a:r>
              <a:rPr lang="ko-KR" altLang="en-US" dirty="0"/>
              <a:t>비교해 봅니다</a:t>
            </a:r>
            <a:r>
              <a:rPr lang="en-US" altLang="ko-KR" dirty="0"/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46194" y="1383378"/>
            <a:ext cx="5145430" cy="1203705"/>
            <a:chOff x="946194" y="1383378"/>
            <a:chExt cx="5145430" cy="1203705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208582" y="1383378"/>
              <a:ext cx="4883042" cy="12037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지혜와 슬기는 모양과 크기가 서로 다른 </a:t>
              </a:r>
              <a:r>
                <a:rPr lang="ko-KR" altLang="en-US" dirty="0" smtClean="0"/>
                <a:t>색종이의 넓이를 </a:t>
              </a:r>
              <a:r>
                <a:rPr lang="ko-KR" altLang="en-US" dirty="0"/>
                <a:t>비교하고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넓이를 </a:t>
              </a:r>
              <a:r>
                <a:rPr lang="ko-KR" altLang="en-US" dirty="0" smtClean="0"/>
                <a:t>비교하고 나타내는 </a:t>
              </a:r>
              <a:r>
                <a:rPr lang="ko-KR" altLang="en-US" dirty="0"/>
                <a:t>방법을 생각해 봅시다</a:t>
              </a:r>
              <a:r>
                <a:rPr lang="en-US" altLang="ko-KR" spc="-100" dirty="0" smtClean="0"/>
                <a:t>. </a:t>
              </a:r>
              <a:endParaRPr lang="ko-KR" altLang="en-US" spc="-100" dirty="0"/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46194" y="1453882"/>
              <a:ext cx="217025" cy="217025"/>
              <a:chOff x="4520952" y="3717032"/>
              <a:chExt cx="217025" cy="217025"/>
            </a:xfrm>
          </p:grpSpPr>
          <p:grpSp>
            <p:nvGrpSpPr>
              <p:cNvPr id="47" name="그룹 4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8" name="모서리가 둥근 직사각형 4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4" name="모서리가 둥근 직사각형 53"/>
          <p:cNvSpPr/>
          <p:nvPr/>
        </p:nvSpPr>
        <p:spPr>
          <a:xfrm>
            <a:off x="992560" y="2953601"/>
            <a:ext cx="117815" cy="117815"/>
          </a:xfrm>
          <a:prstGeom prst="roundRect">
            <a:avLst>
              <a:gd name="adj" fmla="val 26589"/>
            </a:avLst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6" t="17886" r="13001" b="65768"/>
          <a:stretch/>
        </p:blipFill>
        <p:spPr>
          <a:xfrm>
            <a:off x="6283718" y="1308645"/>
            <a:ext cx="2750671" cy="161297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37517" r="18550" b="46997"/>
          <a:stretch/>
        </p:blipFill>
        <p:spPr>
          <a:xfrm>
            <a:off x="3638356" y="3222702"/>
            <a:ext cx="3045664" cy="10257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FF0E543-5863-4D77-8455-D02D1417F88E}"/>
              </a:ext>
            </a:extLst>
          </p:cNvPr>
          <p:cNvSpPr txBox="1"/>
          <p:nvPr/>
        </p:nvSpPr>
        <p:spPr>
          <a:xfrm>
            <a:off x="946715" y="5487172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어느 색종이의 넓이가 더 넓은지 정확하게 비교하기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어렵습니다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752" y="44637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752" y="54630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8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build="p"/>
      <p:bldP spid="28" grpId="0"/>
      <p:bldP spid="54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" t="31389" r="24228" b="49121"/>
          <a:stretch/>
        </p:blipFill>
        <p:spPr>
          <a:xfrm>
            <a:off x="1613624" y="3662448"/>
            <a:ext cx="6521887" cy="2344353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33" name="내용 개체 틀 5"/>
          <p:cNvSpPr txBox="1">
            <a:spLocks/>
          </p:cNvSpPr>
          <p:nvPr/>
        </p:nvSpPr>
        <p:spPr>
          <a:xfrm>
            <a:off x="694689" y="476672"/>
            <a:ext cx="4340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넓이의 단위로 알맞은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모양과 크기 찾기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20552" y="1449388"/>
            <a:ext cx="8501615" cy="392306"/>
            <a:chOff x="920552" y="1449388"/>
            <a:chExt cx="8501615" cy="392306"/>
          </a:xfrm>
        </p:grpSpPr>
        <p:sp>
          <p:nvSpPr>
            <p:cNvPr id="16" name="내용 개체 틀 3"/>
            <p:cNvSpPr txBox="1">
              <a:spLocks/>
            </p:cNvSpPr>
            <p:nvPr/>
          </p:nvSpPr>
          <p:spPr>
            <a:xfrm>
              <a:off x="1146859" y="1449388"/>
              <a:ext cx="8275308" cy="3923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pc="-100" dirty="0" smtClean="0"/>
                <a:t>여러 </a:t>
              </a:r>
              <a:r>
                <a:rPr lang="ko-KR" altLang="en-US" spc="-100" dirty="0"/>
                <a:t>가지 모양을 단위로 하여 넓이를 </a:t>
              </a:r>
              <a:r>
                <a:rPr lang="ko-KR" altLang="en-US" spc="-100" dirty="0" smtClean="0"/>
                <a:t>구하고</a:t>
              </a:r>
              <a:r>
                <a:rPr lang="en-US" altLang="ko-KR" spc="-100" dirty="0" smtClean="0"/>
                <a:t> </a:t>
              </a:r>
              <a:r>
                <a:rPr lang="ko-KR" altLang="en-US" spc="-100" dirty="0"/>
                <a:t>넓이의 단위로 알맞은 모양을 알아봅시다</a:t>
              </a:r>
              <a:r>
                <a:rPr lang="en-US" altLang="ko-KR" spc="-100" dirty="0"/>
                <a:t>. </a:t>
              </a:r>
              <a:endParaRPr lang="ko-KR" altLang="en-US" spc="-100" dirty="0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920552" y="1507533"/>
              <a:ext cx="217025" cy="217025"/>
              <a:chOff x="4520952" y="3717032"/>
              <a:chExt cx="217025" cy="217025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7" name="모서리가 둥근 직사각형 2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37517" r="18550" b="46997"/>
          <a:stretch/>
        </p:blipFill>
        <p:spPr>
          <a:xfrm>
            <a:off x="3318406" y="2625386"/>
            <a:ext cx="3112322" cy="1048214"/>
          </a:xfrm>
          <a:prstGeom prst="rect">
            <a:avLst/>
          </a:prstGeom>
        </p:spPr>
      </p:pic>
      <p:sp>
        <p:nvSpPr>
          <p:cNvPr id="36" name="내용 개체 틀 2"/>
          <p:cNvSpPr txBox="1">
            <a:spLocks/>
          </p:cNvSpPr>
          <p:nvPr/>
        </p:nvSpPr>
        <p:spPr>
          <a:xfrm>
            <a:off x="3889836" y="432272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3889836" y="4909311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3889836" y="5466872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5372950" y="4322722"/>
            <a:ext cx="5625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5439856" y="4909311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7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5395252" y="5466872"/>
            <a:ext cx="562560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6869592" y="4322722"/>
            <a:ext cx="66863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6869592" y="4909311"/>
            <a:ext cx="66863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6869592" y="5466872"/>
            <a:ext cx="66863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70258" y="2031090"/>
            <a:ext cx="7319613" cy="499250"/>
            <a:chOff x="970258" y="2031090"/>
            <a:chExt cx="7319613" cy="499250"/>
          </a:xfrm>
        </p:grpSpPr>
        <p:sp>
          <p:nvSpPr>
            <p:cNvPr id="18" name="TextBox 19">
              <a:extLst>
                <a:ext uri="{FF2B5EF4-FFF2-40B4-BE49-F238E27FC236}">
                  <a16:creationId xmlns="" xmlns:a16="http://schemas.microsoft.com/office/drawing/2014/main" id="{5ED3F6A8-6E4B-4F51-AE09-C28C4977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936" y="2121916"/>
              <a:ext cx="71609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가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나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 다 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색종이에</a:t>
              </a:r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                               모양을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붙여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표를 완성해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970258" y="224411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0" t="26233" r="69820" b="69059"/>
            <a:stretch/>
          </p:blipFill>
          <p:spPr>
            <a:xfrm>
              <a:off x="3079790" y="2031090"/>
              <a:ext cx="1927975" cy="499250"/>
            </a:xfrm>
            <a:prstGeom prst="rect">
              <a:avLst/>
            </a:prstGeom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8095" y="47540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1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2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3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4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15320" y="4271311"/>
            <a:ext cx="8098050" cy="1460417"/>
            <a:chOff x="915320" y="4271311"/>
            <a:chExt cx="8098050" cy="1460417"/>
          </a:xfrm>
        </p:grpSpPr>
        <p:sp>
          <p:nvSpPr>
            <p:cNvPr id="21" name="모서리가 둥근 직사각형 1">
              <a:extLst>
                <a:ext uri="{FF2B5EF4-FFF2-40B4-BE49-F238E27FC236}">
                  <a16:creationId xmlns="" xmlns:a16="http://schemas.microsoft.com/office/drawing/2014/main" id="{43C752B6-3F5D-40EA-BFC4-0CFB493E6F38}"/>
                </a:ext>
              </a:extLst>
            </p:cNvPr>
            <p:cNvSpPr/>
            <p:nvPr/>
          </p:nvSpPr>
          <p:spPr>
            <a:xfrm>
              <a:off x="915320" y="4664394"/>
              <a:ext cx="8098050" cy="1067334"/>
            </a:xfrm>
            <a:prstGeom prst="roundRect">
              <a:avLst>
                <a:gd name="adj" fmla="val 565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92560" y="4271311"/>
              <a:ext cx="7808626" cy="369332"/>
              <a:chOff x="992560" y="4271311"/>
              <a:chExt cx="7808626" cy="369332"/>
            </a:xfrm>
          </p:grpSpPr>
          <p:sp>
            <p:nvSpPr>
              <p:cNvPr id="38" name="TextBox 19">
                <a:extLst>
                  <a:ext uri="{FF2B5EF4-FFF2-40B4-BE49-F238E27FC236}">
                    <a16:creationId xmlns="" xmlns:a16="http://schemas.microsoft.com/office/drawing/2014/main" id="{526B9F3C-9A6F-410A-B35A-2DBD78AC74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5305" y="4271311"/>
                <a:ext cx="76658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넓이의 단위로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사용하기에 알맞은 모양과 크기가 무엇인지 이야기해 보세요</a:t>
                </a:r>
                <a:r>
                  <a:rPr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992560" y="442081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62" name="내용 개체 틀 5"/>
          <p:cNvSpPr txBox="1">
            <a:spLocks/>
          </p:cNvSpPr>
          <p:nvPr/>
        </p:nvSpPr>
        <p:spPr>
          <a:xfrm>
            <a:off x="694689" y="476672"/>
            <a:ext cx="4340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넓이의 단위로 알맞은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모양과 크기 찾기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15320" y="1391922"/>
            <a:ext cx="8098050" cy="2797980"/>
            <a:chOff x="915320" y="1391922"/>
            <a:chExt cx="8098050" cy="2797980"/>
          </a:xfrm>
        </p:grpSpPr>
        <p:sp>
          <p:nvSpPr>
            <p:cNvPr id="32" name="모서리가 둥근 직사각형 1">
              <a:extLst>
                <a:ext uri="{FF2B5EF4-FFF2-40B4-BE49-F238E27FC236}">
                  <a16:creationId xmlns="" xmlns:a16="http://schemas.microsoft.com/office/drawing/2014/main" id="{43C752B6-3F5D-40EA-BFC4-0CFB493E6F38}"/>
                </a:ext>
              </a:extLst>
            </p:cNvPr>
            <p:cNvSpPr/>
            <p:nvPr/>
          </p:nvSpPr>
          <p:spPr>
            <a:xfrm>
              <a:off x="915320" y="1784081"/>
              <a:ext cx="8098050" cy="2405821"/>
            </a:xfrm>
            <a:prstGeom prst="roundRect">
              <a:avLst>
                <a:gd name="adj" fmla="val 565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92560" y="1391922"/>
              <a:ext cx="4865861" cy="369332"/>
              <a:chOff x="992560" y="1391922"/>
              <a:chExt cx="4865861" cy="369332"/>
            </a:xfrm>
          </p:grpSpPr>
          <p:sp>
            <p:nvSpPr>
              <p:cNvPr id="28" name="TextBox 19">
                <a:extLst>
                  <a:ext uri="{FF2B5EF4-FFF2-40B4-BE49-F238E27FC236}">
                    <a16:creationId xmlns="" xmlns:a16="http://schemas.microsoft.com/office/drawing/2014/main" id="{5ED3F6A8-6E4B-4F51-AE09-C28C49776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0845" y="1391922"/>
                <a:ext cx="47275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넓이를 구할 때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불편한 점을 이야기해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992560" y="151768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927194" y="1807831"/>
            <a:ext cx="7998121" cy="2370920"/>
            <a:chOff x="927194" y="1807831"/>
            <a:chExt cx="7998121" cy="2370920"/>
          </a:xfrm>
        </p:grpSpPr>
        <p:sp>
          <p:nvSpPr>
            <p:cNvPr id="19" name="직사각형 42"/>
            <p:cNvSpPr>
              <a:spLocks noChangeArrowheads="1"/>
            </p:cNvSpPr>
            <p:nvPr/>
          </p:nvSpPr>
          <p:spPr bwMode="auto">
            <a:xfrm>
              <a:off x="927194" y="1807831"/>
              <a:ext cx="7998121" cy="12003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넓이의 단위에 따라 측정한 값이 달라집니다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넓이의 단위 </a:t>
              </a:r>
              <a:r>
                <a:rPr lang="ko-KR" altLang="en-US" b="1" dirty="0" smtClean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개수만 </a:t>
              </a:r>
              <a:r>
                <a: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보고 그 넓이가 어느 정도의 크기인지 알 수 없습니다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서로 다른 </a:t>
              </a:r>
              <a:r>
                <a:rPr lang="ko-KR" altLang="en-US" b="1" dirty="0" smtClean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넓이의 </a:t>
              </a:r>
              <a:r>
                <a: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단위를 사용하여 다른 사람과 넓이를 말할 때 </a:t>
              </a:r>
              <a:r>
                <a:rPr lang="ko-KR" altLang="en-US" b="1" dirty="0" smtClean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혼동됩니다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아래처럼 종이를 완전히 덮을 수 없으면 넓이를 구하기 </a:t>
              </a:r>
              <a:r>
                <a:rPr lang="ko-KR" altLang="en-US" b="1" dirty="0" smtClean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어렵습니다</a:t>
              </a:r>
              <a:r>
                <a:rPr lang="en-US" altLang="ko-KR" b="1" dirty="0" smtClean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86766" r="48485" b="1867"/>
            <a:stretch/>
          </p:blipFill>
          <p:spPr>
            <a:xfrm>
              <a:off x="1097391" y="2936304"/>
              <a:ext cx="3795409" cy="1242447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929659" y="4723768"/>
            <a:ext cx="8083711" cy="923330"/>
            <a:chOff x="929659" y="4723768"/>
            <a:chExt cx="808371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직사각형 42"/>
                <p:cNvSpPr>
                  <a:spLocks noChangeArrowheads="1"/>
                </p:cNvSpPr>
                <p:nvPr/>
              </p:nvSpPr>
              <p:spPr bwMode="auto">
                <a:xfrm>
                  <a:off x="929659" y="4723768"/>
                  <a:ext cx="8083711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179388" indent="-179388" algn="just">
                    <a:buFont typeface="Arial" pitchFamily="34" charset="0"/>
                    <a:buChar char="•"/>
                  </a:pPr>
                  <a:r>
                    <a:rPr lang="ko-KR" altLang="en-US" b="1" dirty="0" smtClean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   </a:t>
                  </a:r>
                  <a:r>
                    <a:rPr lang="ko-KR" altLang="en-US" sz="1200" b="1" dirty="0" smtClean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 </a:t>
                  </a:r>
                  <a:r>
                    <a:rPr lang="ko-KR" altLang="en-US" b="1" dirty="0" smtClean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은 색종이를 </a:t>
                  </a:r>
                  <a:r>
                    <a:rPr lang="ko-KR" altLang="en-US" b="1" dirty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완전히 덮을 수 </a:t>
                  </a:r>
                  <a:r>
                    <a:rPr lang="ko-KR" altLang="en-US" b="1" dirty="0" smtClean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있으므로 </a:t>
                  </a:r>
                  <a:r>
                    <a:rPr lang="ko-KR" altLang="en-US" b="1" dirty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넓이의 단위로 </a:t>
                  </a:r>
                  <a:r>
                    <a:rPr lang="ko-KR" altLang="en-US" b="1" dirty="0" smtClean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알맞다고 생각합니다</a:t>
                  </a: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</a:p>
                <a:p>
                  <a:pPr marL="179388" indent="-179388" algn="just">
                    <a:buFont typeface="Arial" pitchFamily="34" charset="0"/>
                    <a:buChar char="•"/>
                  </a:pPr>
                  <a:r>
                    <a:rPr lang="ko-KR" altLang="en-US" b="1" dirty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너무 작거나 크면 측정하기 힘들기 때문에 한 변의 길이가 </a:t>
                  </a: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1</a:t>
                  </a:r>
                  <a:r>
                    <a:rPr lang="en-US" altLang="ko-KR" b="1" spc="-300" dirty="0" smtClean="0">
                      <a:solidFill>
                        <a:srgbClr val="228A38"/>
                      </a:solidFill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b="1" dirty="0">
                          <a:solidFill>
                            <a:srgbClr val="228A38"/>
                          </a:solidFill>
                          <a:latin typeface="Cambria Math"/>
                          <a:ea typeface="나눔고딕 ExtraBold" panose="020D0904000000000000" pitchFamily="50" charset="-127"/>
                        </a:rPr>
                        <m:t>𝐜𝐦</m:t>
                      </m:r>
                    </m:oMath>
                  </a14:m>
                  <a:r>
                    <a:rPr lang="ko-KR" altLang="en-US" b="1" dirty="0">
                      <a:solidFill>
                        <a:srgbClr val="228A38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인 정사각형을 넓이의 단위로 정하면 좋겠습니다</a:t>
                  </a:r>
                  <a:r>
                    <a:rPr lang="en-US" altLang="ko-KR" b="1" dirty="0" smtClean="0">
                      <a:solidFill>
                        <a:srgbClr val="228A38"/>
                      </a:solidFill>
                      <a:latin typeface="나눔고딕" pitchFamily="50" charset="-127"/>
                      <a:ea typeface="나눔고딕" pitchFamily="50" charset="-127"/>
                    </a:rPr>
                    <a:t>.</a:t>
                  </a:r>
                  <a:endParaRPr lang="ko-KR" altLang="en-US" b="1" dirty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20" name="직사각형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9659" y="4723768"/>
                  <a:ext cx="8083711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528" t="-3974" r="-603" b="-9934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7" t="26616" r="86864" b="69323"/>
            <a:stretch/>
          </p:blipFill>
          <p:spPr>
            <a:xfrm>
              <a:off x="1209674" y="4745197"/>
              <a:ext cx="317032" cy="318823"/>
            </a:xfrm>
            <a:prstGeom prst="rect">
              <a:avLst/>
            </a:prstGeom>
          </p:spPr>
        </p:pic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8901" y="27994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8901" y="49893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2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3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4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722870" y="2027034"/>
            <a:ext cx="8326448" cy="2566204"/>
            <a:chOff x="722870" y="2027034"/>
            <a:chExt cx="8326448" cy="2566204"/>
          </a:xfrm>
        </p:grpSpPr>
        <p:grpSp>
          <p:nvGrpSpPr>
            <p:cNvPr id="5" name="그룹 4"/>
            <p:cNvGrpSpPr/>
            <p:nvPr/>
          </p:nvGrpSpPr>
          <p:grpSpPr>
            <a:xfrm>
              <a:off x="722870" y="2027034"/>
              <a:ext cx="8326448" cy="2566204"/>
              <a:chOff x="722870" y="2027034"/>
              <a:chExt cx="8326448" cy="2566204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870" y="2027034"/>
                <a:ext cx="8326448" cy="2566204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7" t="105" r="32636" b="82764"/>
              <a:stretch/>
            </p:blipFill>
            <p:spPr>
              <a:xfrm>
                <a:off x="1683174" y="2172982"/>
                <a:ext cx="7019971" cy="2420256"/>
              </a:xfrm>
              <a:prstGeom prst="rect">
                <a:avLst/>
              </a:prstGeom>
            </p:spPr>
          </p:pic>
        </p:grp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/>
            <a:srcRect l="6491" t="64523" r="42919" b="8356"/>
            <a:stretch/>
          </p:blipFill>
          <p:spPr>
            <a:xfrm>
              <a:off x="1844543" y="3568711"/>
              <a:ext cx="4358702" cy="642439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9" name="내용 개체 틀 5"/>
          <p:cNvSpPr txBox="1">
            <a:spLocks/>
          </p:cNvSpPr>
          <p:nvPr/>
        </p:nvSpPr>
        <p:spPr>
          <a:xfrm>
            <a:off x="694689" y="476672"/>
            <a:ext cx="434044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넓이의 단위로 알맞은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모양과 크기 찾기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21845" r="86549" b="75882"/>
          <a:stretch/>
        </p:blipFill>
        <p:spPr>
          <a:xfrm>
            <a:off x="6203245" y="2733000"/>
            <a:ext cx="697088" cy="2756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22119" r="67737" b="75882"/>
          <a:stretch/>
        </p:blipFill>
        <p:spPr>
          <a:xfrm>
            <a:off x="2073637" y="3134616"/>
            <a:ext cx="1352335" cy="24242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3670" y="27207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83987" y="30770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>
            <a:hlinkClick r:id="rId9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10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11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2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3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4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5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5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3632" y="2430965"/>
            <a:ext cx="7843583" cy="2386362"/>
            <a:chOff x="1123632" y="2430965"/>
            <a:chExt cx="7843583" cy="2386362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92" t="46159" r="15432" b="37693"/>
            <a:stretch/>
          </p:blipFill>
          <p:spPr>
            <a:xfrm>
              <a:off x="3958683" y="2430965"/>
              <a:ext cx="5008532" cy="2386362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21" t="1628" r="3671" b="83495"/>
            <a:stretch/>
          </p:blipFill>
          <p:spPr>
            <a:xfrm>
              <a:off x="1123632" y="2453268"/>
              <a:ext cx="2762105" cy="2230245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31" name="내용 개체 틀 5"/>
          <p:cNvSpPr txBox="1">
            <a:spLocks/>
          </p:cNvSpPr>
          <p:nvPr/>
        </p:nvSpPr>
        <p:spPr>
          <a:xfrm>
            <a:off x="694689" y="476672"/>
            <a:ext cx="4454463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      </a:t>
            </a:r>
            <a:r>
              <a:rPr lang="ko-KR" altLang="en-US" sz="2200" dirty="0" err="1" smtClean="0">
                <a:solidFill>
                  <a:srgbClr val="695A35"/>
                </a:solidFill>
              </a:rPr>
              <a:t>를</a:t>
            </a:r>
            <a:r>
              <a:rPr lang="ko-KR" altLang="en-US" sz="2200" dirty="0" smtClean="0">
                <a:solidFill>
                  <a:srgbClr val="695A35"/>
                </a:solidFill>
              </a:rPr>
              <a:t> 이용하여 넓이 </a:t>
            </a:r>
            <a:r>
              <a:rPr lang="ko-KR" altLang="en-US" sz="2200" dirty="0">
                <a:solidFill>
                  <a:srgbClr val="695A35"/>
                </a:solidFill>
              </a:rPr>
              <a:t>알아보기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9" t="25779" r="18139" b="70618"/>
          <a:stretch/>
        </p:blipFill>
        <p:spPr>
          <a:xfrm>
            <a:off x="1255795" y="484536"/>
            <a:ext cx="309255" cy="3035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46194" y="1432424"/>
            <a:ext cx="4368203" cy="369332"/>
            <a:chOff x="946194" y="1432424"/>
            <a:chExt cx="4368203" cy="369332"/>
          </a:xfrm>
        </p:grpSpPr>
        <p:sp>
          <p:nvSpPr>
            <p:cNvPr id="62" name="TextBox 19">
              <a:extLst>
                <a:ext uri="{FF2B5EF4-FFF2-40B4-BE49-F238E27FC236}">
                  <a16:creationId xmlns="" xmlns:a16="http://schemas.microsoft.com/office/drawing/2014/main" id="{FAD42AD2-5382-4B53-9880-E3D017C05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972" y="1432424"/>
              <a:ext cx="42194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en-US" altLang="ko-KR" b="1" spc="-1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         </a:t>
              </a:r>
              <a:r>
                <a:rPr kumimoji="0" lang="ko-KR" altLang="en-US" b="1" spc="-100" dirty="0">
                  <a:latin typeface="나눔고딕" pitchFamily="50" charset="-127"/>
                  <a:ea typeface="나눔고딕" pitchFamily="50" charset="-127"/>
                </a:rPr>
                <a:t>를 </a:t>
              </a:r>
              <a:r>
                <a:rPr kumimoji="0"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그림 위에 붙여  </a:t>
              </a:r>
              <a:r>
                <a:rPr kumimoji="0" lang="ko-KR" altLang="en-US" b="1" spc="-100" dirty="0">
                  <a:latin typeface="나눔고딕" pitchFamily="50" charset="-127"/>
                  <a:ea typeface="나눔고딕" pitchFamily="50" charset="-127"/>
                </a:rPr>
                <a:t>넓이를 구해 봅시다</a:t>
              </a:r>
              <a:r>
                <a:rPr kumimoji="0" lang="en-US" altLang="ko-KR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46194" y="1509637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19" t="25779" r="18139" b="70618"/>
            <a:stretch/>
          </p:blipFill>
          <p:spPr>
            <a:xfrm>
              <a:off x="1358189" y="1480683"/>
              <a:ext cx="309255" cy="303501"/>
            </a:xfrm>
            <a:prstGeom prst="rect">
              <a:avLst/>
            </a:prstGeom>
          </p:spPr>
        </p:pic>
      </p:grpSp>
      <p:sp>
        <p:nvSpPr>
          <p:cNvPr id="26" name="내용 개체 틀 2"/>
          <p:cNvSpPr txBox="1">
            <a:spLocks/>
          </p:cNvSpPr>
          <p:nvPr/>
        </p:nvSpPr>
        <p:spPr>
          <a:xfrm>
            <a:off x="4047849" y="3378746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20</a:t>
            </a:r>
            <a:endParaRPr lang="en-US" altLang="ko-KR" dirty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7739388" y="338210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9</a:t>
            </a:r>
            <a:endParaRPr lang="en-US" altLang="ko-KR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8538" y="34010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4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7774" y="34121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66450" r="14573" b="10384"/>
          <a:stretch/>
        </p:blipFill>
        <p:spPr>
          <a:xfrm>
            <a:off x="999390" y="1984914"/>
            <a:ext cx="7889768" cy="3423425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0552" y="1471617"/>
            <a:ext cx="8057195" cy="342691"/>
            <a:chOff x="920552" y="1471617"/>
            <a:chExt cx="8057195" cy="342691"/>
          </a:xfrm>
        </p:grpSpPr>
        <p:sp>
          <p:nvSpPr>
            <p:cNvPr id="14" name="내용 개체 틀 3"/>
            <p:cNvSpPr txBox="1">
              <a:spLocks/>
            </p:cNvSpPr>
            <p:nvPr/>
          </p:nvSpPr>
          <p:spPr>
            <a:xfrm>
              <a:off x="1170909" y="1471617"/>
              <a:ext cx="7806838" cy="3426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pc="-100" dirty="0" smtClean="0"/>
                <a:t>도형의 </a:t>
              </a:r>
              <a:r>
                <a:rPr lang="ko-KR" altLang="en-US" spc="-100" dirty="0"/>
                <a:t>넓이를 구해 봅시다</a:t>
              </a:r>
              <a:r>
                <a:rPr lang="en-US" altLang="ko-KR" spc="-100" dirty="0"/>
                <a:t>. </a:t>
              </a:r>
              <a:endParaRPr lang="ko-KR" altLang="en-US" spc="-100" dirty="0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20552" y="1520788"/>
              <a:ext cx="217025" cy="217025"/>
              <a:chOff x="4520952" y="3717032"/>
              <a:chExt cx="217025" cy="217025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모서리가 둥근 직사각형 2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3796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모눈종이 위에 있는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도형의 넓이 구하기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2889761" y="490961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5</a:t>
            </a:r>
            <a:endParaRPr lang="en-US" altLang="ko-KR" dirty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5699867" y="490961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6</a:t>
            </a:r>
            <a:endParaRPr lang="en-US" altLang="ko-KR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5846" y="49319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1788" y="49319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5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pic>
        <p:nvPicPr>
          <p:cNvPr id="24" name="그림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6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2200" dirty="0" smtClean="0">
                <a:solidFill>
                  <a:srgbClr val="695A35"/>
                </a:solidFill>
              </a:rPr>
              <a:t>형성평가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10" name="내용 개체 틀 3"/>
          <p:cNvSpPr txBox="1">
            <a:spLocks/>
          </p:cNvSpPr>
          <p:nvPr/>
        </p:nvSpPr>
        <p:spPr>
          <a:xfrm>
            <a:off x="925771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1</a:t>
            </a:r>
            <a:r>
              <a:rPr lang="en-US" altLang="ko-KR" dirty="0" smtClean="0"/>
              <a:t>.</a:t>
            </a:r>
            <a:r>
              <a:rPr lang="ko-KR" altLang="en-US" dirty="0"/>
              <a:t> 	주어진 넓이를 쓰고 읽어 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3479400" y="529304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2086336" y="2441596"/>
            <a:ext cx="5883005" cy="533856"/>
            <a:chOff x="2086336" y="2441596"/>
            <a:chExt cx="5883005" cy="53385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779" y="2543062"/>
              <a:ext cx="2880360" cy="365760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2086336" y="2441596"/>
              <a:ext cx="5883005" cy="533856"/>
              <a:chOff x="2086336" y="2441596"/>
              <a:chExt cx="5883005" cy="533856"/>
            </a:xfrm>
          </p:grpSpPr>
          <p:sp>
            <p:nvSpPr>
              <p:cNvPr id="1025" name="_x191927704"/>
              <p:cNvSpPr>
                <a:spLocks noChangeArrowheads="1"/>
              </p:cNvSpPr>
              <p:nvPr/>
            </p:nvSpPr>
            <p:spPr bwMode="auto">
              <a:xfrm>
                <a:off x="2103025" y="2480152"/>
                <a:ext cx="885825" cy="495300"/>
              </a:xfrm>
              <a:prstGeom prst="roundRect">
                <a:avLst>
                  <a:gd name="adj" fmla="val 15000"/>
                </a:avLst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2" name="_x192165152"/>
              <p:cNvSpPr>
                <a:spLocks noChangeArrowheads="1"/>
              </p:cNvSpPr>
              <p:nvPr/>
            </p:nvSpPr>
            <p:spPr bwMode="auto">
              <a:xfrm>
                <a:off x="3102380" y="2547621"/>
                <a:ext cx="611043" cy="360362"/>
              </a:xfrm>
              <a:prstGeom prst="roundRect">
                <a:avLst>
                  <a:gd name="adj" fmla="val 20000"/>
                </a:avLst>
              </a:prstGeom>
              <a:solidFill>
                <a:srgbClr val="FFFFFF"/>
              </a:solidFill>
              <a:ln w="14351">
                <a:solidFill>
                  <a:srgbClr val="FFCF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내용 개체 틀 3"/>
                  <p:cNvSpPr txBox="1">
                    <a:spLocks/>
                  </p:cNvSpPr>
                  <p:nvPr/>
                </p:nvSpPr>
                <p:spPr>
                  <a:xfrm>
                    <a:off x="2086336" y="2441596"/>
                    <a:ext cx="902514" cy="53385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 lnSpcReduction="10000"/>
                  </a:bodyPr>
                  <a:lstStyle>
                    <a:lvl1pPr marL="0" indent="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None/>
                      <a:defRPr sz="18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1pPr>
                    <a:lvl2pPr marL="742950" indent="-28575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2pPr>
                    <a:lvl3pPr marL="1143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3pPr>
                    <a:lvl4pPr marL="1600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4pPr>
                    <a:lvl5pPr marL="20574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5pPr>
                    <a:lvl6pPr marL="25146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fontAlgn="base" latinLnBrk="0">
                      <a:lnSpc>
                        <a:spcPct val="160000"/>
                      </a:lnSpc>
                      <a:spcBef>
                        <a:spcPts val="0"/>
                      </a:spcBef>
                      <a:tabLst>
                        <a:tab pos="3232150" algn="l"/>
                        <a:tab pos="5751830" algn="r"/>
                        <a:tab pos="3232150" algn="l"/>
                        <a:tab pos="5751830" algn="r"/>
                      </a:tabLst>
                    </a:pPr>
                    <a:r>
                      <a:rPr lang="en-US" altLang="ko-KR" kern="0" spc="-40" dirty="0" smtClean="0">
                        <a:solidFill>
                          <a:srgbClr val="000000"/>
                        </a:solidFill>
                      </a:rPr>
                      <a:t>1</a:t>
                    </a:r>
                    <a:r>
                      <a:rPr lang="en-US" altLang="ko-KR" sz="800" kern="0" spc="-40" dirty="0" smtClean="0">
                        <a:solidFill>
                          <a:srgbClr val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altLang="ko-KR" kern="0" spc="-40" dirty="0">
                        <a:solidFill>
                          <a:srgbClr val="000000"/>
                        </a:solidFill>
                      </a:rPr>
                      <a:t> </a:t>
                    </a:r>
                    <a:endParaRPr lang="en-US" altLang="ko-KR" sz="1050" kern="0" spc="-4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내용 개체 틀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6336" y="2441596"/>
                    <a:ext cx="902514" cy="53385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574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내용 개체 틀 2"/>
              <p:cNvSpPr txBox="1">
                <a:spLocks/>
              </p:cNvSpPr>
              <p:nvPr/>
            </p:nvSpPr>
            <p:spPr>
              <a:xfrm>
                <a:off x="3102381" y="2542432"/>
                <a:ext cx="648408" cy="4238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쓰기</a:t>
                </a:r>
                <a:endParaRPr lang="en-US" altLang="ko-K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_x192165152"/>
              <p:cNvSpPr>
                <a:spLocks noChangeArrowheads="1"/>
              </p:cNvSpPr>
              <p:nvPr/>
            </p:nvSpPr>
            <p:spPr bwMode="auto">
              <a:xfrm>
                <a:off x="7320932" y="2547621"/>
                <a:ext cx="611043" cy="360362"/>
              </a:xfrm>
              <a:prstGeom prst="roundRect">
                <a:avLst>
                  <a:gd name="adj" fmla="val 20000"/>
                </a:avLst>
              </a:prstGeom>
              <a:solidFill>
                <a:srgbClr val="FFFFFF"/>
              </a:solidFill>
              <a:ln w="14351">
                <a:solidFill>
                  <a:srgbClr val="FFCF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내용 개체 틀 2"/>
              <p:cNvSpPr txBox="1">
                <a:spLocks/>
              </p:cNvSpPr>
              <p:nvPr/>
            </p:nvSpPr>
            <p:spPr>
              <a:xfrm>
                <a:off x="7320933" y="2542432"/>
                <a:ext cx="648408" cy="4238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읽기</a:t>
                </a:r>
                <a:endParaRPr lang="en-US" altLang="ko-KR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내용 개체 틀 2"/>
          <p:cNvSpPr txBox="1">
            <a:spLocks/>
          </p:cNvSpPr>
          <p:nvPr/>
        </p:nvSpPr>
        <p:spPr>
          <a:xfrm>
            <a:off x="6538321" y="2976743"/>
            <a:ext cx="1954530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 </a:t>
            </a:r>
            <a:r>
              <a:rPr lang="ko-KR" altLang="en-US" dirty="0" err="1" smtClean="0"/>
              <a:t>제곱센티미터</a:t>
            </a:r>
            <a:endParaRPr lang="en-US" altLang="ko-KR" dirty="0"/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6538321" y="4498085"/>
            <a:ext cx="1954530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3 </a:t>
            </a:r>
            <a:r>
              <a:rPr lang="ko-KR" altLang="en-US" dirty="0" err="1" smtClean="0"/>
              <a:t>제곱센티미터</a:t>
            </a:r>
            <a:endParaRPr lang="en-US" altLang="ko-KR" dirty="0"/>
          </a:p>
        </p:txBody>
      </p:sp>
      <p:grpSp>
        <p:nvGrpSpPr>
          <p:cNvPr id="6" name="그룹 5"/>
          <p:cNvGrpSpPr/>
          <p:nvPr/>
        </p:nvGrpSpPr>
        <p:grpSpPr>
          <a:xfrm>
            <a:off x="2086336" y="3961786"/>
            <a:ext cx="5883005" cy="533856"/>
            <a:chOff x="2086336" y="3961786"/>
            <a:chExt cx="5883005" cy="533856"/>
          </a:xfrm>
        </p:grpSpPr>
        <p:sp>
          <p:nvSpPr>
            <p:cNvPr id="53" name="_x191927704"/>
            <p:cNvSpPr>
              <a:spLocks noChangeArrowheads="1"/>
            </p:cNvSpPr>
            <p:nvPr/>
          </p:nvSpPr>
          <p:spPr bwMode="auto">
            <a:xfrm>
              <a:off x="2103025" y="4000342"/>
              <a:ext cx="885825" cy="495300"/>
            </a:xfrm>
            <a:prstGeom prst="roundRect">
              <a:avLst>
                <a:gd name="adj" fmla="val 15000"/>
              </a:avLst>
            </a:prstGeom>
            <a:solidFill>
              <a:srgbClr val="FFE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_x192165152"/>
            <p:cNvSpPr>
              <a:spLocks noChangeArrowheads="1"/>
            </p:cNvSpPr>
            <p:nvPr/>
          </p:nvSpPr>
          <p:spPr bwMode="auto">
            <a:xfrm>
              <a:off x="3102380" y="4067811"/>
              <a:ext cx="611043" cy="360362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14351">
              <a:solidFill>
                <a:srgbClr val="FFCF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내용 개체 틀 3"/>
                <p:cNvSpPr txBox="1">
                  <a:spLocks/>
                </p:cNvSpPr>
                <p:nvPr/>
              </p:nvSpPr>
              <p:spPr>
                <a:xfrm>
                  <a:off x="2086336" y="3961786"/>
                  <a:ext cx="902514" cy="53385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 latinLnBrk="0">
                    <a:lnSpc>
                      <a:spcPct val="160000"/>
                    </a:lnSpc>
                    <a:spcBef>
                      <a:spcPts val="0"/>
                    </a:spcBef>
                    <a:tabLst>
                      <a:tab pos="3232150" algn="l"/>
                      <a:tab pos="5751830" algn="r"/>
                      <a:tab pos="3232150" algn="l"/>
                      <a:tab pos="5751830" algn="r"/>
                    </a:tabLst>
                  </a:pPr>
                  <a:r>
                    <a:rPr lang="en-US" altLang="ko-KR" kern="0" spc="-40" dirty="0" smtClean="0">
                      <a:solidFill>
                        <a:srgbClr val="000000"/>
                      </a:solidFill>
                    </a:rPr>
                    <a:t>3</a:t>
                  </a:r>
                  <a:r>
                    <a:rPr lang="en-US" altLang="ko-KR" sz="800" kern="0" spc="-40" dirty="0" smtClean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kern="0" spc="-40" dirty="0">
                      <a:solidFill>
                        <a:srgbClr val="000000"/>
                      </a:solidFill>
                    </a:rPr>
                    <a:t> </a:t>
                  </a:r>
                  <a:endParaRPr lang="en-US" altLang="ko-KR" sz="1050" kern="0" spc="-4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336" y="3961786"/>
                  <a:ext cx="902514" cy="53385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74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내용 개체 틀 2"/>
            <p:cNvSpPr txBox="1">
              <a:spLocks/>
            </p:cNvSpPr>
            <p:nvPr/>
          </p:nvSpPr>
          <p:spPr>
            <a:xfrm>
              <a:off x="3102381" y="4062622"/>
              <a:ext cx="648408" cy="4238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chemeClr val="tx1"/>
                  </a:solidFill>
                </a:rPr>
                <a:t>쓰기</a:t>
              </a:r>
              <a:endParaRPr lang="en-US" altLang="ko-KR" dirty="0">
                <a:solidFill>
                  <a:schemeClr val="tx1"/>
                </a:solidFill>
              </a:endParaRPr>
            </a:p>
          </p:txBody>
        </p:sp>
        <p:sp>
          <p:nvSpPr>
            <p:cNvPr id="58" name="_x192165152"/>
            <p:cNvSpPr>
              <a:spLocks noChangeArrowheads="1"/>
            </p:cNvSpPr>
            <p:nvPr/>
          </p:nvSpPr>
          <p:spPr bwMode="auto">
            <a:xfrm>
              <a:off x="7320932" y="4067811"/>
              <a:ext cx="611043" cy="360362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14351">
              <a:solidFill>
                <a:srgbClr val="FFCF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내용 개체 틀 2"/>
            <p:cNvSpPr txBox="1">
              <a:spLocks/>
            </p:cNvSpPr>
            <p:nvPr/>
          </p:nvSpPr>
          <p:spPr>
            <a:xfrm>
              <a:off x="7320933" y="4062622"/>
              <a:ext cx="648408" cy="4238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chemeClr val="tx1"/>
                  </a:solidFill>
                </a:rPr>
                <a:t>읽기</a:t>
              </a:r>
              <a:endParaRPr lang="en-US" altLang="ko-KR" dirty="0">
                <a:solidFill>
                  <a:schemeClr val="tx1"/>
                </a:solidFill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779" y="4062413"/>
              <a:ext cx="2880360" cy="365760"/>
            </a:xfrm>
            <a:prstGeom prst="rect">
              <a:avLst/>
            </a:prstGeom>
          </p:spPr>
        </p:pic>
      </p:grp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1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3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4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0" y="2541600"/>
            <a:ext cx="2880360" cy="36576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00" y="4068000"/>
            <a:ext cx="2880360" cy="368808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40345" y="40690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84904" y="25488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332</Words>
  <Application>Microsoft Office PowerPoint</Application>
  <PresentationFormat>A4 용지(210x297mm)</PresentationFormat>
  <Paragraphs>83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굴림</vt:lpstr>
      <vt:lpstr>나눔고딕</vt:lpstr>
      <vt:lpstr>나눔고딕 ExtraBold</vt:lpstr>
      <vt:lpstr>맑은 고딕</vt:lpstr>
      <vt:lpstr>Arial</vt:lpstr>
      <vt:lpstr>Cambria Math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Windows 사용자</cp:lastModifiedBy>
  <cp:revision>333</cp:revision>
  <cp:lastPrinted>2017-09-25T02:44:09Z</cp:lastPrinted>
  <dcterms:created xsi:type="dcterms:W3CDTF">2017-09-24T23:31:15Z</dcterms:created>
  <dcterms:modified xsi:type="dcterms:W3CDTF">2019-11-12T01:55:49Z</dcterms:modified>
</cp:coreProperties>
</file>