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0" r:id="rId4"/>
    <p:sldId id="261" r:id="rId5"/>
    <p:sldId id="283" r:id="rId6"/>
    <p:sldId id="289" r:id="rId7"/>
    <p:sldId id="273" r:id="rId8"/>
    <p:sldId id="280" r:id="rId9"/>
    <p:sldId id="291" r:id="rId10"/>
    <p:sldId id="287" r:id="rId11"/>
    <p:sldId id="264" r:id="rId12"/>
    <p:sldId id="288" r:id="rId13"/>
    <p:sldId id="290" r:id="rId14"/>
    <p:sldId id="263" r:id="rId1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6"/>
    <a:srgbClr val="228A38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2832" y="-1044"/>
      </p:cViewPr>
      <p:guideLst>
        <p:guide orient="horz" pos="537"/>
        <p:guide orient="horz" pos="3861"/>
        <p:guide orient="horz" pos="913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03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C319-6506-4417-A83F-8FCCFFEE12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6575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03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03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4061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045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/>
          <p:cNvSpPr>
            <a:spLocks noGrp="1"/>
          </p:cNvSpPr>
          <p:nvPr>
            <p:ph idx="11"/>
          </p:nvPr>
        </p:nvSpPr>
        <p:spPr>
          <a:xfrm>
            <a:off x="707596" y="413354"/>
            <a:ext cx="431693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직사각형 14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사각형의 둘레를 구해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사각형의 둘레를 구해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slide" Target="slide5.xml"/><Relationship Id="rId2" Type="http://schemas.openxmlformats.org/officeDocument/2006/relationships/image" Target="../media/image17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18.jpeg"/><Relationship Id="rId1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19.jpeg"/><Relationship Id="rId10" Type="http://schemas.openxmlformats.org/officeDocument/2006/relationships/slide" Target="slide7.xml"/><Relationship Id="rId4" Type="http://schemas.openxmlformats.org/officeDocument/2006/relationships/image" Target="../media/image23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4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14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11" Type="http://schemas.openxmlformats.org/officeDocument/2006/relationships/slide" Target="slide7.xml"/><Relationship Id="rId5" Type="http://schemas.openxmlformats.org/officeDocument/2006/relationships/image" Target="../media/image150.png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slide" Target="slide3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0"/>
          <a:stretch/>
        </p:blipFill>
        <p:spPr>
          <a:xfrm>
            <a:off x="6957786" y="8558"/>
            <a:ext cx="2948214" cy="920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792831"/>
            <a:ext cx="350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사각형의 둘레를 </a:t>
            </a: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다각형의 둘레와 넓이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112~113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72~73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44260" y="7200"/>
            <a:ext cx="2947200" cy="920801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925771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1</a:t>
            </a:r>
            <a:r>
              <a:rPr lang="en-US" altLang="ko-KR" dirty="0" smtClean="0"/>
              <a:t>.</a:t>
            </a:r>
            <a:r>
              <a:rPr lang="ko-KR" altLang="en-US" dirty="0"/>
              <a:t> 	각각의 사각형의 둘레가 얼마인지 표를 완성해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1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489607"/>
                  </p:ext>
                </p:extLst>
              </p:nvPr>
            </p:nvGraphicFramePr>
            <p:xfrm>
              <a:off x="975101" y="3303174"/>
              <a:ext cx="7817674" cy="2596951"/>
            </p:xfrm>
            <a:graphic>
              <a:graphicData uri="http://schemas.openxmlformats.org/drawingml/2006/table">
                <a:tbl>
                  <a:tblPr/>
                  <a:tblGrid>
                    <a:gridCol w="143559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11974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119745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14258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88584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사각형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0" marB="0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가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0" marB="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나</a:t>
                          </a:r>
                        </a:p>
                      </a:txBody>
                      <a:tcPr marL="64770" marR="64770" marT="0" marB="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다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0" marB="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15025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도형 모양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직사각형</a:t>
                          </a: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err="1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평행사변형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마름모</a:t>
                          </a: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078317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둘레를</a:t>
                          </a:r>
                        </a:p>
                        <a:p>
                          <a:pPr marL="0" marR="0" indent="0" algn="ctr" fontAlgn="base" latinLnBrk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구하는 </a:t>
                          </a: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식</a:t>
                          </a:r>
                        </a:p>
                      </a:txBody>
                      <a:tcPr marL="64770" marR="64770" marT="17907" marB="17907" anchor="ctr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ko-KR" alt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ko-KR" alt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ko-KR" alt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515025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둘레</a:t>
                          </a:r>
                          <a:r>
                            <a:rPr lang="en-US" altLang="ko-KR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1" i="0" dirty="0" smtClean="0">
                                  <a:latin typeface="Cambria Math"/>
                                  <a:ea typeface="나눔고딕 ExtraBold" panose="020D0904000000000000" pitchFamily="50" charset="-127"/>
                                </a:rPr>
                                <m:t>𝐜𝐦</m:t>
                              </m:r>
                            </m:oMath>
                          </a14:m>
                          <a:r>
                            <a:rPr 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)</a:t>
                          </a:r>
                          <a:endParaRPr 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489607"/>
                  </p:ext>
                </p:extLst>
              </p:nvPr>
            </p:nvGraphicFramePr>
            <p:xfrm>
              <a:off x="975101" y="3303174"/>
              <a:ext cx="7817674" cy="2596951"/>
            </p:xfrm>
            <a:graphic>
              <a:graphicData uri="http://schemas.openxmlformats.org/drawingml/2006/table">
                <a:tbl>
                  <a:tblPr/>
                  <a:tblGrid>
                    <a:gridCol w="1435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97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197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425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8584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사각형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0" marB="0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가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0" marB="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나</a:t>
                          </a:r>
                        </a:p>
                      </a:txBody>
                      <a:tcPr marL="64770" marR="64770" marT="0" marB="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다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0" marB="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5025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도형 모양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직사각형</a:t>
                          </a: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err="1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평행사변형</a:t>
                          </a:r>
                          <a:endParaRPr lang="ko-KR" altLang="en-US" sz="1800" b="1" kern="0" spc="-40" dirty="0">
                            <a:solidFill>
                              <a:srgbClr val="000000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마름모</a:t>
                          </a: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8317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둘레를</a:t>
                          </a:r>
                        </a:p>
                        <a:p>
                          <a:pPr marL="0" marR="0" indent="0" algn="ctr" fontAlgn="base" latinLnBrk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r>
                            <a:rPr lang="ko-KR" altLang="en-US" sz="1800" b="1" kern="0" spc="-40" dirty="0" smtClean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구하는 </a:t>
                          </a:r>
                          <a:r>
                            <a:rPr lang="ko-KR" altLang="en-US" sz="1800" b="1" kern="0" spc="-40" dirty="0">
                              <a:solidFill>
                                <a:srgbClr val="000000"/>
                              </a:solidFill>
                              <a:effectLst/>
                              <a:latin typeface="나눔고딕" panose="020D0604000000000000" pitchFamily="50" charset="-127"/>
                              <a:ea typeface="나눔고딕" panose="020D0604000000000000" pitchFamily="50" charset="-127"/>
                            </a:rPr>
                            <a:t>식</a:t>
                          </a:r>
                        </a:p>
                      </a:txBody>
                      <a:tcPr marL="64770" marR="64770" marT="17907" marB="17907" anchor="ctr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8D8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ko-KR" alt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ko-KR" alt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ko-KR" alt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5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907" marB="17907">
                        <a:lnL w="3238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2353" r="-44406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28956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32150" algn="l"/>
                              <a:tab pos="5751830" algn="r"/>
                              <a:tab pos="3232150" algn="l"/>
                              <a:tab pos="5751830" algn="r"/>
                            </a:tabLst>
                          </a:pPr>
                          <a:endParaRPr lang="en-US" sz="1800" b="1" kern="0" spc="-40" dirty="0">
                            <a:solidFill>
                              <a:srgbClr val="228A38"/>
                            </a:solidFill>
                            <a:effectLst/>
                            <a:latin typeface="나눔고딕" panose="020D0604000000000000" pitchFamily="50" charset="-127"/>
                            <a:ea typeface="나눔고딕" panose="020D0604000000000000" pitchFamily="50" charset="-127"/>
                          </a:endParaRPr>
                        </a:p>
                      </a:txBody>
                      <a:tcPr marL="64770" marR="64770" marT="17907" marB="17907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45" y="1877262"/>
            <a:ext cx="6052927" cy="132313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5443" y="45707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/>
              <p:cNvSpPr txBox="1">
                <a:spLocks/>
              </p:cNvSpPr>
              <p:nvPr/>
            </p:nvSpPr>
            <p:spPr>
              <a:xfrm>
                <a:off x="2416809" y="4252029"/>
                <a:ext cx="2109181" cy="1055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/>
                  <a:t>6+5+6+5=22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kern="0" spc="-4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0" kern="0" spc="-40" smtClean="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ko-KR" b="1" i="1" kern="0" spc="-4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kern="0" spc="-40" dirty="0" smtClean="0"/>
                  <a:t>)</a:t>
                </a:r>
                <a:endParaRPr lang="ko-KR" altLang="en-US" kern="0" spc="-40" dirty="0"/>
              </a:p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ko-KR" altLang="en-US" kern="0" spc="-40" dirty="0"/>
                  <a:t>또는 </a:t>
                </a:r>
              </a:p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/>
                  <a:t>(6+5)×</a:t>
                </a:r>
                <a:r>
                  <a:rPr lang="en-US" altLang="ko-KR" kern="0" spc="-40" dirty="0" smtClean="0"/>
                  <a:t>2=22 </a:t>
                </a:r>
                <a:r>
                  <a:rPr lang="en-US" altLang="ko-KR" kern="0" spc="-4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kern="0" spc="-4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kern="0" spc="-4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ko-KR" i="1" kern="0" spc="-4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kern="0" spc="-40" dirty="0" smtClean="0"/>
                  <a:t>)</a:t>
                </a:r>
                <a:endParaRPr lang="ko-KR" altLang="en-US" kern="0" spc="-40" dirty="0"/>
              </a:p>
            </p:txBody>
          </p:sp>
        </mc:Choice>
        <mc:Fallback xmlns="">
          <p:sp>
            <p:nvSpPr>
              <p:cNvPr id="1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809" y="4252029"/>
                <a:ext cx="2109181" cy="1055805"/>
              </a:xfrm>
              <a:prstGeom prst="rect">
                <a:avLst/>
              </a:prstGeom>
              <a:blipFill>
                <a:blip r:embed="rId7"/>
                <a:stretch>
                  <a:fillRect l="-4046" r="-4624" b="-173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2"/>
              <p:cNvSpPr txBox="1">
                <a:spLocks/>
              </p:cNvSpPr>
              <p:nvPr/>
            </p:nvSpPr>
            <p:spPr>
              <a:xfrm>
                <a:off x="4525990" y="4251600"/>
                <a:ext cx="2151901" cy="1055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/>
                  <a:t>6+5+6+5=22 </a:t>
                </a:r>
                <a:r>
                  <a:rPr lang="en-US" altLang="ko-KR" kern="0" spc="-4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kern="0" spc="-4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kern="0" spc="-4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ko-KR" i="1" kern="0" spc="-4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kern="0" spc="-40" dirty="0"/>
                  <a:t>)</a:t>
                </a:r>
                <a:endParaRPr lang="ko-KR" altLang="en-US" kern="0" spc="-40" dirty="0"/>
              </a:p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ko-KR" altLang="en-US" kern="0" spc="-40" dirty="0" smtClean="0"/>
                  <a:t>또는 </a:t>
                </a:r>
              </a:p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/>
                  <a:t>(6+5)×2=22 </a:t>
                </a:r>
                <a:r>
                  <a:rPr lang="en-US" altLang="ko-KR" kern="0" spc="-4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kern="0" spc="-4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kern="0" spc="-4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ko-KR" i="1" kern="0" spc="-4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kern="0" spc="-40" dirty="0" smtClean="0"/>
                  <a:t>)</a:t>
                </a:r>
                <a:endParaRPr lang="ko-KR" altLang="en-US" kern="0" spc="-40" dirty="0"/>
              </a:p>
            </p:txBody>
          </p:sp>
        </mc:Choice>
        <mc:Fallback xmlns="">
          <p:sp>
            <p:nvSpPr>
              <p:cNvPr id="1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990" y="4251600"/>
                <a:ext cx="2151901" cy="1055805"/>
              </a:xfrm>
              <a:prstGeom prst="rect">
                <a:avLst/>
              </a:prstGeom>
              <a:blipFill>
                <a:blip r:embed="rId8"/>
                <a:stretch>
                  <a:fillRect l="-3966" r="-4533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2"/>
              <p:cNvSpPr txBox="1">
                <a:spLocks/>
              </p:cNvSpPr>
              <p:nvPr/>
            </p:nvSpPr>
            <p:spPr>
              <a:xfrm>
                <a:off x="6510477" y="4251600"/>
                <a:ext cx="2505752" cy="1055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/>
                  <a:t>5+5+5+5=20 </a:t>
                </a:r>
                <a:r>
                  <a:rPr lang="en-US" altLang="ko-KR" kern="0" spc="-4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kern="0" spc="-4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kern="0" spc="-4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ko-KR" i="1" kern="0" spc="-4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kern="0" spc="-40" dirty="0"/>
                  <a:t>)</a:t>
                </a:r>
                <a:endParaRPr lang="ko-KR" altLang="en-US" kern="0" spc="-40" dirty="0"/>
              </a:p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ko-KR" altLang="en-US" kern="0" spc="-40" dirty="0" smtClean="0"/>
                  <a:t>또는</a:t>
                </a:r>
                <a:endParaRPr lang="en-US" altLang="ko-KR" kern="0" spc="-40" dirty="0"/>
              </a:p>
              <a:p>
                <a:pPr indent="0" algn="ctr" fontAlgn="base" latinLnBrk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/>
                  <a:t>5×4=20 </a:t>
                </a:r>
                <a:r>
                  <a:rPr lang="en-US" altLang="ko-KR" kern="0" spc="-4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kern="0" spc="-4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kern="0" spc="-4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ko-KR" i="1" kern="0" spc="-4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kern="0" spc="-40" dirty="0" smtClean="0"/>
                  <a:t>)</a:t>
                </a:r>
                <a:endParaRPr lang="ko-KR" altLang="en-US" kern="0" spc="-40" dirty="0"/>
              </a:p>
            </p:txBody>
          </p:sp>
        </mc:Choice>
        <mc:Fallback xmlns="">
          <p:sp>
            <p:nvSpPr>
              <p:cNvPr id="1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77" y="4251600"/>
                <a:ext cx="2505752" cy="1055805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내용 개체 틀 2"/>
          <p:cNvSpPr txBox="1">
            <a:spLocks/>
          </p:cNvSpPr>
          <p:nvPr/>
        </p:nvSpPr>
        <p:spPr>
          <a:xfrm>
            <a:off x="2416809" y="5328388"/>
            <a:ext cx="2109181" cy="53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lnSpc>
                <a:spcPct val="160000"/>
              </a:lnSpc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/>
              <a:t>22</a:t>
            </a: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4525990" y="5328388"/>
            <a:ext cx="2109182" cy="53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lnSpc>
                <a:spcPct val="160000"/>
              </a:lnSpc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/>
              <a:t>22</a:t>
            </a: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6635171" y="5328388"/>
            <a:ext cx="2157604" cy="53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lnSpc>
                <a:spcPct val="160000"/>
              </a:lnSpc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20</a:t>
            </a:r>
            <a:endParaRPr lang="en-US" altLang="ko-KR" kern="0" spc="-40" dirty="0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2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3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4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5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6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937054" y="2414009"/>
            <a:ext cx="6976385" cy="1388557"/>
            <a:chOff x="2095932" y="2414009"/>
            <a:chExt cx="6811035" cy="1388557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2095932" y="2425160"/>
              <a:ext cx="6811035" cy="1377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2232022" y="2414009"/>
              <a:ext cx="6502149" cy="11878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50000"/>
                </a:lnSpc>
              </a:pPr>
              <a:r>
                <a:rPr lang="ko-KR" altLang="en-US" dirty="0"/>
                <a:t>직사각형과 평행사변형은 마주 보는 </a:t>
              </a:r>
              <a:r>
                <a:rPr lang="ko-KR" altLang="en-US" dirty="0" smtClean="0"/>
                <a:t>두 변의 </a:t>
              </a:r>
              <a:r>
                <a:rPr lang="ko-KR" altLang="en-US" dirty="0"/>
                <a:t>길이가 각각 같으므로 둘레를 </a:t>
              </a:r>
              <a:r>
                <a:rPr lang="ko-KR" altLang="en-US" dirty="0" smtClean="0"/>
                <a:t>구할 때 </a:t>
              </a:r>
              <a:r>
                <a:rPr lang="ko-KR" altLang="en-US" dirty="0"/>
                <a:t>길이가 다른 두 변의 길이를 더한 다음 </a:t>
              </a:r>
              <a:r>
                <a:rPr lang="ko-KR" altLang="en-US" dirty="0" smtClean="0"/>
                <a:t>         배 하면 됩니다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7389669" y="2910811"/>
              <a:ext cx="447870" cy="428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7429062" y="2963322"/>
            <a:ext cx="379858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None/>
              <a:defRPr/>
            </a:pPr>
            <a:r>
              <a:rPr lang="en-US" altLang="ko-KR" dirty="0" smtClean="0"/>
              <a:t>2</a:t>
            </a:r>
            <a:endParaRPr lang="en-US" altLang="ko-KR" dirty="0"/>
          </a:p>
        </p:txBody>
      </p:sp>
      <p:sp>
        <p:nvSpPr>
          <p:cNvPr id="10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5771" y="1449388"/>
            <a:ext cx="8167689" cy="701731"/>
            <a:chOff x="925771" y="1449388"/>
            <a:chExt cx="8167689" cy="701731"/>
          </a:xfrm>
        </p:grpSpPr>
        <p:sp>
          <p:nvSpPr>
            <p:cNvPr id="9" name="내용 개체 틀 3"/>
            <p:cNvSpPr txBox="1">
              <a:spLocks/>
            </p:cNvSpPr>
            <p:nvPr/>
          </p:nvSpPr>
          <p:spPr>
            <a:xfrm>
              <a:off x="925771" y="1449388"/>
              <a:ext cx="8167689" cy="7017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</a:t>
              </a:r>
              <a:r>
                <a:rPr lang="ko-KR" altLang="en-US" dirty="0" smtClean="0"/>
                <a:t>직사각형의 구하는 식과 </a:t>
              </a:r>
              <a:r>
                <a:rPr lang="ko-KR" altLang="en-US" dirty="0" err="1"/>
                <a:t>평행사변형의</a:t>
              </a:r>
              <a:r>
                <a:rPr lang="ko-KR" altLang="en-US" dirty="0"/>
                <a:t> 둘레를 구하는 </a:t>
              </a:r>
              <a:r>
                <a:rPr lang="ko-KR" altLang="en-US" dirty="0" smtClean="0"/>
                <a:t>식의 </a:t>
              </a:r>
              <a:r>
                <a:rPr lang="ko-KR" altLang="en-US" dirty="0"/>
                <a:t>같은 점입니다</a:t>
              </a:r>
              <a:r>
                <a:rPr lang="en-US" altLang="ko-KR" dirty="0"/>
                <a:t>. </a:t>
              </a:r>
              <a:r>
                <a:rPr lang="en-US" altLang="ko-KR" dirty="0" smtClean="0"/>
                <a:t>       </a:t>
              </a:r>
            </a:p>
            <a:p>
              <a:pPr fontAlgn="base"/>
              <a:r>
                <a:rPr lang="en-US" altLang="ko-KR" dirty="0"/>
                <a:t> </a:t>
              </a:r>
              <a:r>
                <a:rPr lang="en-US" altLang="ko-KR" dirty="0" smtClean="0"/>
                <a:t>                   </a:t>
              </a:r>
              <a:r>
                <a:rPr lang="ko-KR" altLang="en-US" dirty="0" smtClean="0"/>
                <a:t>안에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알맞은 </a:t>
              </a:r>
              <a:r>
                <a:rPr lang="ko-KR" altLang="en-US" dirty="0"/>
                <a:t>말을 </a:t>
              </a:r>
              <a:r>
                <a:rPr lang="ko-KR" altLang="en-US" dirty="0" smtClean="0"/>
                <a:t>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937055" y="1828736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직사각형 17">
            <a:hlinkClick r:id="rId4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17953" y="29490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9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3"/>
              <p:cNvSpPr txBox="1">
                <a:spLocks/>
              </p:cNvSpPr>
              <p:nvPr/>
            </p:nvSpPr>
            <p:spPr>
              <a:xfrm>
                <a:off x="925770" y="1449388"/>
                <a:ext cx="8424275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95350" indent="-895350" fontAlgn="base"/>
                <a:r>
                  <a:rPr lang="ko-KR" altLang="en-US" dirty="0"/>
                  <a:t>문제 </a:t>
                </a:r>
                <a:r>
                  <a:rPr lang="en-US" altLang="ko-KR" dirty="0" smtClean="0"/>
                  <a:t>3.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	주어진 선분을 한 변으로 </a:t>
                </a:r>
                <a:r>
                  <a:rPr lang="ko-KR" altLang="en-US" dirty="0" smtClean="0"/>
                  <a:t>하여</a:t>
                </a:r>
                <a:r>
                  <a:rPr lang="en-US" altLang="ko-KR" dirty="0" smtClean="0"/>
                  <a:t>, </a:t>
                </a:r>
                <a:r>
                  <a:rPr lang="ko-KR" altLang="en-US" dirty="0"/>
                  <a:t>둘레가 </a:t>
                </a:r>
                <a:r>
                  <a:rPr lang="ko-KR" altLang="en-US" dirty="0" smtClean="0"/>
                  <a:t>각각 </a:t>
                </a:r>
                <a:r>
                  <a:rPr lang="en-US" altLang="ko-KR" dirty="0" smtClean="0"/>
                  <a:t>8</a:t>
                </a:r>
                <a:r>
                  <a:rPr lang="en-US" altLang="ko-KR" dirty="0" smtClean="0"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ko-KR" altLang="en-US" dirty="0"/>
                  <a:t>인 직사각형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개를 </a:t>
                </a:r>
                <a:r>
                  <a:rPr lang="ko-KR" altLang="en-US" dirty="0" smtClean="0"/>
                  <a:t>완성해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70" y="1449388"/>
                <a:ext cx="8424275" cy="646331"/>
              </a:xfrm>
              <a:prstGeom prst="rect">
                <a:avLst/>
              </a:prstGeom>
              <a:blipFill>
                <a:blip r:embed="rId4"/>
                <a:stretch>
                  <a:fillRect l="-651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0" y="3048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457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9" y="2558387"/>
            <a:ext cx="6294482" cy="2060150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4038369" y="3256913"/>
            <a:ext cx="1354932" cy="450055"/>
            <a:chOff x="4038369" y="3256913"/>
            <a:chExt cx="1354932" cy="450055"/>
          </a:xfrm>
        </p:grpSpPr>
        <p:cxnSp>
          <p:nvCxnSpPr>
            <p:cNvPr id="11" name="직선 연결선 10"/>
            <p:cNvCxnSpPr/>
            <p:nvPr/>
          </p:nvCxnSpPr>
          <p:spPr>
            <a:xfrm flipV="1">
              <a:off x="4038369" y="3264694"/>
              <a:ext cx="0" cy="44227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5393301" y="3264694"/>
              <a:ext cx="0" cy="44227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4038369" y="3256913"/>
              <a:ext cx="1354932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6735404" y="3255905"/>
            <a:ext cx="925724" cy="910915"/>
            <a:chOff x="6735404" y="3255905"/>
            <a:chExt cx="925724" cy="910915"/>
          </a:xfrm>
        </p:grpSpPr>
        <p:cxnSp>
          <p:nvCxnSpPr>
            <p:cNvPr id="27" name="직선 연결선 26"/>
            <p:cNvCxnSpPr/>
            <p:nvPr/>
          </p:nvCxnSpPr>
          <p:spPr>
            <a:xfrm>
              <a:off x="6735404" y="3264694"/>
              <a:ext cx="92027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6737785" y="4165175"/>
              <a:ext cx="923343" cy="164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7651924" y="3255905"/>
              <a:ext cx="0" cy="90212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7716" y="33166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1337" y="35884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7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4300" y="3043118"/>
                <a:ext cx="5368566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3600" dirty="0" smtClean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3600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36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를 알아볼까요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00" y="3043118"/>
                <a:ext cx="5368566" cy="658898"/>
              </a:xfrm>
              <a:prstGeom prst="rect">
                <a:avLst/>
              </a:prstGeom>
              <a:blipFill rotWithShape="1">
                <a:blip r:embed="rId2"/>
                <a:stretch>
                  <a:fillRect l="-3405" t="-12037" b="-342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사각형의 둘레를 구해 볼까요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2860" y="2780908"/>
            <a:ext cx="363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사각형의 둘레를 구해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사각형의 둘레를 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18" name="직사각형 17">
            <a:hlinkClick r:id="rId4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02182" y="4111560"/>
            <a:ext cx="8099314" cy="747159"/>
            <a:chOff x="902182" y="4111560"/>
            <a:chExt cx="8099314" cy="747159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902182" y="4412615"/>
              <a:ext cx="8099314" cy="44610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82757" y="411156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24331" y="5038063"/>
            <a:ext cx="8077165" cy="853680"/>
            <a:chOff x="924331" y="5038063"/>
            <a:chExt cx="8077165" cy="853680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089996" y="5038063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직사각형의 둘레를 어떤 방법으로 잴 수 있을까요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35" name="모서리가 둥근 직사각형 34"/>
            <p:cNvSpPr/>
            <p:nvPr/>
          </p:nvSpPr>
          <p:spPr bwMode="auto">
            <a:xfrm>
              <a:off x="924331" y="5456054"/>
              <a:ext cx="8077165" cy="43568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982757" y="5152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1107806" y="3991673"/>
            <a:ext cx="7421465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 smtClean="0"/>
              <a:t>알림판과 학급 시간표는 어떤 모양인가요</a:t>
            </a:r>
            <a:r>
              <a:rPr lang="en-US" altLang="ko-KR" sz="1800" dirty="0" smtClean="0"/>
              <a:t>?</a:t>
            </a:r>
            <a:endParaRPr lang="ko-KR" altLang="en-US" sz="1800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2"/>
          <p:cNvSpPr txBox="1">
            <a:spLocks/>
          </p:cNvSpPr>
          <p:nvPr/>
        </p:nvSpPr>
        <p:spPr>
          <a:xfrm>
            <a:off x="924331" y="4449099"/>
            <a:ext cx="7521857" cy="40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ko-KR" altLang="en-US" dirty="0" smtClean="0"/>
              <a:t>직사각형 모양입니다</a:t>
            </a:r>
            <a:r>
              <a:rPr lang="en-US" altLang="ko-KR" dirty="0"/>
              <a:t>. </a:t>
            </a: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924331" y="5508358"/>
            <a:ext cx="725836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ko-KR" altLang="en-US" dirty="0"/>
              <a:t>각 변의 길이를 모두 더하면 됩니다</a:t>
            </a:r>
            <a:r>
              <a:rPr lang="en-US" altLang="ko-KR" dirty="0"/>
              <a:t>. </a:t>
            </a:r>
          </a:p>
        </p:txBody>
      </p:sp>
      <p:sp>
        <p:nvSpPr>
          <p:cNvPr id="37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직사각형의 둘레</a:t>
            </a:r>
            <a:endParaRPr lang="en-US" altLang="ko-KR" sz="2200" b="1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b="1" dirty="0">
              <a:solidFill>
                <a:srgbClr val="695A35"/>
              </a:solidFill>
            </a:endParaRPr>
          </a:p>
        </p:txBody>
      </p:sp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t="49268" r="38927" b="27968"/>
          <a:stretch/>
        </p:blipFill>
        <p:spPr>
          <a:xfrm>
            <a:off x="6267596" y="1404381"/>
            <a:ext cx="2670681" cy="2633068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0552" y="1404381"/>
            <a:ext cx="5915146" cy="1974437"/>
            <a:chOff x="920552" y="1404381"/>
            <a:chExt cx="5915146" cy="1974437"/>
          </a:xfrm>
        </p:grpSpPr>
        <p:grpSp>
          <p:nvGrpSpPr>
            <p:cNvPr id="22" name="그룹 21"/>
            <p:cNvGrpSpPr/>
            <p:nvPr/>
          </p:nvGrpSpPr>
          <p:grpSpPr>
            <a:xfrm>
              <a:off x="920552" y="1478492"/>
              <a:ext cx="223774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80752" y="1404381"/>
              <a:ext cx="5654946" cy="19744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준기는 직사각형 모양의 알림판과 학급 시간표의 </a:t>
              </a:r>
              <a:r>
                <a:rPr lang="ko-KR" altLang="en-US" dirty="0" smtClean="0"/>
                <a:t>둘레를</a:t>
              </a:r>
              <a:endParaRPr lang="en-US" altLang="ko-KR" dirty="0" smtClean="0"/>
            </a:p>
            <a:p>
              <a:pPr algn="just"/>
              <a:r>
                <a:rPr lang="ko-KR" altLang="en-US" dirty="0" smtClean="0"/>
                <a:t>자로 재고 </a:t>
              </a:r>
              <a:r>
                <a:rPr lang="ko-KR" altLang="en-US" dirty="0"/>
                <a:t>있습니다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직사각형의 </a:t>
              </a:r>
              <a:r>
                <a:rPr lang="ko-KR" altLang="en-US" dirty="0"/>
                <a:t>둘레를 구하는 </a:t>
              </a:r>
              <a:r>
                <a:rPr lang="ko-KR" altLang="en-US" dirty="0" smtClean="0"/>
                <a:t>방법을</a:t>
              </a:r>
              <a:endParaRPr lang="en-US" altLang="ko-KR" dirty="0" smtClean="0"/>
            </a:p>
            <a:p>
              <a:pPr algn="just"/>
              <a:r>
                <a:rPr lang="ko-KR" altLang="en-US" dirty="0" smtClean="0"/>
                <a:t>알아봅시다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5259" y="44490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860" y="5474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50000" r="67654" b="37558"/>
          <a:stretch/>
        </p:blipFill>
        <p:spPr>
          <a:xfrm>
            <a:off x="4756400" y="2447354"/>
            <a:ext cx="1772575" cy="143918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063097" y="2720915"/>
            <a:ext cx="817586" cy="92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37" y="2762093"/>
            <a:ext cx="722072" cy="80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82757" y="1385773"/>
            <a:ext cx="7689683" cy="417992"/>
            <a:chOff x="982757" y="1385773"/>
            <a:chExt cx="7689683" cy="417992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122168" y="1385773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직사각형의 둘레를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82757" y="151699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82757" y="4131282"/>
            <a:ext cx="8096797" cy="911875"/>
            <a:chOff x="982757" y="4131282"/>
            <a:chExt cx="8096797" cy="911875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118023" y="4131282"/>
              <a:ext cx="7961531" cy="9118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80" dirty="0" smtClean="0"/>
                <a:t>직사각형의 둘레를 구하는 방법을 </a:t>
              </a:r>
              <a:r>
                <a:rPr lang="en-US" altLang="ko-KR" spc="80" dirty="0" smtClean="0"/>
                <a:t>‘</a:t>
              </a:r>
              <a:r>
                <a:rPr lang="ko-KR" altLang="en-US" spc="80" dirty="0" smtClean="0"/>
                <a:t>가로</a:t>
              </a:r>
              <a:r>
                <a:rPr lang="en-US" altLang="ko-KR" spc="80" dirty="0" smtClean="0"/>
                <a:t>’</a:t>
              </a:r>
              <a:r>
                <a:rPr lang="ko-KR" altLang="en-US" spc="80" dirty="0" smtClean="0"/>
                <a:t>와 </a:t>
              </a:r>
              <a:r>
                <a:rPr lang="en-US" altLang="ko-KR" spc="80" dirty="0" smtClean="0"/>
                <a:t>‘</a:t>
              </a:r>
              <a:r>
                <a:rPr lang="ko-KR" altLang="en-US" spc="80" dirty="0" smtClean="0"/>
                <a:t>세로</a:t>
              </a:r>
              <a:r>
                <a:rPr lang="en-US" altLang="ko-KR" spc="80" dirty="0" smtClean="0"/>
                <a:t>’</a:t>
              </a:r>
              <a:r>
                <a:rPr lang="ko-KR" altLang="en-US" spc="80" dirty="0" smtClean="0"/>
                <a:t>를 사용하여 식으로 나타내어 보세요</a:t>
              </a:r>
              <a:r>
                <a:rPr lang="en-US" altLang="ko-KR" spc="80" dirty="0" smtClean="0"/>
                <a:t>.</a:t>
              </a:r>
              <a:endParaRPr lang="ko-KR" altLang="en-US" spc="80" dirty="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982757" y="424844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직사각형의 둘레</a:t>
            </a:r>
            <a:endParaRPr lang="en-US" altLang="ko-KR" sz="2200" b="1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b="1" dirty="0">
              <a:solidFill>
                <a:srgbClr val="695A35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39589" r="13105" b="43962"/>
          <a:stretch/>
        </p:blipFill>
        <p:spPr>
          <a:xfrm>
            <a:off x="901289" y="1594769"/>
            <a:ext cx="8167114" cy="249125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59825" r="23124" b="31951"/>
          <a:stretch/>
        </p:blipFill>
        <p:spPr>
          <a:xfrm>
            <a:off x="1438499" y="4761049"/>
            <a:ext cx="5613811" cy="1245628"/>
          </a:xfrm>
          <a:prstGeom prst="rect">
            <a:avLst/>
          </a:prstGeom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1020504" y="361853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1611519" y="361853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2202533" y="361853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2792140" y="361853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3401122" y="3618533"/>
            <a:ext cx="50038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5546491" y="362692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6134170" y="362692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6727500" y="362692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7318515" y="362692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7920680" y="3626922"/>
            <a:ext cx="59447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3811036" y="489803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가로</a:t>
            </a:r>
            <a:endParaRPr lang="en-US" altLang="ko-KR" dirty="0"/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3822187" y="5489053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가로</a:t>
            </a:r>
            <a:endParaRPr lang="en-US" altLang="ko-KR" dirty="0"/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5543787" y="489803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세로</a:t>
            </a:r>
            <a:endParaRPr lang="en-US" altLang="ko-KR" dirty="0"/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4939735" y="5500204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세로</a:t>
            </a:r>
            <a:endParaRPr lang="en-US" altLang="ko-KR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530" y="35979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7376" y="35979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417" y="51751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1" y="2588828"/>
            <a:ext cx="8210634" cy="2639350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err="1" smtClean="0">
                <a:solidFill>
                  <a:srgbClr val="695A35"/>
                </a:solidFill>
              </a:rPr>
              <a:t>평행사변형의</a:t>
            </a:r>
            <a:r>
              <a:rPr lang="ko-KR" altLang="en-US" sz="2200" dirty="0" smtClean="0">
                <a:solidFill>
                  <a:srgbClr val="695A35"/>
                </a:solidFill>
              </a:rPr>
              <a:t> 둘레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61" name="그림 6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1378004"/>
            <a:ext cx="7992888" cy="392306"/>
            <a:chOff x="920552" y="1378004"/>
            <a:chExt cx="7992888" cy="392306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176826" y="1378004"/>
              <a:ext cx="7736614" cy="3923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-100" dirty="0" err="1" smtClean="0"/>
                <a:t>평행사변형의</a:t>
              </a:r>
              <a:r>
                <a:rPr lang="ko-KR" altLang="en-US" spc="-100" dirty="0" smtClean="0"/>
                <a:t> </a:t>
              </a:r>
              <a:r>
                <a:rPr lang="ko-KR" altLang="en-US" spc="-100" dirty="0"/>
                <a:t>둘레를 구하는 방법을 알아봅시다</a:t>
              </a:r>
              <a:r>
                <a:rPr lang="en-US" altLang="ko-KR" spc="-100" dirty="0"/>
                <a:t>. </a:t>
              </a:r>
              <a:endParaRPr lang="ko-KR" altLang="en-US" spc="-100" dirty="0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20552" y="1467341"/>
              <a:ext cx="223774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6" name="모서리가 둥근 직사각형 3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82757" y="1892674"/>
            <a:ext cx="3630513" cy="369332"/>
            <a:chOff x="982757" y="1892674"/>
            <a:chExt cx="3630513" cy="369332"/>
          </a:xfrm>
        </p:grpSpPr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1136036" y="1892674"/>
              <a:ext cx="34772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평행사변형의 둘레를 구해 보세요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982757" y="201843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내용 개체 틀 2"/>
          <p:cNvSpPr txBox="1">
            <a:spLocks/>
          </p:cNvSpPr>
          <p:nvPr/>
        </p:nvSpPr>
        <p:spPr>
          <a:xfrm>
            <a:off x="992575" y="460260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1583590" y="460260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2176189" y="459421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2778356" y="458582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3344307" y="4602602"/>
            <a:ext cx="60323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5560191" y="460260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6145579" y="459421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6746567" y="459421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7340345" y="459421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7934225" y="4594213"/>
            <a:ext cx="60323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0297" y="45858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0754" y="4590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4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6781" y="4063403"/>
            <a:ext cx="8135597" cy="1753615"/>
            <a:chOff x="916781" y="4063403"/>
            <a:chExt cx="8135597" cy="1753615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916781" y="4730364"/>
              <a:ext cx="8081963" cy="10866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1169255" y="4063403"/>
              <a:ext cx="7883123" cy="7201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50" dirty="0"/>
                <a:t>직사각형의 </a:t>
              </a:r>
              <a:r>
                <a:rPr lang="ko-KR" altLang="en-US" spc="50" dirty="0" smtClean="0"/>
                <a:t>둘레를 구하는 식과 </a:t>
              </a:r>
              <a:r>
                <a:rPr lang="ko-KR" altLang="en-US" spc="50" dirty="0"/>
                <a:t>평행사변형의 둘레를 구하는 </a:t>
              </a:r>
              <a:r>
                <a:rPr lang="ko-KR" altLang="en-US" spc="50" dirty="0" smtClean="0"/>
                <a:t>식의 </a:t>
              </a:r>
              <a:r>
                <a:rPr lang="ko-KR" altLang="en-US" spc="50" dirty="0"/>
                <a:t>같은 점을 이야기해 보세요</a:t>
              </a:r>
              <a:r>
                <a:rPr lang="en-US" altLang="ko-KR" spc="50" dirty="0"/>
                <a:t>.</a:t>
              </a:r>
              <a:endParaRPr lang="ko-KR" altLang="en-US" spc="50" dirty="0"/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982757" y="41783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err="1" smtClean="0">
                <a:solidFill>
                  <a:srgbClr val="695A35"/>
                </a:solidFill>
              </a:rPr>
              <a:t>평행사변형의</a:t>
            </a:r>
            <a:r>
              <a:rPr lang="ko-KR" altLang="en-US" sz="2200" dirty="0" smtClean="0">
                <a:solidFill>
                  <a:srgbClr val="695A35"/>
                </a:solidFill>
              </a:rPr>
              <a:t> 둘레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61" name="그림 6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39" name="내용 개체 틀 2"/>
          <p:cNvSpPr txBox="1">
            <a:spLocks/>
          </p:cNvSpPr>
          <p:nvPr/>
        </p:nvSpPr>
        <p:spPr>
          <a:xfrm>
            <a:off x="970415" y="4783578"/>
            <a:ext cx="7943026" cy="95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spcBef>
                <a:spcPts val="0"/>
              </a:spcBef>
              <a:defRPr/>
            </a:pPr>
            <a:r>
              <a:rPr lang="ko-KR" altLang="en-US" spc="-40" dirty="0"/>
              <a:t>직사각형과 </a:t>
            </a:r>
            <a:r>
              <a:rPr lang="ko-KR" altLang="en-US" spc="-40" dirty="0" err="1"/>
              <a:t>평행사변형은</a:t>
            </a:r>
            <a:r>
              <a:rPr lang="ko-KR" altLang="en-US" spc="-40" dirty="0"/>
              <a:t> 마주 보는 </a:t>
            </a:r>
            <a:r>
              <a:rPr lang="ko-KR" altLang="en-US" spc="-40" dirty="0" smtClean="0"/>
              <a:t>두 변의 길이가 </a:t>
            </a:r>
            <a:r>
              <a:rPr lang="ko-KR" altLang="en-US" spc="-40" dirty="0"/>
              <a:t>각각 같으므로 </a:t>
            </a:r>
            <a:r>
              <a:rPr lang="ko-KR" altLang="en-US" spc="-40" dirty="0" smtClean="0"/>
              <a:t>한 </a:t>
            </a:r>
            <a:r>
              <a:rPr lang="ko-KR" altLang="en-US" spc="-40" dirty="0"/>
              <a:t>변의 </a:t>
            </a:r>
            <a:r>
              <a:rPr lang="ko-KR" altLang="en-US" spc="-40" dirty="0" smtClean="0"/>
              <a:t>길이를 </a:t>
            </a:r>
            <a:r>
              <a:rPr lang="en-US" altLang="ko-KR" spc="-40" dirty="0"/>
              <a:t>2</a:t>
            </a:r>
            <a:r>
              <a:rPr lang="ko-KR" altLang="en-US" spc="-40" dirty="0" smtClean="0"/>
              <a:t>배 하고</a:t>
            </a:r>
            <a:r>
              <a:rPr lang="en-US" altLang="ko-KR" spc="-40" dirty="0"/>
              <a:t>, </a:t>
            </a:r>
            <a:r>
              <a:rPr lang="ko-KR" altLang="en-US" spc="-40" dirty="0" smtClean="0"/>
              <a:t>다른 한 변의 </a:t>
            </a:r>
            <a:r>
              <a:rPr lang="ko-KR" altLang="en-US" spc="-40" dirty="0"/>
              <a:t>길이를 </a:t>
            </a:r>
            <a:r>
              <a:rPr lang="en-US" altLang="ko-KR" spc="-40" dirty="0"/>
              <a:t>2</a:t>
            </a:r>
            <a:r>
              <a:rPr lang="ko-KR" altLang="en-US" spc="-40" dirty="0"/>
              <a:t>배 하여 더합니다</a:t>
            </a:r>
            <a:r>
              <a:rPr lang="en-US" altLang="ko-KR" spc="-40" dirty="0"/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pc="-40" dirty="0"/>
              <a:t>길이가 다른 두 변의 길이를 더한 다음 </a:t>
            </a:r>
            <a:r>
              <a:rPr lang="en-US" altLang="ko-KR" spc="-40" dirty="0" smtClean="0"/>
              <a:t>2</a:t>
            </a:r>
            <a:r>
              <a:rPr lang="ko-KR" altLang="en-US" spc="-40" dirty="0" smtClean="0"/>
              <a:t>배 합니다</a:t>
            </a:r>
            <a:r>
              <a:rPr lang="en-US" altLang="ko-KR" spc="-40" dirty="0" smtClean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82757" y="1438996"/>
            <a:ext cx="7692378" cy="417992"/>
            <a:chOff x="982757" y="1438996"/>
            <a:chExt cx="7692378" cy="417992"/>
          </a:xfrm>
        </p:grpSpPr>
        <p:sp>
          <p:nvSpPr>
            <p:cNvPr id="10" name="내용 개체 틀 3"/>
            <p:cNvSpPr txBox="1">
              <a:spLocks/>
            </p:cNvSpPr>
            <p:nvPr/>
          </p:nvSpPr>
          <p:spPr>
            <a:xfrm>
              <a:off x="1124863" y="1438996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평행사변형의</a:t>
              </a:r>
              <a:r>
                <a:rPr lang="ko-KR" altLang="en-US" dirty="0"/>
                <a:t> 둘레를 구하는 방법을 식으로 </a:t>
              </a:r>
              <a:r>
                <a:rPr lang="ko-KR" altLang="en-US" dirty="0" smtClean="0"/>
                <a:t>나타내어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82757" y="157292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t="14639" r="25021" b="73163"/>
          <a:stretch/>
        </p:blipFill>
        <p:spPr>
          <a:xfrm>
            <a:off x="1264801" y="1856988"/>
            <a:ext cx="7438344" cy="1991643"/>
          </a:xfrm>
          <a:prstGeom prst="rect">
            <a:avLst/>
          </a:prstGeom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2121430" y="2663164"/>
            <a:ext cx="193761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한 변의 길이</a:t>
            </a:r>
            <a:endParaRPr lang="en-US" altLang="ko-KR" dirty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121430" y="3298783"/>
            <a:ext cx="193761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한 변의 길이</a:t>
            </a:r>
            <a:endParaRPr lang="en-US" altLang="ko-KR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5221223" y="2663164"/>
            <a:ext cx="2591055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다른 한 </a:t>
            </a:r>
            <a:r>
              <a:rPr lang="ko-KR" altLang="en-US" dirty="0"/>
              <a:t>변의 길이</a:t>
            </a:r>
            <a:endParaRPr lang="en-US" altLang="ko-KR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4558144" y="3298783"/>
            <a:ext cx="2660073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다른 </a:t>
            </a:r>
            <a:r>
              <a:rPr lang="ko-KR" altLang="en-US" dirty="0" smtClean="0"/>
              <a:t>한 </a:t>
            </a:r>
            <a:r>
              <a:rPr lang="ko-KR" altLang="en-US" dirty="0"/>
              <a:t>변의 길이</a:t>
            </a:r>
            <a:endParaRPr lang="en-US" altLang="ko-KR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7" y="26834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50491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마름모의 둘레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32" name="내용 개체 틀 3"/>
          <p:cNvSpPr>
            <a:spLocks noGrp="1"/>
          </p:cNvSpPr>
          <p:nvPr>
            <p:ph idx="4294967295"/>
          </p:nvPr>
        </p:nvSpPr>
        <p:spPr>
          <a:xfrm>
            <a:off x="1127946" y="1807639"/>
            <a:ext cx="7421465" cy="369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 smtClean="0"/>
              <a:t>마름모의 둘레를 구해 보세요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grpSp>
        <p:nvGrpSpPr>
          <p:cNvPr id="2" name="그룹 1"/>
          <p:cNvGrpSpPr/>
          <p:nvPr/>
        </p:nvGrpSpPr>
        <p:grpSpPr>
          <a:xfrm>
            <a:off x="910921" y="1403385"/>
            <a:ext cx="8539833" cy="356754"/>
            <a:chOff x="910921" y="1403385"/>
            <a:chExt cx="8539833" cy="356754"/>
          </a:xfrm>
        </p:grpSpPr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175446" y="1403385"/>
              <a:ext cx="8275308" cy="3567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-100" dirty="0" smtClean="0"/>
                <a:t>마름모의 </a:t>
              </a:r>
              <a:r>
                <a:rPr lang="ko-KR" altLang="en-US" spc="-100" dirty="0"/>
                <a:t>둘레를 구하는 방법을 알아봅시다</a:t>
              </a:r>
              <a:r>
                <a:rPr lang="en-US" altLang="ko-KR" spc="-100" dirty="0"/>
                <a:t>. </a:t>
              </a:r>
              <a:endParaRPr lang="ko-KR" altLang="en-US" spc="-100" dirty="0"/>
            </a:p>
          </p:txBody>
        </p:sp>
        <p:grpSp>
          <p:nvGrpSpPr>
            <p:cNvPr id="69" name="그룹 68"/>
            <p:cNvGrpSpPr/>
            <p:nvPr/>
          </p:nvGrpSpPr>
          <p:grpSpPr>
            <a:xfrm>
              <a:off x="910921" y="1437624"/>
              <a:ext cx="217025" cy="217025"/>
              <a:chOff x="4520952" y="3717032"/>
              <a:chExt cx="217025" cy="217025"/>
            </a:xfrm>
          </p:grpSpPr>
          <p:grpSp>
            <p:nvGrpSpPr>
              <p:cNvPr id="70" name="그룹 6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2" name="모서리가 둥근 직사각형 7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모서리가 둥근 직사각형 7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754891" y="1923664"/>
            <a:ext cx="8363731" cy="2903000"/>
            <a:chOff x="754891" y="1923664"/>
            <a:chExt cx="8363731" cy="2903000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978826" y="192366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9" t="41138" r="16918" b="42335"/>
            <a:stretch/>
          </p:blipFill>
          <p:spPr>
            <a:xfrm>
              <a:off x="754891" y="2128029"/>
              <a:ext cx="8363731" cy="2698635"/>
            </a:xfrm>
            <a:prstGeom prst="rect">
              <a:avLst/>
            </a:prstGeom>
          </p:spPr>
        </p:pic>
      </p:grpSp>
      <p:sp>
        <p:nvSpPr>
          <p:cNvPr id="29" name="내용 개체 틀 2"/>
          <p:cNvSpPr txBox="1">
            <a:spLocks/>
          </p:cNvSpPr>
          <p:nvPr/>
        </p:nvSpPr>
        <p:spPr>
          <a:xfrm>
            <a:off x="1076259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1711878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362994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2998614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3623082" y="4349934"/>
            <a:ext cx="60323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5146455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5782074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6433190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7057659" y="4349934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7704429" y="4349934"/>
            <a:ext cx="60323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2668" y="43010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749" y="43086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29" grpId="0"/>
      <p:bldP spid="30" grpId="0"/>
      <p:bldP spid="31" grpId="0"/>
      <p:bldP spid="33" grpId="0"/>
      <p:bldP spid="36" grpId="0"/>
      <p:bldP spid="41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14400" y="3604209"/>
            <a:ext cx="8226523" cy="1112055"/>
            <a:chOff x="914400" y="3604209"/>
            <a:chExt cx="8226523" cy="1112055"/>
          </a:xfrm>
        </p:grpSpPr>
        <p:sp>
          <p:nvSpPr>
            <p:cNvPr id="75" name="모서리가 둥근 직사각형 1">
              <a:extLst>
                <a:ext uri="{FF2B5EF4-FFF2-40B4-BE49-F238E27FC236}">
                  <a16:creationId xmlns="" xmlns:a16="http://schemas.microsoft.com/office/drawing/2014/main" id="{60562489-E6D4-4685-879A-4E2406083A80}"/>
                </a:ext>
              </a:extLst>
            </p:cNvPr>
            <p:cNvSpPr/>
            <p:nvPr/>
          </p:nvSpPr>
          <p:spPr>
            <a:xfrm>
              <a:off x="914400" y="4252021"/>
              <a:ext cx="8084634" cy="4642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65787" y="3604209"/>
              <a:ext cx="8175136" cy="646331"/>
              <a:chOff x="965787" y="3604209"/>
              <a:chExt cx="8175136" cy="646331"/>
            </a:xfrm>
          </p:grpSpPr>
          <p:sp>
            <p:nvSpPr>
              <p:cNvPr id="77" name="TextBox 19">
                <a:extLst>
                  <a:ext uri="{FF2B5EF4-FFF2-40B4-BE49-F238E27FC236}">
                    <a16:creationId xmlns="" xmlns:a16="http://schemas.microsoft.com/office/drawing/2014/main" id="{7E373657-6C4B-4E27-9BED-EB7813958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8917" y="3604209"/>
                <a:ext cx="800200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마름모의 둘레를 구하는 식과 정사각형의 둘레를 구하는 </a:t>
                </a:r>
                <a:r>
                  <a:rPr lang="ko-KR" altLang="en-US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식의 같은 </a:t>
                </a:r>
                <a:r>
                  <a:rPr lang="ko-KR" altLang="en-US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점을 이야기해 보세요</a:t>
                </a:r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8" name="모서리가 둥근 직사각형 77"/>
              <p:cNvSpPr/>
              <p:nvPr/>
            </p:nvSpPr>
            <p:spPr>
              <a:xfrm>
                <a:off x="965787" y="372996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마름모의 둘레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구하는 방법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78826" y="1393737"/>
            <a:ext cx="5763088" cy="369332"/>
            <a:chOff x="978826" y="1393737"/>
            <a:chExt cx="5763088" cy="369332"/>
          </a:xfrm>
        </p:grpSpPr>
        <p:sp>
          <p:nvSpPr>
            <p:cNvPr id="34" name="TextBox 19">
              <a:extLst>
                <a:ext uri="{FF2B5EF4-FFF2-40B4-BE49-F238E27FC236}">
                  <a16:creationId xmlns="" xmlns:a16="http://schemas.microsoft.com/office/drawing/2014/main" id="{F570AD2C-2F48-4BAD-A9A2-949BA9574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671" y="1393737"/>
              <a:ext cx="56172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마름모의 둘레를 구하는 방법을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식으로 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나타내어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모서리가 둥근 직사각형 73"/>
            <p:cNvSpPr/>
            <p:nvPr/>
          </p:nvSpPr>
          <p:spPr>
            <a:xfrm>
              <a:off x="978826" y="150385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AD2C8CE-963F-4FD6-AFB9-60534F7F5BDB}"/>
              </a:ext>
            </a:extLst>
          </p:cNvPr>
          <p:cNvSpPr txBox="1"/>
          <p:nvPr/>
        </p:nvSpPr>
        <p:spPr>
          <a:xfrm>
            <a:off x="965787" y="4296626"/>
            <a:ext cx="7947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마름모와 정사각형은 네 변의 길이가 모두 같으므로 한 변의 길이를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t="61489" r="41256" b="34329"/>
          <a:stretch/>
        </p:blipFill>
        <p:spPr>
          <a:xfrm>
            <a:off x="2094629" y="2506349"/>
            <a:ext cx="4776114" cy="682902"/>
          </a:xfrm>
          <a:prstGeom prst="rect">
            <a:avLst/>
          </a:prstGeom>
        </p:spPr>
      </p:pic>
      <p:sp>
        <p:nvSpPr>
          <p:cNvPr id="48" name="내용 개체 틀 2"/>
          <p:cNvSpPr txBox="1">
            <a:spLocks/>
          </p:cNvSpPr>
          <p:nvPr/>
        </p:nvSpPr>
        <p:spPr>
          <a:xfrm>
            <a:off x="4307072" y="2647004"/>
            <a:ext cx="193761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한 변의 길이</a:t>
            </a:r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4" t="60679" r="6221" b="25690"/>
          <a:stretch/>
        </p:blipFill>
        <p:spPr>
          <a:xfrm>
            <a:off x="7736156" y="1853322"/>
            <a:ext cx="1288797" cy="152163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8" t="57669" r="20892" b="34315"/>
          <a:stretch/>
        </p:blipFill>
        <p:spPr>
          <a:xfrm>
            <a:off x="6830880" y="1621674"/>
            <a:ext cx="1432174" cy="89480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418" y="26868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598" y="42966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4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73333" r="21031" b="14634"/>
          <a:stretch/>
        </p:blipFill>
        <p:spPr>
          <a:xfrm>
            <a:off x="988125" y="1920435"/>
            <a:ext cx="8034343" cy="1766255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사각형의 둘레 문제 해결하기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220" y="1445778"/>
            <a:ext cx="8518631" cy="342691"/>
            <a:chOff x="920220" y="1445778"/>
            <a:chExt cx="8518631" cy="342691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1163543" y="1445778"/>
              <a:ext cx="8275308" cy="3426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-100" dirty="0" smtClean="0"/>
                <a:t>주변에서 </a:t>
              </a:r>
              <a:r>
                <a:rPr lang="ko-KR" altLang="en-US" spc="-100" dirty="0"/>
                <a:t>사각형 모양의 물건을 찾아 둘레를 구하고 그 결과를 이야기해 봅시다</a:t>
              </a:r>
              <a:r>
                <a:rPr lang="en-US" altLang="ko-KR" spc="-100" dirty="0"/>
                <a:t>.</a:t>
              </a:r>
              <a:endParaRPr lang="ko-KR" altLang="en-US" spc="-100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920220" y="1484001"/>
              <a:ext cx="217025" cy="217025"/>
              <a:chOff x="4520952" y="3717032"/>
              <a:chExt cx="217025" cy="217025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0" name="모서리가 둥근 직사각형 1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모서리가 둥근 직사각형 1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1370417" y="2667123"/>
            <a:ext cx="146198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수학책</a:t>
            </a:r>
            <a:endParaRPr lang="en-US" altLang="ko-KR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1370417" y="3180079"/>
            <a:ext cx="146198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색종이</a:t>
            </a:r>
            <a:endParaRPr lang="en-US" altLang="ko-KR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3784598" y="2655972"/>
            <a:ext cx="146198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직사각형</a:t>
            </a:r>
            <a:endParaRPr lang="en-US" altLang="ko-KR" dirty="0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3784598" y="3168928"/>
            <a:ext cx="146198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정사각형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내용 개체 틀 2"/>
              <p:cNvSpPr txBox="1">
                <a:spLocks/>
              </p:cNvSpPr>
              <p:nvPr/>
            </p:nvSpPr>
            <p:spPr>
              <a:xfrm>
                <a:off x="6639003" y="2667123"/>
                <a:ext cx="1461988" cy="4238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/>
                  <a:t>96</a:t>
                </a:r>
                <a:r>
                  <a:rPr lang="en-US" altLang="ko-KR" dirty="0"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03" y="2667123"/>
                <a:ext cx="1461988" cy="423893"/>
              </a:xfrm>
              <a:prstGeom prst="rect">
                <a:avLst/>
              </a:prstGeom>
              <a:blipFill rotWithShape="1">
                <a:blip r:embed="rId5"/>
                <a:stretch>
                  <a:fillRect t="-7246" b="-101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내용 개체 틀 2"/>
              <p:cNvSpPr txBox="1">
                <a:spLocks/>
              </p:cNvSpPr>
              <p:nvPr/>
            </p:nvSpPr>
            <p:spPr>
              <a:xfrm>
                <a:off x="6639003" y="3180079"/>
                <a:ext cx="1461988" cy="4238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/>
                  <a:t>60</a:t>
                </a:r>
                <a:r>
                  <a:rPr lang="en-US" altLang="ko-KR" dirty="0"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9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03" y="3180079"/>
                <a:ext cx="1461988" cy="423893"/>
              </a:xfrm>
              <a:prstGeom prst="rect">
                <a:avLst/>
              </a:prstGeom>
              <a:blipFill rotWithShape="1">
                <a:blip r:embed="rId6"/>
                <a:stretch>
                  <a:fillRect t="-7246" b="-101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0380" y="29023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447</Words>
  <Application>Microsoft Office PowerPoint</Application>
  <PresentationFormat>A4 용지(210x297mm)</PresentationFormat>
  <Paragraphs>130</Paragraphs>
  <Slides>13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민지희</cp:lastModifiedBy>
  <cp:revision>305</cp:revision>
  <cp:lastPrinted>2018-11-29T06:22:27Z</cp:lastPrinted>
  <dcterms:created xsi:type="dcterms:W3CDTF">2017-09-24T23:31:15Z</dcterms:created>
  <dcterms:modified xsi:type="dcterms:W3CDTF">2019-01-03T01:24:12Z</dcterms:modified>
</cp:coreProperties>
</file>