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0" r:id="rId4"/>
    <p:sldId id="279" r:id="rId5"/>
    <p:sldId id="276" r:id="rId6"/>
    <p:sldId id="273" r:id="rId7"/>
    <p:sldId id="281" r:id="rId8"/>
    <p:sldId id="277" r:id="rId9"/>
    <p:sldId id="264" r:id="rId10"/>
    <p:sldId id="278" r:id="rId11"/>
    <p:sldId id="282" r:id="rId12"/>
    <p:sldId id="263" r:id="rId1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04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pos="603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695A35"/>
    <a:srgbClr val="464646"/>
    <a:srgbClr val="3C4BA0"/>
    <a:srgbClr val="F5A200"/>
    <a:srgbClr val="4F81BD"/>
    <a:srgbClr val="F0830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2250" y="-1044"/>
      </p:cViewPr>
      <p:guideLst>
        <p:guide orient="horz" pos="537"/>
        <p:guide orient="horz" pos="3861"/>
        <p:guide orient="horz" pos="913"/>
        <p:guide orient="horz" pos="504"/>
        <p:guide orient="horz" pos="3884"/>
        <p:guide pos="240"/>
        <p:guide pos="6023"/>
        <p:guide pos="489"/>
        <p:guide pos="6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02</a:t>
            </a:r>
            <a:r>
              <a:rPr lang="ko-KR" altLang="en-US" smtClean="0"/>
              <a:t>차시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3E24-C2E8-45A8-A272-E7C20830B9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725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02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02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02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905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4061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정다각형의 둘레를</a:t>
            </a:r>
            <a:r>
              <a:rPr lang="ko-KR" altLang="en-US" sz="1400" b="1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구해 볼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모서리가 둥근 직사각형 28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정다각형의 둘레를</a:t>
            </a:r>
            <a:r>
              <a:rPr lang="ko-KR" altLang="en-US" sz="1400" b="1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구해 볼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3.jpe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21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slide" Target="slide4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openxmlformats.org/officeDocument/2006/relationships/image" Target="../media/image13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5" Type="http://schemas.openxmlformats.org/officeDocument/2006/relationships/image" Target="../media/image15.png"/><Relationship Id="rId10" Type="http://schemas.openxmlformats.org/officeDocument/2006/relationships/slide" Target="slide6.xml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5" Type="http://schemas.openxmlformats.org/officeDocument/2006/relationships/image" Target="../media/image15.png"/><Relationship Id="rId10" Type="http://schemas.openxmlformats.org/officeDocument/2006/relationships/slide" Target="slide6.xml"/><Relationship Id="rId4" Type="http://schemas.openxmlformats.org/officeDocument/2006/relationships/image" Target="../media/image18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image" Target="../media/image21.png"/><Relationship Id="rId10" Type="http://schemas.openxmlformats.org/officeDocument/2006/relationships/slide" Target="slide4.xml"/><Relationship Id="rId4" Type="http://schemas.openxmlformats.org/officeDocument/2006/relationships/image" Target="../media/image17.jpe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5" Type="http://schemas.openxmlformats.org/officeDocument/2006/relationships/image" Target="../media/image22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9"/>
          <a:stretch/>
        </p:blipFill>
        <p:spPr>
          <a:xfrm>
            <a:off x="7329264" y="8620"/>
            <a:ext cx="2668247" cy="925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8884" y="2792831"/>
            <a:ext cx="535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고딕 ExtraBold" panose="020B0600000101010101" charset="-127"/>
                <a:ea typeface="나눔고딕 ExtraBold" panose="020B0600000101010101" charset="-127"/>
              </a:rPr>
              <a:t>정다각형의 둘레를 </a:t>
            </a:r>
            <a:endParaRPr lang="en-US" altLang="ko-KR" sz="3600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r>
              <a:rPr lang="ko-KR" altLang="en-US" sz="3600" dirty="0" smtClean="0">
                <a:latin typeface="나눔고딕 ExtraBold" panose="020B0600000101010101" charset="-127"/>
                <a:ea typeface="나눔고딕 ExtraBold" panose="020B0600000101010101" charset="-127"/>
              </a:rPr>
              <a:t>구해 볼까요</a:t>
            </a:r>
            <a:endParaRPr lang="ko-KR" altLang="en-US" sz="3600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5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atin typeface="나눔고딕 ExtraBold" pitchFamily="50" charset="-127"/>
                <a:ea typeface="나눔고딕 ExtraBold" pitchFamily="50" charset="-127"/>
              </a:rPr>
              <a:t>다각형의 둘레와 </a:t>
            </a:r>
            <a:r>
              <a:rPr lang="ko-KR" altLang="en-US" sz="2200" dirty="0" smtClean="0">
                <a:latin typeface="나눔고딕 ExtraBold" pitchFamily="50" charset="-127"/>
                <a:ea typeface="나눔고딕 ExtraBold" pitchFamily="50" charset="-127"/>
              </a:rPr>
              <a:t>넓이 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110~111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70~71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3"/>
          <p:cNvSpPr txBox="1">
            <a:spLocks/>
          </p:cNvSpPr>
          <p:nvPr/>
        </p:nvSpPr>
        <p:spPr>
          <a:xfrm>
            <a:off x="930844" y="1449388"/>
            <a:ext cx="673004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ko-KR" altLang="en-US" dirty="0"/>
              <a:t>	자로 재어 정사각형의 둘레를 구해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401610" y="4502860"/>
            <a:ext cx="1282569" cy="453122"/>
            <a:chOff x="4401610" y="4502860"/>
            <a:chExt cx="1282569" cy="453122"/>
          </a:xfrm>
        </p:grpSpPr>
        <p:sp>
          <p:nvSpPr>
            <p:cNvPr id="19" name="모서리가 둥근 직사각형 1">
              <a:extLst>
                <a:ext uri="{FF2B5EF4-FFF2-40B4-BE49-F238E27FC236}">
                  <a16:creationId xmlns="" xmlns:a16="http://schemas.microsoft.com/office/drawing/2014/main" id="{3BB5A761-6E35-44AA-ABC7-926D5FC0E2B7}"/>
                </a:ext>
              </a:extLst>
            </p:cNvPr>
            <p:cNvSpPr/>
            <p:nvPr/>
          </p:nvSpPr>
          <p:spPr>
            <a:xfrm>
              <a:off x="4401610" y="4502860"/>
              <a:ext cx="690651" cy="4531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내용 개체 틀 3"/>
                <p:cNvSpPr txBox="1">
                  <a:spLocks/>
                </p:cNvSpPr>
                <p:nvPr/>
              </p:nvSpPr>
              <p:spPr>
                <a:xfrm>
                  <a:off x="5029931" y="4521926"/>
                  <a:ext cx="654248" cy="36933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931" y="4521926"/>
                  <a:ext cx="654248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94" y="2313394"/>
            <a:ext cx="1807464" cy="1807464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12897"/>
            <a:ext cx="2661720" cy="923408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1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2200" dirty="0" smtClean="0">
                <a:solidFill>
                  <a:srgbClr val="695A35"/>
                </a:solidFill>
              </a:rPr>
              <a:t>형성평가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4513342" y="4533004"/>
            <a:ext cx="500336" cy="44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None/>
              <a:defRPr/>
            </a:pPr>
            <a:r>
              <a:rPr lang="en-US" altLang="ko-KR" dirty="0" smtClean="0"/>
              <a:t>20 </a:t>
            </a:r>
            <a:endParaRPr lang="en-US" altLang="ko-KR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5391" y="45182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0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1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2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2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792831"/>
            <a:ext cx="341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사각형의 둘레를 구해 볼까요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464646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정다각형의 둘레를 구해 볼까요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29264" y="9997"/>
            <a:ext cx="2661719" cy="9234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51077" y="2731277"/>
            <a:ext cx="126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0479" y="2792831"/>
            <a:ext cx="551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정다각형의 둘레를 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구해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464646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정다각형의 둘레를 </a:t>
            </a:r>
            <a:r>
              <a:rPr lang="ko-KR" altLang="en-US" sz="1400" dirty="0" smtClean="0">
                <a:solidFill>
                  <a:srgbClr val="464646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구해 볼까요</a:t>
            </a:r>
            <a:endParaRPr lang="ko-KR" altLang="en-US" sz="1400" dirty="0">
              <a:solidFill>
                <a:srgbClr val="464646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9" name="직사각형 8">
            <a:hlinkClick r:id="rId4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hlinkClick r:id="rId5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8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9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20552" y="4759742"/>
            <a:ext cx="8065507" cy="1114811"/>
            <a:chOff x="920552" y="4759742"/>
            <a:chExt cx="8065507" cy="1114811"/>
          </a:xfrm>
        </p:grpSpPr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1166207" y="4759742"/>
              <a:ext cx="7747233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둘레를 잴 수 있는 방법을 이야기해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920552" y="5169488"/>
              <a:ext cx="8065507" cy="70506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1018761" y="490375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9997"/>
            <a:ext cx="2661720" cy="92340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둘레의 의미 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09401" y="3441854"/>
            <a:ext cx="8076658" cy="785751"/>
            <a:chOff x="909401" y="3441854"/>
            <a:chExt cx="8076658" cy="785751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909401" y="3849837"/>
              <a:ext cx="8076658" cy="3777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07610" y="3441854"/>
              <a:ext cx="3575540" cy="417992"/>
              <a:chOff x="1007610" y="3441854"/>
              <a:chExt cx="3575540" cy="417992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1156387" y="3441854"/>
                <a:ext cx="3426763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둘레가 무엇인지 이야기해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2" name="모서리가 둥근 직사각형 21"/>
              <p:cNvSpPr/>
              <p:nvPr/>
            </p:nvSpPr>
            <p:spPr>
              <a:xfrm>
                <a:off x="1007610" y="357543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1018761" y="4330392"/>
            <a:ext cx="7572126" cy="432049"/>
            <a:chOff x="1018761" y="4330392"/>
            <a:chExt cx="7572126" cy="432049"/>
          </a:xfrm>
        </p:grpSpPr>
        <p:sp>
          <p:nvSpPr>
            <p:cNvPr id="53" name="내용 개체 틀 3">
              <a:extLst>
                <a:ext uri="{FF2B5EF4-FFF2-40B4-BE49-F238E27FC236}">
                  <a16:creationId xmlns="" xmlns:a16="http://schemas.microsoft.com/office/drawing/2014/main" id="{CDC580DC-68FC-499B-8D29-5D87CB25BB10}"/>
                </a:ext>
              </a:extLst>
            </p:cNvPr>
            <p:cNvSpPr txBox="1">
              <a:spLocks/>
            </p:cNvSpPr>
            <p:nvPr/>
          </p:nvSpPr>
          <p:spPr>
            <a:xfrm>
              <a:off x="1169422" y="4330392"/>
              <a:ext cx="7421465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끈을 사용하여 </a:t>
              </a:r>
              <a:r>
                <a:rPr lang="ko-KR" altLang="en-US" dirty="0" smtClean="0"/>
                <a:t>주변에 </a:t>
              </a:r>
              <a:r>
                <a:rPr lang="ko-KR" altLang="en-US" smtClean="0"/>
                <a:t>있는 물건의 </a:t>
              </a:r>
              <a:r>
                <a:rPr lang="ko-KR" altLang="en-US" dirty="0" smtClean="0"/>
                <a:t>둘레를 구해 </a:t>
              </a:r>
              <a:r>
                <a:rPr lang="ko-KR" altLang="en-US" dirty="0"/>
                <a:t>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1018761" y="443840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401" y="1368552"/>
            <a:ext cx="8231522" cy="432049"/>
            <a:chOff x="909401" y="1368552"/>
            <a:chExt cx="8231522" cy="432049"/>
          </a:xfrm>
        </p:grpSpPr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1149699" y="1368552"/>
              <a:ext cx="7991224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지혜와 </a:t>
              </a:r>
              <a:r>
                <a:rPr lang="ko-KR" altLang="en-US" dirty="0"/>
                <a:t>슬기는 선물 상자의 둘레를 재고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둘레를 </a:t>
              </a:r>
              <a:r>
                <a:rPr lang="ko-KR" altLang="en-US" dirty="0" smtClean="0"/>
                <a:t>재는 방법을 생각해 봅시다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909401" y="1442731"/>
              <a:ext cx="217025" cy="217025"/>
              <a:chOff x="4520952" y="3717032"/>
              <a:chExt cx="217025" cy="217025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모서리가 둥근 직사각형 17"/>
              <p:cNvSpPr/>
              <p:nvPr/>
            </p:nvSpPr>
            <p:spPr>
              <a:xfrm>
                <a:off x="458552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1" name="직사각형 42"/>
          <p:cNvSpPr>
            <a:spLocks noChangeArrowheads="1"/>
          </p:cNvSpPr>
          <p:nvPr/>
        </p:nvSpPr>
        <p:spPr bwMode="auto">
          <a:xfrm>
            <a:off x="951008" y="3848695"/>
            <a:ext cx="776328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물건의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가장자리를 한 번 둘러싼 끈의 길이입니다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970995" y="5202942"/>
            <a:ext cx="7258369" cy="67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ko-KR" altLang="en-US" dirty="0"/>
              <a:t>물건의 </a:t>
            </a:r>
            <a:r>
              <a:rPr lang="ko-KR" altLang="en-US" dirty="0" smtClean="0"/>
              <a:t>가장자리를 </a:t>
            </a:r>
            <a:r>
              <a:rPr lang="ko-KR" altLang="en-US" dirty="0"/>
              <a:t>한 번 둘러싼 끈의 길이를 재면 될 것 같습니다</a:t>
            </a:r>
            <a:r>
              <a:rPr lang="en-US" altLang="ko-KR" dirty="0"/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dirty="0"/>
              <a:t>물건의 </a:t>
            </a:r>
            <a:r>
              <a:rPr lang="ko-KR" altLang="en-US" dirty="0" smtClean="0"/>
              <a:t>모든 변의 길이를 </a:t>
            </a:r>
            <a:r>
              <a:rPr lang="ko-KR" altLang="en-US" dirty="0"/>
              <a:t>각각 끈으로 재어서 </a:t>
            </a:r>
            <a:r>
              <a:rPr lang="ko-KR" altLang="en-US" dirty="0" smtClean="0"/>
              <a:t>더합니다</a:t>
            </a:r>
            <a:r>
              <a:rPr lang="en-US" altLang="ko-KR" dirty="0"/>
              <a:t>.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452554" y="1718223"/>
            <a:ext cx="4880567" cy="1832462"/>
            <a:chOff x="2452554" y="1718223"/>
            <a:chExt cx="4880567" cy="183246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3252" r="34607" b="74945"/>
            <a:stretch/>
          </p:blipFill>
          <p:spPr>
            <a:xfrm>
              <a:off x="2452554" y="1718223"/>
              <a:ext cx="3976961" cy="1832462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77" t="23264" r="3802" b="67576"/>
            <a:stretch/>
          </p:blipFill>
          <p:spPr>
            <a:xfrm>
              <a:off x="5525909" y="1877913"/>
              <a:ext cx="1807212" cy="986833"/>
            </a:xfrm>
            <a:prstGeom prst="rect">
              <a:avLst/>
            </a:prstGeom>
          </p:spPr>
        </p:pic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4046" y="38692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4046" y="53132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8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3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9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686710" y="2644629"/>
            <a:ext cx="6949750" cy="2280233"/>
            <a:chOff x="1686710" y="2644629"/>
            <a:chExt cx="6949750" cy="2280233"/>
          </a:xfrm>
        </p:grpSpPr>
        <p:grpSp>
          <p:nvGrpSpPr>
            <p:cNvPr id="6" name="그룹 5"/>
            <p:cNvGrpSpPr/>
            <p:nvPr/>
          </p:nvGrpSpPr>
          <p:grpSpPr>
            <a:xfrm>
              <a:off x="1686710" y="2644629"/>
              <a:ext cx="3836627" cy="2255699"/>
              <a:chOff x="1686710" y="2644629"/>
              <a:chExt cx="3836627" cy="2255699"/>
            </a:xfrm>
          </p:grpSpPr>
          <p:pic>
            <p:nvPicPr>
              <p:cNvPr id="1027" name="Picture 3" descr="D:\5,6학년\15개정\5,6G1S\####5,6학년 1학기 전자저작물\2018\#전자저작물 컷\시디 5-1-6 컷_181101\CC5160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92" r="44573"/>
              <a:stretch/>
            </p:blipFill>
            <p:spPr bwMode="auto">
              <a:xfrm>
                <a:off x="3904261" y="2874018"/>
                <a:ext cx="1619076" cy="2026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D:\5,6학년\15개정\5,6G1S\####5,6학년 1학기 전자저작물\2018\#전자저작물 컷\시디 5-1-6 컷_181101\CC5160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808"/>
              <a:stretch/>
            </p:blipFill>
            <p:spPr bwMode="auto">
              <a:xfrm>
                <a:off x="1686710" y="2644629"/>
                <a:ext cx="1377405" cy="2026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 descr="D:\5,6학년\15개정\5,6G1S\####5,6학년 1학기 전자저작물\2018\#전자저작물 컷\시디 5-1-6 컷_181101\CC516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83"/>
            <a:stretch/>
          </p:blipFill>
          <p:spPr bwMode="auto">
            <a:xfrm>
              <a:off x="6445652" y="2898552"/>
              <a:ext cx="2190808" cy="2026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D:\5,6학년\15개정\5,6G1S\####5,6학년 1학기 전자저작물\2018\#전자저작물 컷\시디 5-1-6 컷_181101\CC516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3"/>
          <a:stretch/>
        </p:blipFill>
        <p:spPr bwMode="auto">
          <a:xfrm>
            <a:off x="6447600" y="2901600"/>
            <a:ext cx="2191492" cy="20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5,6학년\15개정\5,6G1S\####5,6학년 1학기 전자저작물\2018\#전자저작물 컷\시디 5-1-6 컷_181101\CC516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r="40145"/>
          <a:stretch/>
        </p:blipFill>
        <p:spPr bwMode="auto">
          <a:xfrm>
            <a:off x="3907943" y="2876400"/>
            <a:ext cx="1921079" cy="20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9997"/>
            <a:ext cx="2661720" cy="92340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정다각형의 둘레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구하는 방법 알아 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19551" y="1448780"/>
            <a:ext cx="4941446" cy="369332"/>
            <a:chOff x="919551" y="1448780"/>
            <a:chExt cx="4941446" cy="369332"/>
          </a:xfrm>
        </p:grpSpPr>
        <p:sp>
          <p:nvSpPr>
            <p:cNvPr id="44" name="TextBox 19"/>
            <p:cNvSpPr txBox="1">
              <a:spLocks noChangeArrowheads="1"/>
            </p:cNvSpPr>
            <p:nvPr/>
          </p:nvSpPr>
          <p:spPr bwMode="auto">
            <a:xfrm>
              <a:off x="1173495" y="1448780"/>
              <a:ext cx="46875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정다각형의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둘레를 구하는 방법을 알아봅시다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919551" y="1519787"/>
              <a:ext cx="217025" cy="217025"/>
              <a:chOff x="4520952" y="3717032"/>
              <a:chExt cx="217025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모서리가 둥근 직사각형 1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1018761" y="1988840"/>
            <a:ext cx="6477954" cy="369332"/>
            <a:chOff x="1018761" y="1988840"/>
            <a:chExt cx="647795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158120" y="1988840"/>
                  <a:ext cx="633859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ko-KR" altLang="en-US" b="1" dirty="0">
                      <a:latin typeface="나눔고딕" pitchFamily="50" charset="-127"/>
                      <a:ea typeface="나눔고딕" pitchFamily="50" charset="-127"/>
                    </a:rPr>
                    <a:t>길이가 </a:t>
                  </a:r>
                  <a:r>
                    <a:rPr kumimoji="0" lang="en-US" altLang="ko-KR" b="1" dirty="0">
                      <a:latin typeface="나눔고딕" pitchFamily="50" charset="-127"/>
                      <a:ea typeface="나눔고딕" pitchFamily="50" charset="-127"/>
                    </a:rPr>
                    <a:t>3</a:t>
                  </a:r>
                  <a:r>
                    <a:rPr lang="en-US" altLang="ko-KR" b="1" spc="-150" dirty="0" smtClean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dirty="0">
                          <a:latin typeface="Cambria Math"/>
                          <a:ea typeface="나눔고딕 ExtraBold" panose="020D0904000000000000" pitchFamily="50" charset="-127"/>
                        </a:rPr>
                        <m:t>𝐜𝐦</m:t>
                      </m:r>
                    </m:oMath>
                  </a14:m>
                  <a:r>
                    <a:rPr kumimoji="0" lang="ko-KR" altLang="en-US" b="1" dirty="0">
                      <a:latin typeface="나눔고딕" pitchFamily="50" charset="-127"/>
                      <a:ea typeface="나눔고딕" pitchFamily="50" charset="-127"/>
                    </a:rPr>
                    <a:t>인</a:t>
                  </a:r>
                  <a:r>
                    <a:rPr lang="en-US" altLang="ko-KR" b="1" dirty="0">
                      <a:latin typeface="나눔고딕" pitchFamily="50" charset="-127"/>
                      <a:ea typeface="나눔고딕" pitchFamily="50" charset="-127"/>
                    </a:rPr>
                    <a:t> </a:t>
                  </a:r>
                  <a:r>
                    <a:rPr lang="ko-KR" altLang="en-US" b="1" dirty="0">
                      <a:latin typeface="나눔고딕" pitchFamily="50" charset="-127"/>
                      <a:ea typeface="나눔고딕" pitchFamily="50" charset="-127"/>
                    </a:rPr>
                    <a:t>색 막대를 </a:t>
                  </a:r>
                  <a:r>
                    <a:rPr lang="ko-KR" altLang="en-US" b="1" dirty="0" smtClean="0">
                      <a:latin typeface="나눔고딕" pitchFamily="50" charset="-127"/>
                      <a:ea typeface="나눔고딕" pitchFamily="50" charset="-127"/>
                    </a:rPr>
                    <a:t>사용하여 </a:t>
                  </a:r>
                  <a:r>
                    <a:rPr lang="ko-KR" altLang="en-US" b="1" dirty="0">
                      <a:latin typeface="나눔고딕" pitchFamily="50" charset="-127"/>
                      <a:ea typeface="나눔고딕" pitchFamily="50" charset="-127"/>
                    </a:rPr>
                    <a:t>정다각형을 만들어 보세요</a:t>
                  </a:r>
                  <a:r>
                    <a:rPr lang="en-US" altLang="ko-KR" b="1" dirty="0">
                      <a:latin typeface="나눔고딕" pitchFamily="50" charset="-127"/>
                      <a:ea typeface="나눔고딕" pitchFamily="50" charset="-127"/>
                    </a:rPr>
                    <a:t>. </a:t>
                  </a:r>
                  <a:endParaRPr kumimoji="0" lang="ko-KR" altLang="en-US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45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8120" y="1988840"/>
                  <a:ext cx="633859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5" t="-8197" b="-2459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모서리가 둥근 직사각형 18"/>
            <p:cNvSpPr/>
            <p:nvPr/>
          </p:nvSpPr>
          <p:spPr>
            <a:xfrm>
              <a:off x="1018761" y="212305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8" descr="D:\5,6학년\15개정\5,6G1S\####5,6학년 1학기 전자저작물\2018\#전자저작물 컷\시디 5-1-6 컷_181115\CC5160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r="40124"/>
          <a:stretch/>
        </p:blipFill>
        <p:spPr bwMode="auto">
          <a:xfrm>
            <a:off x="3542400" y="2538000"/>
            <a:ext cx="2382474" cy="27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D:\5,6학년\15개정\5,6G1S\####5,6학년 1학기 전자저작물\2018\#전자저작물 컷\시디 5-1-6 컷_181115\CC5160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4"/>
          <a:stretch/>
        </p:blipFill>
        <p:spPr bwMode="auto">
          <a:xfrm>
            <a:off x="6084000" y="2559600"/>
            <a:ext cx="2959588" cy="27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D:\5,6학년\15개정\5,6G1S\####5,6학년 1학기 전자저작물\2018\#전자저작물 컷\시디 5-1-6 컷_181101\CC516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03"/>
          <a:stretch/>
        </p:blipFill>
        <p:spPr bwMode="auto">
          <a:xfrm>
            <a:off x="1684800" y="2646000"/>
            <a:ext cx="1568741" cy="20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5,6학년\15개정\5,6G1S\####5,6학년 1학기 전자저작물\2018\#전자저작물 컷\시디 5-1-6 컷_181115\CC5160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6"/>
          <a:stretch/>
        </p:blipFill>
        <p:spPr bwMode="auto">
          <a:xfrm>
            <a:off x="1317600" y="2307600"/>
            <a:ext cx="2105637" cy="27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7039" y="40469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2213" y="38575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44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992560" y="4894013"/>
            <a:ext cx="7671421" cy="1041425"/>
            <a:chOff x="992560" y="4894013"/>
            <a:chExt cx="7671421" cy="104142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7" t="38852" r="26583" b="56923"/>
            <a:stretch/>
          </p:blipFill>
          <p:spPr>
            <a:xfrm>
              <a:off x="1732890" y="5299075"/>
              <a:ext cx="6429427" cy="636363"/>
            </a:xfrm>
            <a:prstGeom prst="rect">
              <a:avLst/>
            </a:prstGeom>
          </p:spPr>
        </p:pic>
        <p:grpSp>
          <p:nvGrpSpPr>
            <p:cNvPr id="7" name="그룹 6"/>
            <p:cNvGrpSpPr/>
            <p:nvPr/>
          </p:nvGrpSpPr>
          <p:grpSpPr>
            <a:xfrm>
              <a:off x="992560" y="4894013"/>
              <a:ext cx="7671421" cy="339263"/>
              <a:chOff x="992560" y="4894013"/>
              <a:chExt cx="7671421" cy="339263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1122599" y="4894013"/>
                <a:ext cx="7541382" cy="3392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정다각형의 둘레를 구하는 방법을 식으로 나타내어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992560" y="500337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31590" y="3645024"/>
            <a:ext cx="8089862" cy="1152127"/>
            <a:chOff x="931590" y="3645024"/>
            <a:chExt cx="8089862" cy="1152127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931590" y="4030705"/>
              <a:ext cx="8089862" cy="7664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92560" y="3645024"/>
              <a:ext cx="6768752" cy="417992"/>
              <a:chOff x="992560" y="3645024"/>
              <a:chExt cx="6768752" cy="417992"/>
            </a:xfrm>
          </p:grpSpPr>
          <p:sp>
            <p:nvSpPr>
              <p:cNvPr id="48" name="내용 개체 틀 3"/>
              <p:cNvSpPr txBox="1">
                <a:spLocks/>
              </p:cNvSpPr>
              <p:nvPr/>
            </p:nvSpPr>
            <p:spPr>
              <a:xfrm>
                <a:off x="1127215" y="3645024"/>
                <a:ext cx="6634097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정다각형의 둘레를 구하는 방법을 </a:t>
                </a:r>
                <a:r>
                  <a:rPr lang="ko-KR" altLang="en-US" dirty="0" smtClean="0"/>
                  <a:t>이야기해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992560" y="376061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2" name="내용 개체 틀 2"/>
          <p:cNvSpPr txBox="1">
            <a:spLocks/>
          </p:cNvSpPr>
          <p:nvPr/>
        </p:nvSpPr>
        <p:spPr>
          <a:xfrm>
            <a:off x="931590" y="4097933"/>
            <a:ext cx="7258369" cy="72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ko-KR" altLang="en-US" dirty="0"/>
              <a:t>각 변의 길이를 모두 </a:t>
            </a:r>
            <a:r>
              <a:rPr lang="ko-KR" altLang="en-US" dirty="0" smtClean="0"/>
              <a:t>더합니다</a:t>
            </a:r>
            <a:r>
              <a:rPr lang="en-US" altLang="ko-KR" dirty="0"/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dirty="0"/>
              <a:t>한 변의 </a:t>
            </a:r>
            <a:r>
              <a:rPr lang="ko-KR" altLang="en-US" dirty="0" smtClean="0"/>
              <a:t>길이를 </a:t>
            </a:r>
            <a:r>
              <a:rPr lang="ko-KR" altLang="en-US" dirty="0"/>
              <a:t>변의 </a:t>
            </a:r>
            <a:r>
              <a:rPr lang="ko-KR" altLang="en-US" dirty="0" smtClean="0"/>
              <a:t>수만큼 곱합니다</a:t>
            </a:r>
            <a:r>
              <a:rPr lang="en-US" altLang="ko-KR" dirty="0"/>
              <a:t>. </a:t>
            </a:r>
          </a:p>
        </p:txBody>
      </p:sp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9997"/>
            <a:ext cx="2661720" cy="923408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92560" y="1412776"/>
            <a:ext cx="8424936" cy="432049"/>
            <a:chOff x="992560" y="1412776"/>
            <a:chExt cx="8424936" cy="432049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142188" y="1412776"/>
              <a:ext cx="8275308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정다각형의 둘레를 구해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992560" y="155679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13610" r="31727" b="71316"/>
          <a:stretch/>
        </p:blipFill>
        <p:spPr>
          <a:xfrm>
            <a:off x="1985849" y="1628800"/>
            <a:ext cx="5817472" cy="2019891"/>
          </a:xfrm>
          <a:prstGeom prst="rect">
            <a:avLst/>
          </a:prstGeom>
        </p:spPr>
      </p:pic>
      <p:sp>
        <p:nvSpPr>
          <p:cNvPr id="24" name="내용 개체 틀 2"/>
          <p:cNvSpPr txBox="1">
            <a:spLocks/>
          </p:cNvSpPr>
          <p:nvPr/>
        </p:nvSpPr>
        <p:spPr>
          <a:xfrm>
            <a:off x="3731860" y="229290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3</a:t>
            </a:r>
            <a:endParaRPr lang="en-US" altLang="ko-KR" dirty="0"/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3731860" y="2716802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3</a:t>
            </a:r>
            <a:endParaRPr lang="en-US" altLang="ko-KR" dirty="0"/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3731860" y="313659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3</a:t>
            </a:r>
            <a:endParaRPr lang="en-US" altLang="ko-KR" dirty="0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5152156" y="229290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3</a:t>
            </a:r>
            <a:endParaRPr lang="en-US" altLang="ko-KR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5152156" y="2716802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4</a:t>
            </a:r>
            <a:endParaRPr lang="en-US" altLang="ko-KR" dirty="0"/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5152156" y="313659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5</a:t>
            </a:r>
            <a:endParaRPr lang="en-US" altLang="ko-KR" dirty="0"/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6646494" y="229290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9</a:t>
            </a:r>
            <a:endParaRPr lang="en-US" altLang="ko-KR" dirty="0"/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6646494" y="2716802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12</a:t>
            </a:r>
            <a:endParaRPr lang="en-US" altLang="ko-KR" dirty="0"/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6646494" y="313659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15</a:t>
            </a:r>
            <a:endParaRPr lang="en-US" altLang="ko-KR" dirty="0"/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3888417" y="5452619"/>
            <a:ext cx="203315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한 변의 길이</a:t>
            </a:r>
            <a:endParaRPr lang="en-US" altLang="ko-KR" dirty="0"/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6089771" y="5452619"/>
            <a:ext cx="203315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변의 수</a:t>
            </a:r>
            <a:endParaRPr lang="en-US" altLang="ko-KR" dirty="0"/>
          </a:p>
        </p:txBody>
      </p:sp>
      <p:sp>
        <p:nvSpPr>
          <p:cNvPr id="47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정다각형의 둘레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구하는 방법 알아 보기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858" y="26996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869" y="42051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8028" y="54785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직사각형 44">
            <a:hlinkClick r:id="rId6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7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0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1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665" y="54785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9" grpId="0"/>
      <p:bldP spid="41" grpId="0"/>
      <p:bldP spid="4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9997"/>
            <a:ext cx="2661720" cy="923408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19551" y="1412776"/>
            <a:ext cx="7669853" cy="432049"/>
            <a:chOff x="919551" y="1412776"/>
            <a:chExt cx="7669853" cy="432049"/>
          </a:xfrm>
        </p:grpSpPr>
        <p:sp>
          <p:nvSpPr>
            <p:cNvPr id="46" name="내용 개체 틀 3"/>
            <p:cNvSpPr txBox="1">
              <a:spLocks/>
            </p:cNvSpPr>
            <p:nvPr/>
          </p:nvSpPr>
          <p:spPr>
            <a:xfrm>
              <a:off x="1167939" y="1412776"/>
              <a:ext cx="7421465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정다각형의 </a:t>
              </a:r>
              <a:r>
                <a:rPr lang="ko-KR" altLang="en-US" dirty="0"/>
                <a:t>둘레를 구하는 방법을 이용하여 물음에 답해 봅시다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919551" y="1484784"/>
              <a:ext cx="217025" cy="217025"/>
              <a:chOff x="4520952" y="3717032"/>
              <a:chExt cx="217025" cy="217025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0" name="모서리가 둥근 직사각형 1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모서리가 둥근 직사각형 1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92560" y="2179009"/>
            <a:ext cx="5813334" cy="369332"/>
            <a:chOff x="992560" y="2179009"/>
            <a:chExt cx="581333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116516" y="2179009"/>
                  <a:ext cx="568937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b="1" dirty="0" smtClean="0">
                      <a:latin typeface="나눔고딕" pitchFamily="50" charset="-127"/>
                      <a:ea typeface="나눔고딕" pitchFamily="50" charset="-127"/>
                    </a:rPr>
                    <a:t>한 변의 길이가 </a:t>
                  </a:r>
                  <a:r>
                    <a:rPr lang="en-US" altLang="ko-KR" b="1" dirty="0" smtClean="0">
                      <a:latin typeface="나눔고딕" pitchFamily="50" charset="-127"/>
                      <a:ea typeface="나눔고딕" pitchFamily="50" charset="-127"/>
                    </a:rPr>
                    <a:t>5</a:t>
                  </a:r>
                  <a:r>
                    <a:rPr lang="en-US" altLang="ko-KR" b="1" spc="-150" dirty="0" smtClean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dirty="0">
                          <a:latin typeface="Cambria Math"/>
                          <a:ea typeface="나눔고딕 ExtraBold" panose="020D0904000000000000" pitchFamily="50" charset="-127"/>
                        </a:rPr>
                        <m:t>𝐜𝐦</m:t>
                      </m:r>
                    </m:oMath>
                  </a14:m>
                  <a:r>
                    <a:rPr lang="ko-KR" altLang="en-US" b="1" dirty="0" smtClean="0">
                      <a:latin typeface="나눔고딕" pitchFamily="50" charset="-127"/>
                      <a:ea typeface="나눔고딕" pitchFamily="50" charset="-127"/>
                    </a:rPr>
                    <a:t>인 정구각형의 둘레를 구해 보세요</a:t>
                  </a:r>
                  <a:r>
                    <a:rPr lang="en-US" altLang="ko-KR" b="1" dirty="0" smtClean="0">
                      <a:latin typeface="나눔고딕" pitchFamily="50" charset="-127"/>
                      <a:ea typeface="나눔고딕" pitchFamily="50" charset="-127"/>
                    </a:rPr>
                    <a:t>. </a:t>
                  </a:r>
                  <a:endParaRPr kumimoji="0" lang="ko-KR" altLang="en-US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3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6516" y="2179009"/>
                  <a:ext cx="568937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57" t="-8197" b="-2459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모서리가 둥근 직사각형 21"/>
            <p:cNvSpPr/>
            <p:nvPr/>
          </p:nvSpPr>
          <p:spPr>
            <a:xfrm>
              <a:off x="992560" y="230476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정다각형의 둘레 문제 해결하기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9" t="56476" r="30353" b="28450"/>
          <a:stretch/>
        </p:blipFill>
        <p:spPr>
          <a:xfrm>
            <a:off x="2515790" y="2821257"/>
            <a:ext cx="4863809" cy="2646347"/>
          </a:xfrm>
          <a:prstGeom prst="rect">
            <a:avLst/>
          </a:prstGeom>
        </p:spPr>
      </p:pic>
      <p:sp>
        <p:nvSpPr>
          <p:cNvPr id="23" name="내용 개체 틀 2"/>
          <p:cNvSpPr txBox="1">
            <a:spLocks/>
          </p:cNvSpPr>
          <p:nvPr/>
        </p:nvSpPr>
        <p:spPr>
          <a:xfrm>
            <a:off x="6110824" y="3839102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45</a:t>
            </a:r>
            <a:endParaRPr lang="en-US" altLang="ko-KR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6909" y="38454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9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1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2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9997"/>
            <a:ext cx="2661720" cy="923408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92560" y="1456563"/>
            <a:ext cx="7388307" cy="369332"/>
            <a:chOff x="992560" y="1456563"/>
            <a:chExt cx="738830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136576" y="1456563"/>
                  <a:ext cx="724429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ko-KR" altLang="en-US" b="1" dirty="0">
                      <a:latin typeface="나눔고딕" pitchFamily="50" charset="-127"/>
                      <a:ea typeface="나눔고딕" pitchFamily="50" charset="-127"/>
                    </a:rPr>
                    <a:t>두 </a:t>
                  </a:r>
                  <a:r>
                    <a:rPr kumimoji="0" lang="ko-KR" altLang="en-US" b="1" dirty="0" smtClean="0">
                      <a:latin typeface="나눔고딕" pitchFamily="50" charset="-127"/>
                      <a:ea typeface="나눔고딕" pitchFamily="50" charset="-127"/>
                    </a:rPr>
                    <a:t>정다각형의 둘레가 각각 </a:t>
                  </a:r>
                  <a:r>
                    <a:rPr kumimoji="0" lang="en-US" altLang="ko-KR" b="1" dirty="0">
                      <a:latin typeface="나눔고딕" pitchFamily="50" charset="-127"/>
                      <a:ea typeface="나눔고딕" pitchFamily="50" charset="-127"/>
                    </a:rPr>
                    <a:t>24</a:t>
                  </a:r>
                  <a:r>
                    <a:rPr lang="en-US" altLang="ko-KR" b="1" dirty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dirty="0">
                          <a:latin typeface="Cambria Math"/>
                          <a:ea typeface="나눔고딕 ExtraBold" panose="020D0904000000000000" pitchFamily="50" charset="-127"/>
                        </a:rPr>
                        <m:t>𝐜𝐦</m:t>
                      </m:r>
                    </m:oMath>
                  </a14:m>
                  <a:r>
                    <a:rPr lang="ko-KR" altLang="en-US" b="1" dirty="0">
                      <a:latin typeface="나눔고딕" pitchFamily="50" charset="-127"/>
                      <a:ea typeface="나눔고딕" pitchFamily="50" charset="-127"/>
                    </a:rPr>
                    <a:t>입니다</a:t>
                  </a:r>
                  <a:r>
                    <a:rPr lang="en-US" altLang="ko-KR" b="1" dirty="0">
                      <a:latin typeface="나눔고딕" pitchFamily="50" charset="-127"/>
                      <a:ea typeface="나눔고딕" pitchFamily="50" charset="-127"/>
                    </a:rPr>
                    <a:t>. </a:t>
                  </a:r>
                  <a:r>
                    <a:rPr lang="ko-KR" altLang="en-US" b="1" dirty="0">
                      <a:latin typeface="나눔고딕" pitchFamily="50" charset="-127"/>
                      <a:ea typeface="나눔고딕" pitchFamily="50" charset="-127"/>
                    </a:rPr>
                    <a:t>한 변의 길이를 구해 보세요</a:t>
                  </a:r>
                  <a:r>
                    <a:rPr lang="en-US" altLang="ko-KR" b="1" dirty="0">
                      <a:latin typeface="나눔고딕" pitchFamily="50" charset="-127"/>
                      <a:ea typeface="나눔고딕" pitchFamily="50" charset="-127"/>
                    </a:rPr>
                    <a:t>. </a:t>
                  </a:r>
                  <a:r>
                    <a:rPr kumimoji="0" lang="en-US" altLang="ko-KR" b="1" dirty="0">
                      <a:latin typeface="나눔고딕" pitchFamily="50" charset="-127"/>
                      <a:ea typeface="나눔고딕" pitchFamily="50" charset="-127"/>
                    </a:rPr>
                    <a:t>. </a:t>
                  </a:r>
                  <a:endParaRPr kumimoji="0" lang="ko-KR" altLang="en-US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31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6576" y="1456563"/>
                  <a:ext cx="724429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73" t="-8197" b="-2459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모서리가 둥근 직사각형 22"/>
            <p:cNvSpPr/>
            <p:nvPr/>
          </p:nvSpPr>
          <p:spPr>
            <a:xfrm>
              <a:off x="992560" y="155230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정다각형의 둘레 문제 해결하기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6" t="76139" r="20691" b="8787"/>
          <a:stretch/>
        </p:blipFill>
        <p:spPr>
          <a:xfrm>
            <a:off x="1540218" y="2330604"/>
            <a:ext cx="7123763" cy="2646347"/>
          </a:xfrm>
          <a:prstGeom prst="rect">
            <a:avLst/>
          </a:prstGeom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1629426" y="3237082"/>
            <a:ext cx="51160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8</a:t>
            </a:r>
            <a:endParaRPr lang="en-US" altLang="ko-KR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485043" y="2780169"/>
            <a:ext cx="51160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4</a:t>
            </a:r>
            <a:endParaRPr lang="en-US" altLang="ko-KR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2298" y="32161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1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7738" y="2779736"/>
            <a:ext cx="376237" cy="39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5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3"/>
              <p:cNvSpPr txBox="1">
                <a:spLocks/>
              </p:cNvSpPr>
              <p:nvPr/>
            </p:nvSpPr>
            <p:spPr>
              <a:xfrm>
                <a:off x="925771" y="1449388"/>
                <a:ext cx="8167689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</a:t>
                </a:r>
                <a:r>
                  <a:rPr lang="en-US" altLang="ko-KR" dirty="0" smtClean="0"/>
                  <a:t>.</a:t>
                </a:r>
                <a:r>
                  <a:rPr lang="ko-KR" altLang="en-US" dirty="0"/>
                  <a:t> 	한 변의 길이가 </a:t>
                </a:r>
                <a:r>
                  <a:rPr lang="en-US" altLang="ko-KR" dirty="0"/>
                  <a:t>6 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r>
                  <a:rPr lang="ko-KR" altLang="en-US" dirty="0"/>
                  <a:t>인 </a:t>
                </a:r>
                <a:r>
                  <a:rPr lang="ko-KR" altLang="en-US" dirty="0" err="1"/>
                  <a:t>정칠각형의</a:t>
                </a:r>
                <a:r>
                  <a:rPr lang="ko-KR" altLang="en-US" dirty="0"/>
                  <a:t> 둘레를 구해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내용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71" y="1449388"/>
                <a:ext cx="8167689" cy="369332"/>
              </a:xfrm>
              <a:prstGeom prst="rect">
                <a:avLst/>
              </a:prstGeom>
              <a:blipFill>
                <a:blip r:embed="rId2"/>
                <a:stretch>
                  <a:fillRect l="-672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4528221" y="4920094"/>
            <a:ext cx="1292604" cy="453122"/>
            <a:chOff x="4528221" y="4920094"/>
            <a:chExt cx="1292604" cy="453122"/>
          </a:xfrm>
        </p:grpSpPr>
        <p:sp>
          <p:nvSpPr>
            <p:cNvPr id="21" name="모서리가 둥근 직사각형 1">
              <a:extLst>
                <a:ext uri="{FF2B5EF4-FFF2-40B4-BE49-F238E27FC236}">
                  <a16:creationId xmlns="" xmlns:a16="http://schemas.microsoft.com/office/drawing/2014/main" id="{3BB5A761-6E35-44AA-ABC7-926D5FC0E2B7}"/>
                </a:ext>
              </a:extLst>
            </p:cNvPr>
            <p:cNvSpPr/>
            <p:nvPr/>
          </p:nvSpPr>
          <p:spPr>
            <a:xfrm>
              <a:off x="4528221" y="4920094"/>
              <a:ext cx="690651" cy="4531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내용 개체 틀 3"/>
                <p:cNvSpPr txBox="1">
                  <a:spLocks/>
                </p:cNvSpPr>
                <p:nvPr/>
              </p:nvSpPr>
              <p:spPr>
                <a:xfrm>
                  <a:off x="5166577" y="4939160"/>
                  <a:ext cx="654248" cy="36933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6577" y="4939160"/>
                  <a:ext cx="65424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97" y="2272496"/>
            <a:ext cx="2544031" cy="2535258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12897"/>
            <a:ext cx="2661720" cy="923408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9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378200" y="33115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4639953" y="4989932"/>
            <a:ext cx="500336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None/>
              <a:defRPr/>
            </a:pPr>
            <a:r>
              <a:rPr lang="en-US" altLang="ko-KR" dirty="0" smtClean="0"/>
              <a:t>42 </a:t>
            </a:r>
            <a:endParaRPr lang="en-US" altLang="ko-KR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6969" y="49707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1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2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3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t="38477" r="25874" b="56447"/>
          <a:stretch/>
        </p:blipFill>
        <p:spPr>
          <a:xfrm>
            <a:off x="1789543" y="2491007"/>
            <a:ext cx="6667585" cy="779627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12897"/>
            <a:ext cx="2661720" cy="923408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1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2200" dirty="0" smtClean="0">
                <a:solidFill>
                  <a:srgbClr val="695A35"/>
                </a:solidFill>
              </a:rPr>
              <a:t>형성평가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4334226" y="2730947"/>
            <a:ext cx="1467287" cy="3443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ko-KR" altLang="en-US" dirty="0"/>
              <a:t>한 변의 </a:t>
            </a:r>
            <a:r>
              <a:rPr lang="ko-KR" altLang="en-US" dirty="0" smtClean="0"/>
              <a:t>길이</a:t>
            </a:r>
            <a:endParaRPr lang="ko-KR" altLang="en-US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6829386" y="2697494"/>
            <a:ext cx="1099489" cy="34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ko-KR" altLang="en-US" dirty="0"/>
              <a:t>변의 수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30844" y="1449388"/>
            <a:ext cx="8167689" cy="369332"/>
            <a:chOff x="930844" y="1449388"/>
            <a:chExt cx="8167689" cy="369332"/>
          </a:xfrm>
        </p:grpSpPr>
        <p:sp>
          <p:nvSpPr>
            <p:cNvPr id="9" name="내용 개체 틀 3"/>
            <p:cNvSpPr txBox="1">
              <a:spLocks/>
            </p:cNvSpPr>
            <p:nvPr/>
          </p:nvSpPr>
          <p:spPr>
            <a:xfrm>
              <a:off x="930844" y="1449388"/>
              <a:ext cx="816768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2.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	정다각형의 둘레를 구하는 </a:t>
              </a:r>
              <a:r>
                <a:rPr lang="ko-KR" altLang="en-US" dirty="0" smtClean="0"/>
                <a:t>식입니다</a:t>
              </a:r>
              <a:r>
                <a:rPr lang="en-US" altLang="ko-KR" dirty="0"/>
                <a:t>. </a:t>
              </a:r>
              <a:r>
                <a:rPr lang="en-US" altLang="ko-KR" dirty="0" smtClean="0"/>
                <a:t>       </a:t>
              </a:r>
              <a:r>
                <a:rPr lang="ko-KR" altLang="en-US" dirty="0" smtClean="0"/>
                <a:t>안에 </a:t>
              </a:r>
              <a:r>
                <a:rPr lang="ko-KR" altLang="en-US" dirty="0"/>
                <a:t>알맞은 말을 </a:t>
              </a:r>
              <a:r>
                <a:rPr lang="ko-KR" altLang="en-US" dirty="0" smtClean="0"/>
                <a:t>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E4D5FF88-BD1F-4AD1-8CB7-152A1442D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6231" y="1474059"/>
              <a:ext cx="334279" cy="344565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9750" y="27309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5002" y="27309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8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0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1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2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9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</TotalTime>
  <Words>280</Words>
  <Application>Microsoft Office PowerPoint</Application>
  <PresentationFormat>A4 용지(210x297mm)</PresentationFormat>
  <Paragraphs>73</Paragraphs>
  <Slides>11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민지희</cp:lastModifiedBy>
  <cp:revision>245</cp:revision>
  <cp:lastPrinted>2017-09-25T02:44:09Z</cp:lastPrinted>
  <dcterms:created xsi:type="dcterms:W3CDTF">2017-09-24T23:31:15Z</dcterms:created>
  <dcterms:modified xsi:type="dcterms:W3CDTF">2019-01-03T01:17:09Z</dcterms:modified>
</cp:coreProperties>
</file>