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1" r:id="rId4"/>
    <p:sldId id="277" r:id="rId5"/>
    <p:sldId id="267" r:id="rId6"/>
    <p:sldId id="290" r:id="rId7"/>
    <p:sldId id="288" r:id="rId8"/>
    <p:sldId id="289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528" y="-252"/>
      </p:cViewPr>
      <p:guideLst>
        <p:guide orient="horz" pos="537"/>
        <p:guide orient="horz" pos="3725"/>
        <p:guide orient="horz" pos="890"/>
        <p:guide pos="240"/>
        <p:guide pos="5686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276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771C-3EBE-465B-80FB-825809276311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A263-383A-4413-9DEE-4DE715134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68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92568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23" name="직사각형 22"/>
          <p:cNvSpPr/>
          <p:nvPr userDrawn="1"/>
        </p:nvSpPr>
        <p:spPr>
          <a:xfrm>
            <a:off x="-137633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37633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7722" y="2805023"/>
            <a:ext cx="574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분수 막대로 계산해 볼까요</a:t>
            </a:r>
            <a:endParaRPr lang="ko-KR" altLang="en-US" sz="36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098450" y="2636912"/>
            <a:ext cx="2468398" cy="1323439"/>
            <a:chOff x="1098450" y="2636912"/>
            <a:chExt cx="2468398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8450" y="2636912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7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 10</a:t>
              </a:r>
              <a:endParaRPr lang="ko-KR" altLang="en-US" sz="8000" b="1" spc="-7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300868" y="195550"/>
            <a:ext cx="1463639" cy="713981"/>
            <a:chOff x="8300868" y="195550"/>
            <a:chExt cx="1463639" cy="713981"/>
          </a:xfrm>
        </p:grpSpPr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r="60703" b="95193"/>
            <a:stretch/>
          </p:blipFill>
          <p:spPr>
            <a:xfrm>
              <a:off x="8322883" y="195550"/>
              <a:ext cx="1441624" cy="713981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8300868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080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106~107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62952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1634" y="2312876"/>
            <a:ext cx="576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 막대를 사용하여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받아올림이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있는 대분수의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덧셈과 </a:t>
            </a:r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받아내림이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있는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대분수의 뺄셈을 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24264" y="174406"/>
            <a:ext cx="1440088" cy="735125"/>
            <a:chOff x="8324264" y="174406"/>
            <a:chExt cx="1440088" cy="735125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9767" y="195550"/>
              <a:ext cx="1104585" cy="713981"/>
            </a:xfrm>
            <a:prstGeom prst="rect">
              <a:avLst/>
            </a:prstGeom>
          </p:spPr>
        </p:pic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650243" y="174406"/>
              <a:ext cx="397436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4264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9080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덧셈 방법 탐구하기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1134" r="22332" b="45555"/>
          <a:stretch/>
        </p:blipFill>
        <p:spPr>
          <a:xfrm>
            <a:off x="2579222" y="1843344"/>
            <a:ext cx="5290102" cy="4340383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06680" y="1463036"/>
            <a:ext cx="8096360" cy="369332"/>
            <a:chOff x="906680" y="1534286"/>
            <a:chExt cx="8096360" cy="369332"/>
          </a:xfrm>
        </p:grpSpPr>
        <p:grpSp>
          <p:nvGrpSpPr>
            <p:cNvPr id="18" name="그룹 17"/>
            <p:cNvGrpSpPr/>
            <p:nvPr/>
          </p:nvGrpSpPr>
          <p:grpSpPr>
            <a:xfrm>
              <a:off x="906680" y="1598420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038806" y="1534286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분수 막대를 사용하여 분수의 계산을 해 봅시다</a:t>
              </a:r>
              <a:r>
                <a:rPr lang="en-US" altLang="ko-KR" dirty="0"/>
                <a:t>. </a:t>
              </a:r>
            </a:p>
          </p:txBody>
        </p:sp>
      </p:grp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4121973"/>
            <a:ext cx="8149877" cy="1776178"/>
            <a:chOff x="871885" y="4121973"/>
            <a:chExt cx="8149877" cy="1776178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4661782"/>
              <a:ext cx="8149877" cy="123636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949635" y="4121973"/>
              <a:ext cx="8053405" cy="369332"/>
              <a:chOff x="817492" y="5546885"/>
              <a:chExt cx="8053405" cy="369332"/>
            </a:xfrm>
          </p:grpSpPr>
          <p:sp>
            <p:nvSpPr>
              <p:cNvPr id="94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</a:t>
                </a:r>
                <a:r>
                  <a:rPr lang="en-US" altLang="ko-KR" dirty="0" smtClean="0"/>
                  <a:t>,       </a:t>
                </a:r>
                <a:r>
                  <a:rPr lang="ko-KR" altLang="en-US" dirty="0" smtClean="0"/>
                  <a:t>과 </a:t>
                </a:r>
                <a:r>
                  <a:rPr lang="ko-KR" altLang="en-US" dirty="0"/>
                  <a:t>길이가 같은 분수 막대는 무엇인가요</a:t>
                </a:r>
                <a:r>
                  <a:rPr lang="en-US" altLang="ko-KR" dirty="0"/>
                  <a:t>? </a:t>
                </a:r>
                <a:r>
                  <a:rPr lang="en-US" altLang="ko-KR" dirty="0" smtClean="0"/>
                  <a:t> </a:t>
                </a:r>
                <a:endParaRPr lang="en-US" altLang="ko-KR" dirty="0"/>
              </a:p>
            </p:txBody>
          </p:sp>
          <p:sp>
            <p:nvSpPr>
              <p:cNvPr id="95" name="모서리가 둥근 직사각형 94"/>
              <p:cNvSpPr/>
              <p:nvPr/>
            </p:nvSpPr>
            <p:spPr>
              <a:xfrm>
                <a:off x="817492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871885" y="2890233"/>
            <a:ext cx="8149877" cy="885397"/>
            <a:chOff x="871885" y="2937733"/>
            <a:chExt cx="8149877" cy="885397"/>
          </a:xfrm>
        </p:grpSpPr>
        <p:sp>
          <p:nvSpPr>
            <p:cNvPr id="71" name="모서리가 둥근 직사각형 70"/>
            <p:cNvSpPr/>
            <p:nvPr/>
          </p:nvSpPr>
          <p:spPr bwMode="auto">
            <a:xfrm>
              <a:off x="871885" y="3386229"/>
              <a:ext cx="8149877" cy="436901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949635" y="2937733"/>
              <a:ext cx="8053405" cy="369332"/>
              <a:chOff x="817492" y="5630010"/>
              <a:chExt cx="8053405" cy="369332"/>
            </a:xfrm>
          </p:grpSpPr>
          <p:sp>
            <p:nvSpPr>
              <p:cNvPr id="75" name="내용 개체 틀 3"/>
              <p:cNvSpPr txBox="1">
                <a:spLocks/>
              </p:cNvSpPr>
              <p:nvPr/>
            </p:nvSpPr>
            <p:spPr>
              <a:xfrm>
                <a:off x="906663" y="5630010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1 </a:t>
                </a:r>
                <a:r>
                  <a:rPr lang="ko-KR" altLang="en-US" dirty="0" smtClean="0"/>
                  <a:t>막대는 </a:t>
                </a:r>
                <a:r>
                  <a:rPr lang="ko-KR" altLang="en-US" dirty="0"/>
                  <a:t>모두 몇 개인가요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817492" y="576211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7" name="내용 개체 틀 2"/>
          <p:cNvSpPr txBox="1">
            <a:spLocks/>
          </p:cNvSpPr>
          <p:nvPr/>
        </p:nvSpPr>
        <p:spPr>
          <a:xfrm>
            <a:off x="889048" y="4618674"/>
            <a:ext cx="8104140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358775">
              <a:lnSpc>
                <a:spcPct val="20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   은          막대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개와 같고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en-US" altLang="ko-KR" dirty="0" smtClean="0">
                <a:solidFill>
                  <a:srgbClr val="208235"/>
                </a:solidFill>
              </a:rPr>
              <a:t>       </a:t>
            </a:r>
            <a:r>
              <a:rPr lang="ko-KR" altLang="en-US" dirty="0" smtClean="0">
                <a:solidFill>
                  <a:srgbClr val="208235"/>
                </a:solidFill>
              </a:rPr>
              <a:t>은       막대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en-US" altLang="ko-KR" dirty="0" smtClean="0">
                <a:solidFill>
                  <a:srgbClr val="208235"/>
                </a:solidFill>
              </a:rPr>
              <a:t>     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막대 </a:t>
            </a:r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en-US" altLang="ko-KR" dirty="0" smtClean="0">
                <a:solidFill>
                  <a:srgbClr val="208235"/>
                </a:solidFill>
              </a:rPr>
              <a:t>      </a:t>
            </a:r>
            <a:r>
              <a:rPr lang="ko-KR" altLang="en-US" dirty="0" smtClean="0">
                <a:solidFill>
                  <a:srgbClr val="208235"/>
                </a:solidFill>
              </a:rPr>
              <a:t>막대 </a:t>
            </a:r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 smtClean="0">
                <a:solidFill>
                  <a:srgbClr val="208235"/>
                </a:solidFill>
              </a:rPr>
              <a:t>,</a:t>
            </a:r>
          </a:p>
          <a:p>
            <a:pPr indent="0">
              <a:lnSpc>
                <a:spcPct val="200000"/>
              </a:lnSpc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         막대 </a:t>
            </a:r>
            <a:r>
              <a:rPr lang="en-US" altLang="ko-KR" dirty="0">
                <a:solidFill>
                  <a:srgbClr val="208235"/>
                </a:solidFill>
              </a:rPr>
              <a:t>5</a:t>
            </a:r>
            <a:r>
              <a:rPr lang="ko-KR" altLang="en-US" dirty="0">
                <a:solidFill>
                  <a:srgbClr val="208235"/>
                </a:solidFill>
              </a:rPr>
              <a:t>개와 같습니다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99" name="표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24536"/>
              </p:ext>
            </p:extLst>
          </p:nvPr>
        </p:nvGraphicFramePr>
        <p:xfrm>
          <a:off x="4809556" y="466737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덧셈 방법 탐구하기</a:t>
            </a: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58093"/>
              </p:ext>
            </p:extLst>
          </p:nvPr>
        </p:nvGraphicFramePr>
        <p:xfrm>
          <a:off x="1160078" y="466737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14324"/>
              </p:ext>
            </p:extLst>
          </p:nvPr>
        </p:nvGraphicFramePr>
        <p:xfrm>
          <a:off x="1849385" y="466737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98497"/>
              </p:ext>
            </p:extLst>
          </p:nvPr>
        </p:nvGraphicFramePr>
        <p:xfrm>
          <a:off x="1316698" y="14347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37464"/>
              </p:ext>
            </p:extLst>
          </p:nvPr>
        </p:nvGraphicFramePr>
        <p:xfrm>
          <a:off x="2014068" y="14347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" name="내용 개체 틀 2"/>
          <p:cNvSpPr txBox="1">
            <a:spLocks/>
          </p:cNvSpPr>
          <p:nvPr/>
        </p:nvSpPr>
        <p:spPr>
          <a:xfrm>
            <a:off x="894753" y="337251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 smtClean="0"/>
              <a:t>2</a:t>
            </a:r>
            <a:r>
              <a:rPr lang="ko-KR" altLang="en-US" dirty="0" smtClean="0"/>
              <a:t>개입니다</a:t>
            </a:r>
            <a:r>
              <a:rPr lang="en-US" altLang="ko-KR" dirty="0"/>
              <a:t>.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949635" y="2272680"/>
            <a:ext cx="8053405" cy="369332"/>
            <a:chOff x="817492" y="5546885"/>
            <a:chExt cx="8053405" cy="369332"/>
          </a:xfrm>
        </p:grpSpPr>
        <p:sp>
          <p:nvSpPr>
            <p:cNvPr id="89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</a:t>
              </a:r>
              <a:r>
                <a:rPr lang="ko-KR" altLang="en-US" dirty="0" smtClean="0"/>
                <a:t>      과</a:t>
              </a:r>
              <a:r>
                <a:rPr lang="en-US" altLang="ko-KR" dirty="0" smtClean="0"/>
                <a:t> 1      </a:t>
              </a:r>
              <a:r>
                <a:rPr lang="ko-KR" altLang="en-US" dirty="0"/>
                <a:t>을 분수 막대로 놓아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90" name="모서리가 둥근 직사각형 89"/>
            <p:cNvSpPr/>
            <p:nvPr/>
          </p:nvSpPr>
          <p:spPr>
            <a:xfrm>
              <a:off x="817492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47882"/>
              </p:ext>
            </p:extLst>
          </p:nvPr>
        </p:nvGraphicFramePr>
        <p:xfrm>
          <a:off x="1304823" y="213444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40231"/>
              </p:ext>
            </p:extLst>
          </p:nvPr>
        </p:nvGraphicFramePr>
        <p:xfrm>
          <a:off x="2109069" y="213444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82444"/>
              </p:ext>
            </p:extLst>
          </p:nvPr>
        </p:nvGraphicFramePr>
        <p:xfrm>
          <a:off x="1177823" y="398373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65577"/>
              </p:ext>
            </p:extLst>
          </p:nvPr>
        </p:nvGraphicFramePr>
        <p:xfrm>
          <a:off x="1609151" y="3983733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8" name="표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32505"/>
              </p:ext>
            </p:extLst>
          </p:nvPr>
        </p:nvGraphicFramePr>
        <p:xfrm>
          <a:off x="4125480" y="466737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03252"/>
              </p:ext>
            </p:extLst>
          </p:nvPr>
        </p:nvGraphicFramePr>
        <p:xfrm>
          <a:off x="6141704" y="466737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20724"/>
              </p:ext>
            </p:extLst>
          </p:nvPr>
        </p:nvGraphicFramePr>
        <p:xfrm>
          <a:off x="7518646" y="4667372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표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79782"/>
              </p:ext>
            </p:extLst>
          </p:nvPr>
        </p:nvGraphicFramePr>
        <p:xfrm>
          <a:off x="1089606" y="5288709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3" name="그룹 102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104" name="그림 103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105" name="그림 10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106" name="그림 10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33506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0712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6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871055" y="1550650"/>
            <a:ext cx="8155735" cy="369332"/>
            <a:chOff x="906680" y="1534286"/>
            <a:chExt cx="8155735" cy="369332"/>
          </a:xfrm>
        </p:grpSpPr>
        <p:grpSp>
          <p:nvGrpSpPr>
            <p:cNvPr id="49" name="그룹 48"/>
            <p:cNvGrpSpPr/>
            <p:nvPr/>
          </p:nvGrpSpPr>
          <p:grpSpPr>
            <a:xfrm>
              <a:off x="906680" y="1598420"/>
              <a:ext cx="217025" cy="217025"/>
              <a:chOff x="4520952" y="3717032"/>
              <a:chExt cx="217025" cy="217025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3" name="모서리가 둥근 직사각형 5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52" name="모서리가 둥근 직사각형 5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1098181" y="1534286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</a:t>
              </a:r>
              <a:r>
                <a:rPr lang="ko-KR" altLang="en-US" dirty="0"/>
                <a:t>      </a:t>
              </a:r>
              <a:r>
                <a:rPr lang="en-US" altLang="ko-KR" dirty="0"/>
                <a:t>+ 1     </a:t>
              </a:r>
              <a:r>
                <a:rPr lang="ko-KR" altLang="en-US" dirty="0"/>
                <a:t>을 분수 막대를 사용하여 계산해 봅시다</a:t>
              </a:r>
              <a:r>
                <a:rPr lang="en-US" altLang="ko-KR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5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1650658"/>
            <a:ext cx="8149877" cy="966757"/>
            <a:chOff x="871885" y="1650658"/>
            <a:chExt cx="8149877" cy="966757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2180514"/>
              <a:ext cx="8149877" cy="436901"/>
            </a:xfrm>
            <a:prstGeom prst="roundRect">
              <a:avLst>
                <a:gd name="adj" fmla="val 2059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1827" y="1650658"/>
              <a:ext cx="8041213" cy="369332"/>
              <a:chOff x="829684" y="5546885"/>
              <a:chExt cx="8041213" cy="369332"/>
            </a:xfrm>
          </p:grpSpPr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 과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     </a:t>
                </a:r>
                <a:r>
                  <a:rPr lang="ko-KR" altLang="en-US" dirty="0" smtClean="0"/>
                  <a:t>을 </a:t>
                </a:r>
                <a:r>
                  <a:rPr lang="ko-KR" altLang="en-US" dirty="0"/>
                  <a:t>합하려면 어떤 분수 막대를 사용해야 하나요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871885" y="2937698"/>
            <a:ext cx="8149877" cy="1885311"/>
            <a:chOff x="871885" y="2937698"/>
            <a:chExt cx="8149877" cy="1885311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871885" y="3515054"/>
              <a:ext cx="8149877" cy="1307955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961827" y="2937698"/>
              <a:ext cx="8041213" cy="369332"/>
              <a:chOff x="829684" y="5546885"/>
              <a:chExt cx="8041213" cy="369332"/>
            </a:xfrm>
          </p:grpSpPr>
          <p:sp>
            <p:nvSpPr>
              <p:cNvPr id="85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    과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     </a:t>
                </a:r>
                <a:r>
                  <a:rPr lang="ko-KR" altLang="en-US" dirty="0"/>
                  <a:t>을 합하면         막대가 몇 개 되나요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01467"/>
              </p:ext>
            </p:extLst>
          </p:nvPr>
        </p:nvGraphicFramePr>
        <p:xfrm>
          <a:off x="4723830" y="3581660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덧셈 방법 탐구하기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907453" y="221429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분모가 </a:t>
            </a:r>
            <a:r>
              <a:rPr lang="en-US" altLang="ko-KR" dirty="0"/>
              <a:t>10</a:t>
            </a:r>
            <a:r>
              <a:rPr lang="ko-KR" altLang="en-US" dirty="0"/>
              <a:t>인 분수 막대를 사용해야 합니다</a:t>
            </a:r>
            <a:r>
              <a:rPr lang="en-US" altLang="ko-KR" dirty="0"/>
              <a:t>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190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1054"/>
              </p:ext>
            </p:extLst>
          </p:nvPr>
        </p:nvGraphicFramePr>
        <p:xfrm>
          <a:off x="1190523" y="151241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91393"/>
              </p:ext>
            </p:extLst>
          </p:nvPr>
        </p:nvGraphicFramePr>
        <p:xfrm>
          <a:off x="1842369" y="151241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53380"/>
              </p:ext>
            </p:extLst>
          </p:nvPr>
        </p:nvGraphicFramePr>
        <p:xfrm>
          <a:off x="1190523" y="279945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07512"/>
              </p:ext>
            </p:extLst>
          </p:nvPr>
        </p:nvGraphicFramePr>
        <p:xfrm>
          <a:off x="1842369" y="279945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내용 개체 틀 2"/>
          <p:cNvSpPr txBox="1">
            <a:spLocks/>
          </p:cNvSpPr>
          <p:nvPr/>
        </p:nvSpPr>
        <p:spPr>
          <a:xfrm>
            <a:off x="944034" y="3529697"/>
            <a:ext cx="796940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lnSpc>
                <a:spcPct val="200000"/>
              </a:lnSpc>
            </a:pPr>
            <a:r>
              <a:rPr lang="ko-KR" altLang="en-US" dirty="0" smtClean="0"/>
              <a:t>     은         막대 </a:t>
            </a:r>
            <a:r>
              <a:rPr lang="en-US" altLang="ko-KR" dirty="0"/>
              <a:t>6</a:t>
            </a:r>
            <a:r>
              <a:rPr lang="ko-KR" altLang="en-US" dirty="0"/>
              <a:t>개와 같고</a:t>
            </a:r>
            <a:r>
              <a:rPr lang="en-US" altLang="ko-KR" dirty="0"/>
              <a:t>,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은        막대 </a:t>
            </a:r>
            <a:r>
              <a:rPr lang="en-US" altLang="ko-KR" dirty="0"/>
              <a:t>5</a:t>
            </a:r>
            <a:r>
              <a:rPr lang="ko-KR" altLang="en-US" dirty="0"/>
              <a:t>개와 </a:t>
            </a:r>
            <a:r>
              <a:rPr lang="ko-KR" altLang="en-US" dirty="0" smtClean="0"/>
              <a:t>같으므로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과       을 </a:t>
            </a:r>
            <a:r>
              <a:rPr lang="ko-KR" altLang="en-US" dirty="0"/>
              <a:t>합하면 </a:t>
            </a:r>
            <a:r>
              <a:rPr lang="ko-KR" altLang="en-US" dirty="0" smtClean="0"/>
              <a:t>        막대가 </a:t>
            </a:r>
            <a:r>
              <a:rPr lang="en-US" altLang="ko-KR" dirty="0" smtClean="0"/>
              <a:t>11</a:t>
            </a:r>
            <a:r>
              <a:rPr lang="ko-KR" altLang="en-US" dirty="0"/>
              <a:t>개입니다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90" name="표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64182"/>
              </p:ext>
            </p:extLst>
          </p:nvPr>
        </p:nvGraphicFramePr>
        <p:xfrm>
          <a:off x="3188804" y="2799458"/>
          <a:ext cx="39259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2596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표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64510"/>
              </p:ext>
            </p:extLst>
          </p:nvPr>
        </p:nvGraphicFramePr>
        <p:xfrm>
          <a:off x="1160078" y="35816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08410"/>
              </p:ext>
            </p:extLst>
          </p:nvPr>
        </p:nvGraphicFramePr>
        <p:xfrm>
          <a:off x="1849385" y="3581660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15219"/>
              </p:ext>
            </p:extLst>
          </p:nvPr>
        </p:nvGraphicFramePr>
        <p:xfrm>
          <a:off x="4088904" y="35816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표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86564"/>
              </p:ext>
            </p:extLst>
          </p:nvPr>
        </p:nvGraphicFramePr>
        <p:xfrm>
          <a:off x="7270647" y="35816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02798"/>
              </p:ext>
            </p:extLst>
          </p:nvPr>
        </p:nvGraphicFramePr>
        <p:xfrm>
          <a:off x="7953452" y="358166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4820"/>
              </p:ext>
            </p:extLst>
          </p:nvPr>
        </p:nvGraphicFramePr>
        <p:xfrm>
          <a:off x="1726177" y="4129861"/>
          <a:ext cx="41138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1138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8" name="그룹 97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99" name="그림 9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100" name="그림 9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3" name="그림 8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9602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6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덧셈 방법 탐구하기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84585" y="1613561"/>
            <a:ext cx="8149877" cy="3517239"/>
            <a:chOff x="884585" y="1613561"/>
            <a:chExt cx="8149877" cy="3517239"/>
          </a:xfrm>
        </p:grpSpPr>
        <p:sp>
          <p:nvSpPr>
            <p:cNvPr id="81" name="모서리가 둥근 직사각형 80"/>
            <p:cNvSpPr/>
            <p:nvPr/>
          </p:nvSpPr>
          <p:spPr bwMode="auto">
            <a:xfrm>
              <a:off x="884585" y="2179042"/>
              <a:ext cx="8149877" cy="2951758"/>
            </a:xfrm>
            <a:prstGeom prst="roundRect">
              <a:avLst>
                <a:gd name="adj" fmla="val 533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974527" y="1613561"/>
              <a:ext cx="8041213" cy="369332"/>
              <a:chOff x="829684" y="5546885"/>
              <a:chExt cx="8041213" cy="369332"/>
            </a:xfrm>
          </p:grpSpPr>
          <p:sp>
            <p:nvSpPr>
              <p:cNvPr id="85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 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      </a:t>
                </a:r>
                <a:r>
                  <a:rPr lang="en-US" altLang="ko-KR" dirty="0" smtClean="0"/>
                  <a:t>+ 1      </a:t>
                </a:r>
                <a:r>
                  <a:rPr lang="ko-KR" altLang="en-US" dirty="0" smtClean="0"/>
                  <a:t>을 계산하는 방법을 설명해 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72382"/>
              </p:ext>
            </p:extLst>
          </p:nvPr>
        </p:nvGraphicFramePr>
        <p:xfrm>
          <a:off x="1435239" y="1475321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87101"/>
              </p:ext>
            </p:extLst>
          </p:nvPr>
        </p:nvGraphicFramePr>
        <p:xfrm>
          <a:off x="2155325" y="1475321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내용 개체 틀 2"/>
          <p:cNvSpPr txBox="1">
            <a:spLocks/>
          </p:cNvSpPr>
          <p:nvPr/>
        </p:nvSpPr>
        <p:spPr>
          <a:xfrm>
            <a:off x="956734" y="2282585"/>
            <a:ext cx="8059006" cy="26961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자연수는 자연수끼리 더하여 </a:t>
            </a:r>
            <a:r>
              <a:rPr lang="en-US" altLang="ko-KR" dirty="0"/>
              <a:t>2</a:t>
            </a:r>
            <a:r>
              <a:rPr lang="ko-KR" altLang="en-US" dirty="0"/>
              <a:t>가 되고 분수는 분수끼리 더합니다</a:t>
            </a:r>
            <a:r>
              <a:rPr lang="en-US" altLang="ko-KR" dirty="0"/>
              <a:t>.</a:t>
            </a:r>
          </a:p>
          <a:p>
            <a:pPr marL="179388" indent="-179388" algn="just">
              <a:lnSpc>
                <a:spcPct val="200000"/>
              </a:lnSpc>
            </a:pPr>
            <a:r>
              <a:rPr lang="ko-KR" altLang="en-US" dirty="0"/>
              <a:t>분수끼리 더할 때 더할 수 있으려면 같은 길이여야 </a:t>
            </a:r>
            <a:r>
              <a:rPr lang="ko-KR" altLang="en-US" dirty="0" smtClean="0"/>
              <a:t>하므로 길이가 </a:t>
            </a:r>
            <a:r>
              <a:rPr lang="ko-KR" altLang="en-US" dirty="0"/>
              <a:t>같은 분수 막대로 </a:t>
            </a:r>
            <a:r>
              <a:rPr lang="ko-KR" altLang="en-US" dirty="0" smtClean="0"/>
              <a:t>바꾸어         </a:t>
            </a:r>
            <a:r>
              <a:rPr lang="en-US" altLang="ko-KR" dirty="0" smtClean="0"/>
              <a:t>+</a:t>
            </a:r>
            <a:r>
              <a:rPr lang="ko-KR" altLang="en-US" dirty="0" smtClean="0"/>
              <a:t>        </a:t>
            </a:r>
            <a:r>
              <a:rPr lang="en-US" altLang="ko-KR" dirty="0" smtClean="0"/>
              <a:t>=</a:t>
            </a:r>
            <a:r>
              <a:rPr lang="ko-KR" altLang="en-US" dirty="0" smtClean="0"/>
              <a:t>        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  <a:p>
            <a:pPr marL="179388" indent="-179388" algn="just">
              <a:lnSpc>
                <a:spcPct val="200000"/>
              </a:lnSpc>
            </a:pPr>
            <a:r>
              <a:rPr lang="ko-KR" altLang="en-US" dirty="0" smtClean="0"/>
              <a:t>        은 </a:t>
            </a:r>
            <a:r>
              <a:rPr lang="en-US" altLang="ko-KR" dirty="0"/>
              <a:t>1 </a:t>
            </a:r>
            <a:r>
              <a:rPr lang="ko-KR" altLang="en-US" dirty="0"/>
              <a:t>분수 막대 하나와 </a:t>
            </a:r>
            <a:r>
              <a:rPr lang="ko-KR" altLang="en-US" dirty="0" smtClean="0"/>
              <a:t>       막대 </a:t>
            </a:r>
            <a:r>
              <a:rPr lang="en-US" altLang="ko-KR" dirty="0"/>
              <a:t>1</a:t>
            </a:r>
            <a:r>
              <a:rPr lang="ko-KR" altLang="en-US" dirty="0"/>
              <a:t>개가 되므로 자연수 부분끼리 계산한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분수 막대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개와 </a:t>
            </a:r>
            <a:r>
              <a:rPr lang="ko-KR" altLang="en-US" dirty="0"/>
              <a:t>합쳐 </a:t>
            </a:r>
            <a:r>
              <a:rPr lang="en-US" altLang="ko-KR" dirty="0" smtClean="0"/>
              <a:t>3       </a:t>
            </a:r>
            <a:r>
              <a:rPr lang="ko-KR" altLang="en-US" dirty="0" smtClean="0"/>
              <a:t>이 </a:t>
            </a:r>
            <a:r>
              <a:rPr lang="ko-KR" altLang="en-US" dirty="0"/>
              <a:t>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43297"/>
              </p:ext>
            </p:extLst>
          </p:nvPr>
        </p:nvGraphicFramePr>
        <p:xfrm>
          <a:off x="2246305" y="323100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 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76529"/>
              </p:ext>
            </p:extLst>
          </p:nvPr>
        </p:nvGraphicFramePr>
        <p:xfrm>
          <a:off x="3499222" y="4375215"/>
          <a:ext cx="402276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02276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1973"/>
              </p:ext>
            </p:extLst>
          </p:nvPr>
        </p:nvGraphicFramePr>
        <p:xfrm>
          <a:off x="2911604" y="323100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56594"/>
              </p:ext>
            </p:extLst>
          </p:nvPr>
        </p:nvGraphicFramePr>
        <p:xfrm>
          <a:off x="3575240" y="3231002"/>
          <a:ext cx="43022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3022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76048"/>
              </p:ext>
            </p:extLst>
          </p:nvPr>
        </p:nvGraphicFramePr>
        <p:xfrm>
          <a:off x="1263535" y="3816536"/>
          <a:ext cx="38581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581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25141"/>
              </p:ext>
            </p:extLst>
          </p:nvPr>
        </p:nvGraphicFramePr>
        <p:xfrm>
          <a:off x="4083141" y="3816536"/>
          <a:ext cx="385815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5815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" name="그림 8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405" y="3446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그룹 78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80" name="그림 7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6" action="ppaction://hlinksldjump"/>
          </p:cNvPr>
          <p:cNvSpPr/>
          <p:nvPr/>
        </p:nvSpPr>
        <p:spPr>
          <a:xfrm>
            <a:off x="9437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9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뺄셈 방법 탐구하기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963477" y="2064394"/>
            <a:ext cx="8064963" cy="369332"/>
            <a:chOff x="805934" y="5546885"/>
            <a:chExt cx="8064963" cy="369332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      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분수 막대로 놓아 보세요</a:t>
              </a:r>
              <a:r>
                <a:rPr lang="en-US" altLang="ko-KR" dirty="0"/>
                <a:t>. </a:t>
              </a:r>
              <a:r>
                <a:rPr lang="en-US" altLang="ko-KR" dirty="0" smtClean="0"/>
                <a:t>      </a:t>
              </a:r>
              <a:r>
                <a:rPr lang="ko-KR" altLang="en-US" dirty="0" smtClean="0"/>
                <a:t>막대에서      막대를 </a:t>
              </a:r>
              <a:r>
                <a:rPr lang="ko-KR" altLang="en-US" dirty="0"/>
                <a:t>뺄 수 있나요</a:t>
              </a:r>
              <a:r>
                <a:rPr lang="en-US" altLang="ko-KR" dirty="0"/>
                <a:t>?</a:t>
              </a: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805934" y="566711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79987"/>
              </p:ext>
            </p:extLst>
          </p:nvPr>
        </p:nvGraphicFramePr>
        <p:xfrm>
          <a:off x="1342098" y="13914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8329"/>
              </p:ext>
            </p:extLst>
          </p:nvPr>
        </p:nvGraphicFramePr>
        <p:xfrm>
          <a:off x="2039468" y="139147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12962"/>
              </p:ext>
            </p:extLst>
          </p:nvPr>
        </p:nvGraphicFramePr>
        <p:xfrm>
          <a:off x="4476632" y="195601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 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01098"/>
              </p:ext>
            </p:extLst>
          </p:nvPr>
        </p:nvGraphicFramePr>
        <p:xfrm>
          <a:off x="1331945" y="195601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28260"/>
              </p:ext>
            </p:extLst>
          </p:nvPr>
        </p:nvGraphicFramePr>
        <p:xfrm>
          <a:off x="5734484" y="1956019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 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/>
          <a:stretch/>
        </p:blipFill>
        <p:spPr>
          <a:xfrm>
            <a:off x="5390866" y="4594839"/>
            <a:ext cx="2117534" cy="1523544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2" t="29945" r="2966" b="55206"/>
          <a:stretch/>
        </p:blipFill>
        <p:spPr>
          <a:xfrm>
            <a:off x="5167957" y="2943671"/>
            <a:ext cx="2985740" cy="1741433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26" name="그룹 25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882932" y="1534286"/>
            <a:ext cx="8179483" cy="369332"/>
            <a:chOff x="882932" y="1534286"/>
            <a:chExt cx="8179483" cy="369332"/>
          </a:xfrm>
        </p:grpSpPr>
        <p:grpSp>
          <p:nvGrpSpPr>
            <p:cNvPr id="34" name="그룹 33"/>
            <p:cNvGrpSpPr/>
            <p:nvPr/>
          </p:nvGrpSpPr>
          <p:grpSpPr>
            <a:xfrm>
              <a:off x="882932" y="1598420"/>
              <a:ext cx="217025" cy="217025"/>
              <a:chOff x="4497204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497204" y="3717032"/>
                <a:ext cx="217025" cy="217025"/>
                <a:chOff x="1472976" y="995289"/>
                <a:chExt cx="216024" cy="21602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147297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2" name="모서리가 둥근 직사각형 5"/>
                <p:cNvSpPr/>
                <p:nvPr/>
              </p:nvSpPr>
              <p:spPr>
                <a:xfrm>
                  <a:off x="147297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6510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098181" y="1534286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2</a:t>
              </a:r>
              <a:r>
                <a:rPr lang="ko-KR" altLang="en-US" dirty="0"/>
                <a:t>      </a:t>
              </a:r>
              <a:r>
                <a:rPr lang="en-US" altLang="ko-KR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dirty="0"/>
                <a:t> 1     </a:t>
              </a:r>
              <a:r>
                <a:rPr lang="ko-KR" altLang="en-US" dirty="0"/>
                <a:t>을 분수 막대를 사용하여 계산해 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43" name="그림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4" name="그림 4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직사각형 44">
            <a:hlinkClick r:id="rId6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</p:cNvPr>
          <p:cNvSpPr/>
          <p:nvPr/>
        </p:nvSpPr>
        <p:spPr>
          <a:xfrm>
            <a:off x="9080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818" r="57529" b="57463"/>
          <a:stretch/>
        </p:blipFill>
        <p:spPr>
          <a:xfrm flipH="1">
            <a:off x="3516347" y="4502090"/>
            <a:ext cx="1120251" cy="1616292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27757" r="44195" b="50846"/>
          <a:stretch/>
        </p:blipFill>
        <p:spPr>
          <a:xfrm>
            <a:off x="1371694" y="2433726"/>
            <a:ext cx="3742869" cy="25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3019708"/>
            <a:ext cx="8149878" cy="1874192"/>
            <a:chOff x="871885" y="3019708"/>
            <a:chExt cx="8149878" cy="1874192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871885" y="3657531"/>
              <a:ext cx="8149878" cy="123636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961827" y="3019708"/>
              <a:ext cx="8041213" cy="369332"/>
              <a:chOff x="829684" y="5546885"/>
              <a:chExt cx="8041213" cy="369332"/>
            </a:xfrm>
          </p:grpSpPr>
          <p:sp>
            <p:nvSpPr>
              <p:cNvPr id="87" name="내용 개체 틀 3"/>
              <p:cNvSpPr txBox="1">
                <a:spLocks/>
              </p:cNvSpPr>
              <p:nvPr/>
            </p:nvSpPr>
            <p:spPr>
              <a:xfrm>
                <a:off x="906663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2      </a:t>
                </a:r>
                <a:r>
                  <a:rPr lang="en-US" altLang="ko-KR" dirty="0" smtClean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</a:t>
                </a:r>
                <a:r>
                  <a:rPr lang="en-US" altLang="ko-KR" dirty="0" smtClean="0"/>
                  <a:t> 1     </a:t>
                </a:r>
                <a:r>
                  <a:rPr lang="ko-KR" altLang="en-US" dirty="0"/>
                  <a:t>을 계산하는 방법을 설명해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88" name="모서리가 둥근 직사각형 8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분수 막대를 사용하여 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대분수의 뺄셈 방법 탐구하기</a:t>
            </a:r>
          </a:p>
        </p:txBody>
      </p: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44269"/>
              </p:ext>
            </p:extLst>
          </p:nvPr>
        </p:nvGraphicFramePr>
        <p:xfrm>
          <a:off x="4543546" y="3686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27995"/>
              </p:ext>
            </p:extLst>
          </p:nvPr>
        </p:nvGraphicFramePr>
        <p:xfrm>
          <a:off x="1160078" y="3686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8" name="그룹 77"/>
          <p:cNvGrpSpPr/>
          <p:nvPr/>
        </p:nvGrpSpPr>
        <p:grpSpPr>
          <a:xfrm>
            <a:off x="961827" y="1572988"/>
            <a:ext cx="8053913" cy="369332"/>
            <a:chOff x="829684" y="5546885"/>
            <a:chExt cx="8053913" cy="369332"/>
          </a:xfrm>
        </p:grpSpPr>
        <p:sp>
          <p:nvSpPr>
            <p:cNvPr id="79" name="내용 개체 틀 3"/>
            <p:cNvSpPr txBox="1">
              <a:spLocks/>
            </p:cNvSpPr>
            <p:nvPr/>
          </p:nvSpPr>
          <p:spPr>
            <a:xfrm>
              <a:off x="9193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분수 막대로 놓은 </a:t>
              </a:r>
              <a:r>
                <a:rPr lang="en-US" altLang="ko-KR" dirty="0" smtClean="0"/>
                <a:t>2     </a:t>
              </a:r>
              <a:r>
                <a:rPr lang="ko-KR" altLang="en-US" dirty="0" smtClean="0"/>
                <a:t>에서      을 </a:t>
              </a:r>
              <a:r>
                <a:rPr lang="ko-KR" altLang="en-US" dirty="0"/>
                <a:t>빼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56390"/>
              </p:ext>
            </p:extLst>
          </p:nvPr>
        </p:nvGraphicFramePr>
        <p:xfrm>
          <a:off x="2981223" y="14347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83"/>
              </p:ext>
            </p:extLst>
          </p:nvPr>
        </p:nvGraphicFramePr>
        <p:xfrm>
          <a:off x="3794543" y="1434748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4" name="내용 개체 틀 2"/>
          <p:cNvSpPr txBox="1">
            <a:spLocks/>
          </p:cNvSpPr>
          <p:nvPr/>
        </p:nvSpPr>
        <p:spPr>
          <a:xfrm>
            <a:off x="889048" y="3638173"/>
            <a:ext cx="824297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358775">
              <a:lnSpc>
                <a:spcPct val="20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   에서      을 </a:t>
            </a:r>
            <a:r>
              <a:rPr lang="ko-KR" altLang="en-US" dirty="0">
                <a:solidFill>
                  <a:srgbClr val="208235"/>
                </a:solidFill>
              </a:rPr>
              <a:t>뺄 수 </a:t>
            </a:r>
            <a:r>
              <a:rPr lang="ko-KR" altLang="en-US" spc="-150" dirty="0">
                <a:solidFill>
                  <a:srgbClr val="208235"/>
                </a:solidFill>
              </a:rPr>
              <a:t>없으므로</a:t>
            </a:r>
            <a:r>
              <a:rPr lang="ko-KR" altLang="en-US" dirty="0">
                <a:solidFill>
                  <a:srgbClr val="208235"/>
                </a:solidFill>
              </a:rPr>
              <a:t> ‘</a:t>
            </a: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en-US" altLang="ko-KR" dirty="0" smtClean="0">
                <a:solidFill>
                  <a:srgbClr val="208235"/>
                </a:solidFill>
              </a:rPr>
              <a:t>’</a:t>
            </a:r>
            <a:r>
              <a:rPr lang="ko-KR" altLang="en-US" dirty="0" smtClean="0">
                <a:solidFill>
                  <a:srgbClr val="208235"/>
                </a:solidFill>
              </a:rPr>
              <a:t>을       막대 </a:t>
            </a:r>
            <a:r>
              <a:rPr lang="en-US" altLang="ko-KR" dirty="0">
                <a:solidFill>
                  <a:srgbClr val="208235"/>
                </a:solidFill>
              </a:rPr>
              <a:t>4</a:t>
            </a:r>
            <a:r>
              <a:rPr lang="ko-KR" altLang="en-US" dirty="0">
                <a:solidFill>
                  <a:srgbClr val="208235"/>
                </a:solidFill>
              </a:rPr>
              <a:t>개로 바꾸어 </a:t>
            </a:r>
            <a:r>
              <a:rPr lang="ko-KR" altLang="en-US" dirty="0" smtClean="0">
                <a:solidFill>
                  <a:srgbClr val="208235"/>
                </a:solidFill>
              </a:rPr>
              <a:t>      막대 </a:t>
            </a:r>
            <a:r>
              <a:rPr lang="en-US" altLang="ko-KR" dirty="0">
                <a:solidFill>
                  <a:srgbClr val="208235"/>
                </a:solidFill>
              </a:rPr>
              <a:t>5</a:t>
            </a:r>
            <a:r>
              <a:rPr lang="ko-KR" altLang="en-US" dirty="0">
                <a:solidFill>
                  <a:srgbClr val="208235"/>
                </a:solidFill>
              </a:rPr>
              <a:t>개에서 </a:t>
            </a:r>
            <a:r>
              <a:rPr lang="ko-KR" altLang="en-US" dirty="0" smtClean="0">
                <a:solidFill>
                  <a:srgbClr val="208235"/>
                </a:solidFill>
              </a:rPr>
              <a:t>     과 </a:t>
            </a:r>
            <a:r>
              <a:rPr lang="ko-KR" altLang="en-US" dirty="0">
                <a:solidFill>
                  <a:srgbClr val="208235"/>
                </a:solidFill>
              </a:rPr>
              <a:t>같은 길이인  </a:t>
            </a:r>
            <a:r>
              <a:rPr lang="ko-KR" altLang="en-US" dirty="0" smtClean="0">
                <a:solidFill>
                  <a:srgbClr val="208235"/>
                </a:solidFill>
              </a:rPr>
              <a:t>     막대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개를 빼면 </a:t>
            </a:r>
            <a:r>
              <a:rPr lang="ko-KR" altLang="en-US" dirty="0" smtClean="0">
                <a:solidFill>
                  <a:srgbClr val="208235"/>
                </a:solidFill>
              </a:rPr>
              <a:t>     막대 </a:t>
            </a:r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개가 </a:t>
            </a:r>
            <a:r>
              <a:rPr lang="ko-KR" altLang="en-US" dirty="0" smtClean="0">
                <a:solidFill>
                  <a:srgbClr val="208235"/>
                </a:solidFill>
              </a:rPr>
              <a:t>남으므로</a:t>
            </a:r>
            <a:r>
              <a:rPr lang="en-US" altLang="ko-KR" dirty="0" smtClean="0">
                <a:solidFill>
                  <a:srgbClr val="208235"/>
                </a:solidFill>
              </a:rPr>
              <a:t>       </a:t>
            </a:r>
            <a:r>
              <a:rPr lang="ko-KR" altLang="en-US" dirty="0" smtClean="0">
                <a:solidFill>
                  <a:srgbClr val="208235"/>
                </a:solidFill>
              </a:rPr>
              <a:t>이 </a:t>
            </a:r>
            <a:r>
              <a:rPr lang="ko-KR" altLang="en-US" dirty="0">
                <a:solidFill>
                  <a:srgbClr val="208235"/>
                </a:solidFill>
              </a:rPr>
              <a:t>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89" name="그룹 88"/>
          <p:cNvGrpSpPr/>
          <p:nvPr/>
        </p:nvGrpSpPr>
        <p:grpSpPr>
          <a:xfrm>
            <a:off x="961827" y="2272680"/>
            <a:ext cx="8041213" cy="369332"/>
            <a:chOff x="829684" y="5546885"/>
            <a:chExt cx="8041213" cy="369332"/>
          </a:xfrm>
        </p:grpSpPr>
        <p:sp>
          <p:nvSpPr>
            <p:cNvPr id="90" name="내용 개체 틀 3"/>
            <p:cNvSpPr txBox="1">
              <a:spLocks/>
            </p:cNvSpPr>
            <p:nvPr/>
          </p:nvSpPr>
          <p:spPr>
            <a:xfrm>
              <a:off x="906663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      막대를 </a:t>
              </a:r>
              <a:r>
                <a:rPr lang="ko-KR" altLang="en-US" dirty="0"/>
                <a:t>빼고 남은 분수 막대에서 </a:t>
              </a:r>
              <a:r>
                <a:rPr lang="en-US" altLang="ko-KR" dirty="0"/>
                <a:t>1 </a:t>
              </a:r>
              <a:r>
                <a:rPr lang="ko-KR" altLang="en-US" dirty="0"/>
                <a:t>막대를 빼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91" name="모서리가 둥근 직사각형 9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09275"/>
              </p:ext>
            </p:extLst>
          </p:nvPr>
        </p:nvGraphicFramePr>
        <p:xfrm>
          <a:off x="1190523" y="2137558"/>
          <a:ext cx="282973" cy="64488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0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56293"/>
              </p:ext>
            </p:extLst>
          </p:nvPr>
        </p:nvGraphicFramePr>
        <p:xfrm>
          <a:off x="6729528" y="3686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10999"/>
              </p:ext>
            </p:extLst>
          </p:nvPr>
        </p:nvGraphicFramePr>
        <p:xfrm>
          <a:off x="8412815" y="3686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그림 10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0669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95637"/>
              </p:ext>
            </p:extLst>
          </p:nvPr>
        </p:nvGraphicFramePr>
        <p:xfrm>
          <a:off x="1292123" y="288881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5" name="표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13083"/>
              </p:ext>
            </p:extLst>
          </p:nvPr>
        </p:nvGraphicFramePr>
        <p:xfrm>
          <a:off x="1964668" y="2888816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표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97403"/>
              </p:ext>
            </p:extLst>
          </p:nvPr>
        </p:nvGraphicFramePr>
        <p:xfrm>
          <a:off x="2000672" y="3686871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" name="표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89536"/>
              </p:ext>
            </p:extLst>
          </p:nvPr>
        </p:nvGraphicFramePr>
        <p:xfrm>
          <a:off x="2381672" y="42383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표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56311"/>
              </p:ext>
            </p:extLst>
          </p:nvPr>
        </p:nvGraphicFramePr>
        <p:xfrm>
          <a:off x="4340932" y="42383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표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08914"/>
              </p:ext>
            </p:extLst>
          </p:nvPr>
        </p:nvGraphicFramePr>
        <p:xfrm>
          <a:off x="6754404" y="4238337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0" name="그룹 109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111" name="그룹 110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113" name="그림 11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114" name="그림 11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12" name="그림 11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6" name="직사각형 35">
            <a:hlinkClick r:id="rId5" action="ppaction://hlinksldjump"/>
          </p:cNvPr>
          <p:cNvSpPr/>
          <p:nvPr/>
        </p:nvSpPr>
        <p:spPr>
          <a:xfrm>
            <a:off x="871598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908066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3429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0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67502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탐</a:t>
            </a:r>
            <a:r>
              <a:rPr lang="ko-KR" altLang="en-US" sz="1400" b="1">
                <a:latin typeface="나눔고딕 ExtraBold" pitchFamily="50" charset="-127"/>
                <a:ea typeface="나눔고딕 ExtraBold" pitchFamily="50" charset="-127"/>
              </a:rPr>
              <a:t>구</a:t>
            </a:r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474</Words>
  <Application>Microsoft Office PowerPoint</Application>
  <PresentationFormat>A4 용지(210x297mm)</PresentationFormat>
  <Paragraphs>152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200</cp:revision>
  <cp:lastPrinted>2017-09-25T02:44:09Z</cp:lastPrinted>
  <dcterms:created xsi:type="dcterms:W3CDTF">2017-09-24T23:31:15Z</dcterms:created>
  <dcterms:modified xsi:type="dcterms:W3CDTF">2019-01-03T02:03:18Z</dcterms:modified>
</cp:coreProperties>
</file>