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8" r:id="rId2"/>
    <p:sldId id="261" r:id="rId3"/>
    <p:sldId id="267" r:id="rId4"/>
    <p:sldId id="269" r:id="rId5"/>
    <p:sldId id="274" r:id="rId6"/>
    <p:sldId id="277" r:id="rId7"/>
    <p:sldId id="276" r:id="rId8"/>
    <p:sldId id="263" r:id="rId9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3865" autoAdjust="0"/>
  </p:normalViewPr>
  <p:slideViewPr>
    <p:cSldViewPr snapToGrid="0" showGuides="1">
      <p:cViewPr>
        <p:scale>
          <a:sx n="70" d="100"/>
          <a:sy n="70" d="100"/>
        </p:scale>
        <p:origin x="-528" y="-234"/>
      </p:cViewPr>
      <p:guideLst>
        <p:guide orient="horz" pos="537"/>
        <p:guide orient="horz" pos="3689"/>
        <p:guide orient="horz" pos="891"/>
        <p:guide pos="240"/>
        <p:guide pos="567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-154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92568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en-US" altLang="ko-KR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43118"/>
            <a:ext cx="492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2427" y="404664"/>
            <a:ext cx="3903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분수의 덧셈과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뺄셈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104~105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55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7238206" y="195550"/>
            <a:ext cx="2526588" cy="713981"/>
            <a:chOff x="7238206" y="195550"/>
            <a:chExt cx="2526588" cy="713981"/>
          </a:xfrm>
        </p:grpSpPr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8" r="31200" b="95193"/>
            <a:stretch/>
          </p:blipFill>
          <p:spPr>
            <a:xfrm>
              <a:off x="7257256" y="195550"/>
              <a:ext cx="2507538" cy="713981"/>
            </a:xfrm>
            <a:prstGeom prst="rect">
              <a:avLst/>
            </a:prstGeom>
          </p:spPr>
        </p:pic>
        <p:pic>
          <p:nvPicPr>
            <p:cNvPr id="15" name="그림 1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238206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6" name="직사각형 15">
            <a:hlinkClick r:id="rId5" action="ppaction://hlinksldjump"/>
          </p:cNvPr>
          <p:cNvSpPr/>
          <p:nvPr/>
        </p:nvSpPr>
        <p:spPr>
          <a:xfrm>
            <a:off x="871696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6" action="ppaction://hlinksldjump"/>
          </p:cNvPr>
          <p:cNvSpPr/>
          <p:nvPr/>
        </p:nvSpPr>
        <p:spPr>
          <a:xfrm>
            <a:off x="9081650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943271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800511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836047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76354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7502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진분수의 덧셈과 뺄셈 계산하기</a:t>
            </a: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8" t="17701" r="29080" b="57012"/>
          <a:stretch/>
        </p:blipFill>
        <p:spPr>
          <a:xfrm>
            <a:off x="2983149" y="2187206"/>
            <a:ext cx="3773126" cy="329499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337" y="15693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36957"/>
              </p:ext>
            </p:extLst>
          </p:nvPr>
        </p:nvGraphicFramePr>
        <p:xfrm>
          <a:off x="5968423" y="285175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내용 개체 틀 2"/>
          <p:cNvSpPr txBox="1">
            <a:spLocks/>
          </p:cNvSpPr>
          <p:nvPr/>
        </p:nvSpPr>
        <p:spPr>
          <a:xfrm>
            <a:off x="5735028" y="2983425"/>
            <a:ext cx="300755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62959"/>
              </p:ext>
            </p:extLst>
          </p:nvPr>
        </p:nvGraphicFramePr>
        <p:xfrm>
          <a:off x="5968423" y="366629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내용 개체 틀 2"/>
          <p:cNvSpPr txBox="1">
            <a:spLocks/>
          </p:cNvSpPr>
          <p:nvPr/>
        </p:nvSpPr>
        <p:spPr>
          <a:xfrm>
            <a:off x="5735028" y="3797960"/>
            <a:ext cx="300755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3578"/>
              </p:ext>
            </p:extLst>
          </p:nvPr>
        </p:nvGraphicFramePr>
        <p:xfrm>
          <a:off x="4904020" y="4505015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74150"/>
              </p:ext>
            </p:extLst>
          </p:nvPr>
        </p:nvGraphicFramePr>
        <p:xfrm>
          <a:off x="3859621" y="4505015"/>
          <a:ext cx="441673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441673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7244057" y="195550"/>
            <a:ext cx="2520736" cy="723728"/>
            <a:chOff x="7244057" y="195550"/>
            <a:chExt cx="2520736" cy="723728"/>
          </a:xfrm>
        </p:grpSpPr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5" r="31201" b="95193"/>
            <a:stretch/>
          </p:blipFill>
          <p:spPr>
            <a:xfrm>
              <a:off x="7635678" y="195550"/>
              <a:ext cx="2129115" cy="713981"/>
            </a:xfrm>
            <a:prstGeom prst="rect">
              <a:avLst/>
            </a:prstGeom>
          </p:spPr>
        </p:pic>
        <p:pic>
          <p:nvPicPr>
            <p:cNvPr id="23" name="그림 2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9197" r="90764" b="87337"/>
            <a:stretch/>
          </p:blipFill>
          <p:spPr>
            <a:xfrm>
              <a:off x="7244057" y="387880"/>
              <a:ext cx="335504" cy="514827"/>
            </a:xfrm>
            <a:prstGeom prst="rect">
              <a:avLst/>
            </a:prstGeom>
          </p:spPr>
        </p:pic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7604609" y="205297"/>
              <a:ext cx="335504" cy="713981"/>
            </a:xfrm>
            <a:prstGeom prst="rect">
              <a:avLst/>
            </a:prstGeom>
          </p:spPr>
        </p:pic>
      </p:grpSp>
      <p:sp>
        <p:nvSpPr>
          <p:cNvPr id="26" name="직사각형 25">
            <a:hlinkClick r:id="rId6" action="ppaction://hlinksldjump"/>
          </p:cNvPr>
          <p:cNvSpPr/>
          <p:nvPr/>
        </p:nvSpPr>
        <p:spPr>
          <a:xfrm>
            <a:off x="871696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9081650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943271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800511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0" action="ppaction://hlinksldjump"/>
          </p:cNvPr>
          <p:cNvSpPr/>
          <p:nvPr/>
        </p:nvSpPr>
        <p:spPr>
          <a:xfrm>
            <a:off x="836047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728012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884715" y="1547811"/>
            <a:ext cx="8213325" cy="369332"/>
            <a:chOff x="908465" y="1547811"/>
            <a:chExt cx="8213325" cy="369332"/>
          </a:xfrm>
        </p:grpSpPr>
        <p:sp>
          <p:nvSpPr>
            <p:cNvPr id="36" name="내용 개체 틀 3"/>
            <p:cNvSpPr txBox="1">
              <a:spLocks/>
            </p:cNvSpPr>
            <p:nvPr/>
          </p:nvSpPr>
          <p:spPr>
            <a:xfrm>
              <a:off x="1157556" y="1547811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빈칸에 알맞은 수를 </a:t>
              </a:r>
              <a:r>
                <a:rPr lang="ko-KR" altLang="en-US" dirty="0" smtClean="0"/>
                <a:t>써넣으세요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8465" y="1622064"/>
              <a:ext cx="217025" cy="217025"/>
              <a:chOff x="4520952" y="3717032"/>
              <a:chExt cx="217025" cy="217025"/>
            </a:xfrm>
          </p:grpSpPr>
          <p:grpSp>
            <p:nvGrpSpPr>
              <p:cNvPr id="47" name="그룹 4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9" name="모서리가 둥근 직사각형 4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8" name="모서리가 둥근 직사각형 4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생활 속에서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받아올림이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대분수의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덧셈 문제 해결하기 </a:t>
            </a: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4682"/>
              </p:ext>
            </p:extLst>
          </p:nvPr>
        </p:nvGraphicFramePr>
        <p:xfrm>
          <a:off x="1372799" y="1908761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497536"/>
              </p:ext>
            </p:extLst>
          </p:nvPr>
        </p:nvGraphicFramePr>
        <p:xfrm>
          <a:off x="4734721" y="1489060"/>
          <a:ext cx="282973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2973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그림 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4" t="61062" r="8835" b="25823"/>
          <a:stretch/>
        </p:blipFill>
        <p:spPr>
          <a:xfrm>
            <a:off x="4611676" y="2789644"/>
            <a:ext cx="4559666" cy="1708949"/>
          </a:xfrm>
          <a:prstGeom prst="rect">
            <a:avLst/>
          </a:prstGeom>
        </p:spPr>
      </p:pic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05161"/>
              </p:ext>
            </p:extLst>
          </p:nvPr>
        </p:nvGraphicFramePr>
        <p:xfrm>
          <a:off x="6173143" y="279716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66484"/>
              </p:ext>
            </p:extLst>
          </p:nvPr>
        </p:nvGraphicFramePr>
        <p:xfrm>
          <a:off x="6993924" y="279716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14976"/>
              </p:ext>
            </p:extLst>
          </p:nvPr>
        </p:nvGraphicFramePr>
        <p:xfrm>
          <a:off x="7750008" y="2797163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5939748" y="2928833"/>
            <a:ext cx="1877620" cy="369332"/>
            <a:chOff x="5735028" y="2983425"/>
            <a:chExt cx="1877620" cy="369332"/>
          </a:xfrm>
        </p:grpSpPr>
        <p:sp>
          <p:nvSpPr>
            <p:cNvPr id="44" name="내용 개체 틀 2"/>
            <p:cNvSpPr txBox="1">
              <a:spLocks/>
            </p:cNvSpPr>
            <p:nvPr/>
          </p:nvSpPr>
          <p:spPr>
            <a:xfrm>
              <a:off x="5735028" y="2983425"/>
              <a:ext cx="300755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45" name="내용 개체 틀 2"/>
            <p:cNvSpPr txBox="1">
              <a:spLocks/>
            </p:cNvSpPr>
            <p:nvPr/>
          </p:nvSpPr>
          <p:spPr>
            <a:xfrm>
              <a:off x="6285148" y="2983425"/>
              <a:ext cx="300755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+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47" name="내용 개체 틀 2"/>
            <p:cNvSpPr txBox="1">
              <a:spLocks/>
            </p:cNvSpPr>
            <p:nvPr/>
          </p:nvSpPr>
          <p:spPr>
            <a:xfrm>
              <a:off x="6555809" y="2983425"/>
              <a:ext cx="300755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48" name="내용 개체 틀 2"/>
            <p:cNvSpPr txBox="1">
              <a:spLocks/>
            </p:cNvSpPr>
            <p:nvPr/>
          </p:nvSpPr>
          <p:spPr>
            <a:xfrm>
              <a:off x="7067356" y="2983425"/>
              <a:ext cx="300755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=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50" name="내용 개체 틀 2"/>
            <p:cNvSpPr txBox="1">
              <a:spLocks/>
            </p:cNvSpPr>
            <p:nvPr/>
          </p:nvSpPr>
          <p:spPr>
            <a:xfrm>
              <a:off x="7311893" y="2983425"/>
              <a:ext cx="300755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3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</p:grpSp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06086"/>
              </p:ext>
            </p:extLst>
          </p:nvPr>
        </p:nvGraphicFramePr>
        <p:xfrm>
          <a:off x="7681768" y="3505948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내용 개체 틀 2"/>
          <p:cNvSpPr txBox="1">
            <a:spLocks/>
          </p:cNvSpPr>
          <p:nvPr/>
        </p:nvSpPr>
        <p:spPr>
          <a:xfrm>
            <a:off x="7437668" y="3648106"/>
            <a:ext cx="300755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867" y="29620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249" y="36754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35"/>
          <p:cNvGrpSpPr/>
          <p:nvPr/>
        </p:nvGrpSpPr>
        <p:grpSpPr>
          <a:xfrm>
            <a:off x="7244057" y="145596"/>
            <a:ext cx="2520736" cy="763935"/>
            <a:chOff x="7244057" y="145596"/>
            <a:chExt cx="2520736" cy="763935"/>
          </a:xfrm>
        </p:grpSpPr>
        <p:grpSp>
          <p:nvGrpSpPr>
            <p:cNvPr id="38" name="그룹 37"/>
            <p:cNvGrpSpPr/>
            <p:nvPr/>
          </p:nvGrpSpPr>
          <p:grpSpPr>
            <a:xfrm>
              <a:off x="7244057" y="195550"/>
              <a:ext cx="2520736" cy="713981"/>
              <a:chOff x="7244057" y="195550"/>
              <a:chExt cx="2520736" cy="713981"/>
            </a:xfrm>
          </p:grpSpPr>
          <p:pic>
            <p:nvPicPr>
              <p:cNvPr id="41" name="그림 4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5" r="31201" b="95193"/>
              <a:stretch/>
            </p:blipFill>
            <p:spPr>
              <a:xfrm>
                <a:off x="7635678" y="195550"/>
                <a:ext cx="2129115" cy="713981"/>
              </a:xfrm>
              <a:prstGeom prst="rect">
                <a:avLst/>
              </a:prstGeom>
            </p:spPr>
          </p:pic>
          <p:pic>
            <p:nvPicPr>
              <p:cNvPr id="42" name="그림 4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7244057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7968890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58" name="직사각형 57">
            <a:hlinkClick r:id="rId6" action="ppaction://hlinksldjump"/>
          </p:cNvPr>
          <p:cNvSpPr/>
          <p:nvPr/>
        </p:nvSpPr>
        <p:spPr>
          <a:xfrm>
            <a:off x="871696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7" action="ppaction://hlinksldjump"/>
          </p:cNvPr>
          <p:cNvSpPr/>
          <p:nvPr/>
        </p:nvSpPr>
        <p:spPr>
          <a:xfrm>
            <a:off x="9081650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8" action="ppaction://hlinksldjump"/>
          </p:cNvPr>
          <p:cNvSpPr/>
          <p:nvPr/>
        </p:nvSpPr>
        <p:spPr>
          <a:xfrm>
            <a:off x="943271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hlinkClick r:id="rId9" action="ppaction://hlinksldjump"/>
          </p:cNvPr>
          <p:cNvSpPr/>
          <p:nvPr/>
        </p:nvSpPr>
        <p:spPr>
          <a:xfrm>
            <a:off x="836047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>
            <a:hlinkClick r:id="rId10" action="ppaction://hlinksldjump"/>
          </p:cNvPr>
          <p:cNvSpPr/>
          <p:nvPr/>
        </p:nvSpPr>
        <p:spPr>
          <a:xfrm>
            <a:off x="728012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11" action="ppaction://hlinksldjump"/>
          </p:cNvPr>
          <p:cNvSpPr/>
          <p:nvPr/>
        </p:nvSpPr>
        <p:spPr>
          <a:xfrm>
            <a:off x="76354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884715" y="1505408"/>
            <a:ext cx="8117998" cy="1338828"/>
            <a:chOff x="884715" y="1505408"/>
            <a:chExt cx="8117998" cy="1338828"/>
          </a:xfrm>
        </p:grpSpPr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1145681" y="1505408"/>
              <a:ext cx="7857032" cy="133882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ko-KR" altLang="en-US" dirty="0" smtClean="0"/>
                <a:t>떡을 </a:t>
              </a:r>
              <a:r>
                <a:rPr lang="ko-KR" altLang="en-US" dirty="0"/>
                <a:t>만드는 데 사용한 </a:t>
              </a:r>
              <a:r>
                <a:rPr lang="ko-KR" altLang="en-US" dirty="0" err="1"/>
                <a:t>계핏가루는</a:t>
              </a:r>
              <a:r>
                <a:rPr lang="ko-KR" altLang="en-US" dirty="0"/>
                <a:t> </a:t>
              </a:r>
              <a:r>
                <a:rPr lang="en-US" altLang="ko-KR" dirty="0" smtClean="0"/>
                <a:t>1   </a:t>
              </a:r>
              <a:r>
                <a:rPr lang="en-US" altLang="ko-KR" spc="300" dirty="0" smtClean="0"/>
                <a:t> </a:t>
              </a:r>
              <a:r>
                <a:rPr lang="ko-KR" altLang="en-US" dirty="0" smtClean="0"/>
                <a:t>컵</a:t>
              </a:r>
              <a:r>
                <a:rPr lang="en-US" altLang="ko-KR" dirty="0"/>
                <a:t>, </a:t>
              </a:r>
              <a:r>
                <a:rPr lang="ko-KR" altLang="en-US" spc="-150" dirty="0"/>
                <a:t>수정과를 만드는 데 </a:t>
              </a:r>
              <a:r>
                <a:rPr lang="ko-KR" altLang="en-US" dirty="0"/>
                <a:t>사용한 </a:t>
              </a:r>
              <a:r>
                <a:rPr lang="ko-KR" altLang="en-US" dirty="0" err="1"/>
                <a:t>계핏가루는</a:t>
              </a:r>
              <a:r>
                <a:rPr lang="ko-KR" altLang="en-US" dirty="0"/>
                <a:t> </a:t>
              </a:r>
              <a:r>
                <a:rPr lang="en-US" altLang="ko-KR" dirty="0" smtClean="0"/>
                <a:t>1</a:t>
              </a:r>
              <a:r>
                <a:rPr lang="ko-KR" altLang="en-US" dirty="0" smtClean="0"/>
                <a:t>     컵입니다</a:t>
              </a:r>
              <a:r>
                <a:rPr lang="en-US" altLang="ko-KR" dirty="0"/>
                <a:t>. </a:t>
              </a:r>
              <a:r>
                <a:rPr lang="ko-KR" altLang="en-US" dirty="0"/>
                <a:t>떡과 수정과를 만드는 데 사용한 </a:t>
              </a:r>
              <a:r>
                <a:rPr lang="ko-KR" altLang="en-US" dirty="0" err="1" smtClean="0"/>
                <a:t>계핏가루가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모두 몇 컵인지 구해 보세요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884715" y="1675815"/>
              <a:ext cx="217025" cy="217025"/>
              <a:chOff x="4520952" y="3717032"/>
              <a:chExt cx="217025" cy="217025"/>
            </a:xfrm>
          </p:grpSpPr>
          <p:grpSp>
            <p:nvGrpSpPr>
              <p:cNvPr id="60" name="그룹 5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6" name="모서리가 둥근 직사각형 6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2" name="모서리가 둥근 직사각형 6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대분수의 덧셈과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대분수의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뺄셈 결과 비교하기</a:t>
            </a:r>
          </a:p>
        </p:txBody>
      </p:sp>
      <p:pic>
        <p:nvPicPr>
          <p:cNvPr id="37" name="그림 3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t="83162" r="22459" b="7388"/>
          <a:stretch/>
        </p:blipFill>
        <p:spPr>
          <a:xfrm>
            <a:off x="2344873" y="2181465"/>
            <a:ext cx="5325532" cy="1231480"/>
          </a:xfrm>
          <a:prstGeom prst="rect">
            <a:avLst/>
          </a:prstGeom>
        </p:spPr>
      </p:pic>
      <p:sp>
        <p:nvSpPr>
          <p:cNvPr id="39" name="내용 개체 틀 2"/>
          <p:cNvSpPr txBox="1">
            <a:spLocks/>
          </p:cNvSpPr>
          <p:nvPr/>
        </p:nvSpPr>
        <p:spPr>
          <a:xfrm>
            <a:off x="4809138" y="2550800"/>
            <a:ext cx="300755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＜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029" y="15375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그룹 16"/>
          <p:cNvGrpSpPr/>
          <p:nvPr/>
        </p:nvGrpSpPr>
        <p:grpSpPr>
          <a:xfrm>
            <a:off x="7244057" y="134333"/>
            <a:ext cx="2520736" cy="775198"/>
            <a:chOff x="7244057" y="134333"/>
            <a:chExt cx="2520736" cy="775198"/>
          </a:xfrm>
        </p:grpSpPr>
        <p:grpSp>
          <p:nvGrpSpPr>
            <p:cNvPr id="18" name="그룹 17"/>
            <p:cNvGrpSpPr/>
            <p:nvPr/>
          </p:nvGrpSpPr>
          <p:grpSpPr>
            <a:xfrm>
              <a:off x="7244057" y="195550"/>
              <a:ext cx="2520736" cy="713981"/>
              <a:chOff x="7244057" y="195550"/>
              <a:chExt cx="2520736" cy="713981"/>
            </a:xfrm>
          </p:grpSpPr>
          <p:pic>
            <p:nvPicPr>
              <p:cNvPr id="20" name="그림 1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5" r="31201" b="95193"/>
              <a:stretch/>
            </p:blipFill>
            <p:spPr>
              <a:xfrm>
                <a:off x="7635678" y="195550"/>
                <a:ext cx="2129115" cy="713981"/>
              </a:xfrm>
              <a:prstGeom prst="rect">
                <a:avLst/>
              </a:prstGeom>
            </p:spPr>
          </p:pic>
          <p:pic>
            <p:nvPicPr>
              <p:cNvPr id="21" name="그림 2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7244057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8324481" y="134333"/>
              <a:ext cx="335504" cy="713981"/>
            </a:xfrm>
            <a:prstGeom prst="rect">
              <a:avLst/>
            </a:prstGeom>
          </p:spPr>
        </p:pic>
      </p:grpSp>
      <p:sp>
        <p:nvSpPr>
          <p:cNvPr id="22" name="직사각형 21">
            <a:hlinkClick r:id="rId6" action="ppaction://hlinksldjump"/>
          </p:cNvPr>
          <p:cNvSpPr/>
          <p:nvPr/>
        </p:nvSpPr>
        <p:spPr>
          <a:xfrm>
            <a:off x="871696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9081650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943271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800511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0" action="ppaction://hlinksldjump"/>
          </p:cNvPr>
          <p:cNvSpPr/>
          <p:nvPr/>
        </p:nvSpPr>
        <p:spPr>
          <a:xfrm>
            <a:off x="728012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</p:cNvPr>
          <p:cNvSpPr/>
          <p:nvPr/>
        </p:nvSpPr>
        <p:spPr>
          <a:xfrm>
            <a:off x="76354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884715" y="1510536"/>
            <a:ext cx="8213325" cy="369332"/>
            <a:chOff x="908465" y="1546038"/>
            <a:chExt cx="8213325" cy="369332"/>
          </a:xfrm>
        </p:grpSpPr>
        <p:sp>
          <p:nvSpPr>
            <p:cNvPr id="32" name="내용 개체 틀 3"/>
            <p:cNvSpPr txBox="1">
              <a:spLocks/>
            </p:cNvSpPr>
            <p:nvPr/>
          </p:nvSpPr>
          <p:spPr>
            <a:xfrm>
              <a:off x="1157556" y="1546038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계산 결과를 비교하여</a:t>
              </a:r>
              <a:r>
                <a:rPr lang="ko-KR" altLang="en-US" spc="40" dirty="0"/>
                <a:t> </a:t>
              </a:r>
              <a:r>
                <a:rPr lang="ko-KR" altLang="en-US" dirty="0"/>
                <a:t>○ 안에 </a:t>
              </a:r>
              <a:r>
                <a:rPr lang="en-US" altLang="ko-KR" dirty="0"/>
                <a:t>&gt;, =, &lt;</a:t>
              </a:r>
              <a:r>
                <a:rPr lang="ko-KR" altLang="en-US" dirty="0"/>
                <a:t>를 알맞게 써넣으세요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908465" y="1622064"/>
              <a:ext cx="217025" cy="217025"/>
              <a:chOff x="4520952" y="3717032"/>
              <a:chExt cx="217025" cy="217025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1" name="모서리가 둥근 직사각형 4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모서리가 둥근 직사각형 64"/>
          <p:cNvSpPr/>
          <p:nvPr/>
        </p:nvSpPr>
        <p:spPr bwMode="auto">
          <a:xfrm>
            <a:off x="2025738" y="4655582"/>
            <a:ext cx="6977301" cy="7348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2034980" y="4871000"/>
            <a:ext cx="405207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=            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             </a:t>
            </a:r>
            <a:r>
              <a:rPr lang="en-US" altLang="ko-KR" dirty="0" smtClean="0">
                <a:solidFill>
                  <a:srgbClr val="208235"/>
                </a:solidFill>
              </a:rPr>
              <a:t>=</a:t>
            </a:r>
            <a:r>
              <a:rPr lang="en-US" altLang="ko-KR" dirty="0" smtClean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-         </a:t>
            </a:r>
            <a:r>
              <a:rPr lang="en-US" altLang="ko-KR" dirty="0" smtClean="0">
                <a:solidFill>
                  <a:srgbClr val="208235"/>
                </a:solidFill>
              </a:rPr>
              <a:t>=</a:t>
            </a:r>
            <a:endParaRPr lang="en-US" altLang="ko-KR" dirty="0">
              <a:solidFill>
                <a:srgbClr val="208235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받아내림이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없는 진분수의 뺄셈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방법을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알고 계산하기</a:t>
            </a:r>
          </a:p>
        </p:txBody>
      </p:sp>
      <p:graphicFrame>
        <p:nvGraphicFramePr>
          <p:cNvPr id="50" name="표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46116"/>
              </p:ext>
            </p:extLst>
          </p:nvPr>
        </p:nvGraphicFramePr>
        <p:xfrm>
          <a:off x="1619925" y="4727742"/>
          <a:ext cx="27219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72198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1" name="그룹 50"/>
          <p:cNvGrpSpPr/>
          <p:nvPr/>
        </p:nvGrpSpPr>
        <p:grpSpPr>
          <a:xfrm>
            <a:off x="1339840" y="4871000"/>
            <a:ext cx="778265" cy="377284"/>
            <a:chOff x="1525901" y="4016560"/>
            <a:chExt cx="778265" cy="377284"/>
          </a:xfrm>
        </p:grpSpPr>
        <p:sp>
          <p:nvSpPr>
            <p:cNvPr id="56" name="직사각형 55"/>
            <p:cNvSpPr/>
            <p:nvPr/>
          </p:nvSpPr>
          <p:spPr>
            <a:xfrm>
              <a:off x="1525901" y="4024512"/>
              <a:ext cx="3193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b="1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2119435" y="401656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44158"/>
              </p:ext>
            </p:extLst>
          </p:nvPr>
        </p:nvGraphicFramePr>
        <p:xfrm>
          <a:off x="2356187" y="4706848"/>
          <a:ext cx="624519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24519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spc="300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8×2</a:t>
                      </a:r>
                      <a:endParaRPr lang="ko-KR" altLang="en-US" spc="300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800" b="1" spc="300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9×2</a:t>
                      </a:r>
                      <a:endParaRPr lang="ko-KR" altLang="en-US" sz="1800" b="1" spc="300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00229"/>
              </p:ext>
            </p:extLst>
          </p:nvPr>
        </p:nvGraphicFramePr>
        <p:xfrm>
          <a:off x="4061015" y="4706848"/>
          <a:ext cx="39223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92232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55750"/>
              </p:ext>
            </p:extLst>
          </p:nvPr>
        </p:nvGraphicFramePr>
        <p:xfrm>
          <a:off x="1130443" y="4739617"/>
          <a:ext cx="27219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72198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52585"/>
              </p:ext>
            </p:extLst>
          </p:nvPr>
        </p:nvGraphicFramePr>
        <p:xfrm>
          <a:off x="3188804" y="4706848"/>
          <a:ext cx="624519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24519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spc="300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5×3</a:t>
                      </a:r>
                      <a:endParaRPr lang="ko-KR" altLang="en-US" spc="300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800" b="1" spc="300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6×3</a:t>
                      </a:r>
                      <a:endParaRPr lang="ko-KR" altLang="en-US" sz="1800" b="1" spc="300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1032"/>
              </p:ext>
            </p:extLst>
          </p:nvPr>
        </p:nvGraphicFramePr>
        <p:xfrm>
          <a:off x="4664968" y="4706848"/>
          <a:ext cx="39223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92232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26063"/>
              </p:ext>
            </p:extLst>
          </p:nvPr>
        </p:nvGraphicFramePr>
        <p:xfrm>
          <a:off x="5313040" y="4706848"/>
          <a:ext cx="392232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92232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6" name="그림 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270" y="48142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13498" r="11436" b="68927"/>
          <a:stretch/>
        </p:blipFill>
        <p:spPr>
          <a:xfrm>
            <a:off x="977591" y="1899306"/>
            <a:ext cx="7794393" cy="229002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7244057" y="74037"/>
            <a:ext cx="2520736" cy="835494"/>
            <a:chOff x="7244057" y="74037"/>
            <a:chExt cx="2520736" cy="835494"/>
          </a:xfrm>
        </p:grpSpPr>
        <p:grpSp>
          <p:nvGrpSpPr>
            <p:cNvPr id="30" name="그룹 29"/>
            <p:cNvGrpSpPr/>
            <p:nvPr/>
          </p:nvGrpSpPr>
          <p:grpSpPr>
            <a:xfrm>
              <a:off x="7244057" y="195550"/>
              <a:ext cx="2520736" cy="713981"/>
              <a:chOff x="7244057" y="195550"/>
              <a:chExt cx="2520736" cy="713981"/>
            </a:xfrm>
          </p:grpSpPr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5" r="31201" b="95193"/>
              <a:stretch/>
            </p:blipFill>
            <p:spPr>
              <a:xfrm>
                <a:off x="7635678" y="195550"/>
                <a:ext cx="2129115" cy="713981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7244057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54" name="그림 53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48" t="46985" r="46548" b="48208"/>
            <a:stretch/>
          </p:blipFill>
          <p:spPr>
            <a:xfrm>
              <a:off x="8691609" y="74037"/>
              <a:ext cx="335504" cy="713981"/>
            </a:xfrm>
            <a:prstGeom prst="rect">
              <a:avLst/>
            </a:prstGeom>
          </p:spPr>
        </p:pic>
      </p:grpSp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9081650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7" action="ppaction://hlinksldjump"/>
          </p:cNvPr>
          <p:cNvSpPr/>
          <p:nvPr/>
        </p:nvSpPr>
        <p:spPr>
          <a:xfrm>
            <a:off x="943271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800511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</p:cNvPr>
          <p:cNvSpPr/>
          <p:nvPr/>
        </p:nvSpPr>
        <p:spPr>
          <a:xfrm>
            <a:off x="836047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0" action="ppaction://hlinksldjump"/>
          </p:cNvPr>
          <p:cNvSpPr/>
          <p:nvPr/>
        </p:nvSpPr>
        <p:spPr>
          <a:xfrm>
            <a:off x="728012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1" action="ppaction://hlinksldjump"/>
          </p:cNvPr>
          <p:cNvSpPr/>
          <p:nvPr/>
        </p:nvSpPr>
        <p:spPr>
          <a:xfrm>
            <a:off x="76354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952620" y="1482474"/>
            <a:ext cx="8145420" cy="369332"/>
            <a:chOff x="976370" y="1547811"/>
            <a:chExt cx="8145420" cy="369332"/>
          </a:xfrm>
        </p:grpSpPr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1157556" y="1547811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[4~5] </a:t>
              </a:r>
              <a:r>
                <a:rPr lang="ko-KR" altLang="en-US" dirty="0"/>
                <a:t>준기가 계산한 것을 보고 물음에 답하세요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976370" y="1689969"/>
              <a:ext cx="81214" cy="81214"/>
            </a:xfrm>
            <a:prstGeom prst="roundRect">
              <a:avLst>
                <a:gd name="adj" fmla="val 265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884715" y="4141830"/>
            <a:ext cx="8213325" cy="369332"/>
            <a:chOff x="908465" y="1547811"/>
            <a:chExt cx="8213325" cy="369332"/>
          </a:xfrm>
        </p:grpSpPr>
        <p:sp>
          <p:nvSpPr>
            <p:cNvPr id="72" name="내용 개체 틀 3"/>
            <p:cNvSpPr txBox="1">
              <a:spLocks/>
            </p:cNvSpPr>
            <p:nvPr/>
          </p:nvSpPr>
          <p:spPr>
            <a:xfrm>
              <a:off x="1157556" y="1547811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준기가 </a:t>
              </a:r>
              <a:r>
                <a:rPr lang="en-US" altLang="ko-KR" dirty="0"/>
                <a:t>1</a:t>
              </a:r>
              <a:r>
                <a:rPr lang="ko-KR" altLang="en-US" dirty="0"/>
                <a:t>번 문제를 해결한 방법으로 계산해 보세요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73" name="그룹 72"/>
            <p:cNvGrpSpPr/>
            <p:nvPr/>
          </p:nvGrpSpPr>
          <p:grpSpPr>
            <a:xfrm>
              <a:off x="908465" y="1622064"/>
              <a:ext cx="217025" cy="217025"/>
              <a:chOff x="4520952" y="3717032"/>
              <a:chExt cx="217025" cy="217025"/>
            </a:xfrm>
          </p:grpSpPr>
          <p:grpSp>
            <p:nvGrpSpPr>
              <p:cNvPr id="74" name="그룹 7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6" name="모서리가 둥근 직사각형 7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5" name="모서리가 둥근 직사각형 7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2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64570" y="3895113"/>
            <a:ext cx="8233470" cy="1772128"/>
            <a:chOff x="864570" y="3895113"/>
            <a:chExt cx="8233470" cy="1772128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864570" y="4379512"/>
              <a:ext cx="8149877" cy="1287729"/>
            </a:xfrm>
            <a:prstGeom prst="roundRect">
              <a:avLst>
                <a:gd name="adj" fmla="val 1186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884715" y="3895113"/>
              <a:ext cx="8213325" cy="369332"/>
              <a:chOff x="908465" y="1547811"/>
              <a:chExt cx="8213325" cy="369332"/>
            </a:xfrm>
          </p:grpSpPr>
          <p:sp>
            <p:nvSpPr>
              <p:cNvPr id="47" name="내용 개체 틀 3"/>
              <p:cNvSpPr txBox="1">
                <a:spLocks/>
              </p:cNvSpPr>
              <p:nvPr/>
            </p:nvSpPr>
            <p:spPr>
              <a:xfrm>
                <a:off x="1157556" y="1547811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준기가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번 문제를 잘못 계산한 부분을 찾아 </a:t>
                </a:r>
                <a:r>
                  <a:rPr lang="ko-KR" altLang="en-US" dirty="0">
                    <a:solidFill>
                      <a:srgbClr val="00B0F0"/>
                    </a:solidFill>
                  </a:rPr>
                  <a:t>○</a:t>
                </a:r>
                <a:r>
                  <a:rPr lang="ko-KR" altLang="en-US" dirty="0"/>
                  <a:t>표 하고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옳게 고쳐 계산해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grpSp>
            <p:nvGrpSpPr>
              <p:cNvPr id="56" name="그룹 55"/>
              <p:cNvGrpSpPr/>
              <p:nvPr/>
            </p:nvGrpSpPr>
            <p:grpSpPr>
              <a:xfrm>
                <a:off x="908465" y="1622064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57" name="그룹 56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59" name="모서리가 둥근 직사각형 58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8" name="모서리가 둥근 직사각형 57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</p:grp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44642"/>
              </p:ext>
            </p:extLst>
          </p:nvPr>
        </p:nvGraphicFramePr>
        <p:xfrm>
          <a:off x="8000297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7103"/>
              </p:ext>
            </p:extLst>
          </p:nvPr>
        </p:nvGraphicFramePr>
        <p:xfrm>
          <a:off x="8620422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41879"/>
              </p:ext>
            </p:extLst>
          </p:nvPr>
        </p:nvGraphicFramePr>
        <p:xfrm>
          <a:off x="7366963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" name="그룹 12"/>
          <p:cNvGrpSpPr/>
          <p:nvPr/>
        </p:nvGrpSpPr>
        <p:grpSpPr>
          <a:xfrm>
            <a:off x="889047" y="4471585"/>
            <a:ext cx="8125399" cy="1067445"/>
            <a:chOff x="889047" y="4471585"/>
            <a:chExt cx="8125399" cy="1067445"/>
          </a:xfrm>
        </p:grpSpPr>
        <p:cxnSp>
          <p:nvCxnSpPr>
            <p:cNvPr id="3" name="직선 연결선 2"/>
            <p:cNvCxnSpPr/>
            <p:nvPr/>
          </p:nvCxnSpPr>
          <p:spPr>
            <a:xfrm flipV="1">
              <a:off x="8024775" y="4814620"/>
              <a:ext cx="219456" cy="115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 flipV="1">
              <a:off x="8024775" y="5121188"/>
              <a:ext cx="219456" cy="115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/>
            <p:cNvGrpSpPr/>
            <p:nvPr/>
          </p:nvGrpSpPr>
          <p:grpSpPr>
            <a:xfrm>
              <a:off x="889047" y="4471585"/>
              <a:ext cx="8125399" cy="1067445"/>
              <a:chOff x="889047" y="4471585"/>
              <a:chExt cx="8125399" cy="10674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내용 개체 틀 2"/>
                  <p:cNvSpPr txBox="1">
                    <a:spLocks/>
                  </p:cNvSpPr>
                  <p:nvPr/>
                </p:nvSpPr>
                <p:spPr>
                  <a:xfrm>
                    <a:off x="889047" y="4744180"/>
                    <a:ext cx="8125399" cy="576312"/>
                  </a:xfrm>
                  <a:prstGeom prst="rect">
                    <a:avLst/>
                  </a:prstGeom>
                </p:spPr>
                <p:txBody>
                  <a:bodyPr vert="horz" wrap="square" lIns="91440" tIns="45720" rIns="91440" bIns="45720" rtlCol="0">
                    <a:spAutoFit/>
                  </a:bodyPr>
                  <a:lstStyle>
                    <a:lvl1pPr marL="0" indent="-1800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800" b="1" kern="1200">
                        <a:solidFill>
                          <a:srgbClr val="228A38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1pPr>
                    <a:lvl2pPr marL="742950" indent="-28575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2pPr>
                    <a:lvl3pPr marL="1143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3pPr>
                    <a:lvl4pPr marL="1600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4pPr>
                    <a:lvl5pPr marL="20574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200" b="1" kern="120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  <a:cs typeface="+mn-cs"/>
                      </a:defRPr>
                    </a:lvl5pPr>
                    <a:lvl6pPr marL="25146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1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ko-KR" dirty="0" smtClean="0">
                        <a:solidFill>
                          <a:srgbClr val="208235"/>
                        </a:solidFill>
                      </a:rPr>
                      <a:t>7</a:t>
                    </a:r>
                    <a:r>
                      <a:rPr lang="ko-KR" altLang="en-US" dirty="0" smtClean="0">
                        <a:solidFill>
                          <a:srgbClr val="208235"/>
                        </a:solidFill>
                      </a:rPr>
                      <a:t>     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rPr>
                      <a:t>-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</a:rPr>
                      <a:t>5      =7</a:t>
                    </a:r>
                    <a:r>
                      <a:rPr lang="ko-KR" altLang="en-US" dirty="0" smtClean="0">
                        <a:solidFill>
                          <a:srgbClr val="208235"/>
                        </a:solidFill>
                      </a:rPr>
                      <a:t>      </a:t>
                    </a:r>
                    <a:r>
                      <a:rPr lang="en-US" altLang="ko-KR" dirty="0">
                        <a:solidFill>
                          <a:srgbClr val="208235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rPr>
                      <a:t>-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</a:rPr>
                      <a:t> 5      = 6      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rPr>
                      <a:t>-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</a:rPr>
                      <a:t>5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rPr>
                      <a:t>      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</a:rPr>
                      <a:t>=(6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rPr>
                      <a:t>-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</a:rPr>
                      <a:t>5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rPr>
                      <a:t>)</a:t>
                    </a:r>
                    <a:r>
                      <a:rPr lang="en-US" altLang="ko-KR" dirty="0" smtClean="0">
                        <a:solidFill>
                          <a:srgbClr val="208235"/>
                        </a:solidFill>
                      </a:rPr>
                      <a:t>+</a:t>
                    </a:r>
                    <a14:m>
                      <m:oMath xmlns:m="http://schemas.openxmlformats.org/officeDocument/2006/math">
                        <m:d>
                          <m:dPr>
                            <m:endChr m:val=""/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i="1">
                                    <a:latin typeface="Cambria Math"/>
                                  </a:rPr>
                                </m:ctrlPr>
                              </m:mPr>
                              <m:mr>
                                <m:e/>
                              </m:mr>
                              <m:mr>
                                <m:e/>
                              </m:mr>
                            </m:m>
                            <m:r>
                              <m:rPr>
                                <m:nor/>
                              </m:rPr>
                              <a:rPr lang="en-US" altLang="ko-KR" b="1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ko-KR" dirty="0">
                                <a:solidFill>
                                  <a:srgbClr val="208235"/>
                                </a:solidFill>
                                <a:latin typeface="나눔바른고딕" panose="020B0603020101020101" pitchFamily="50" charset="-127"/>
                                <a:ea typeface="나눔바른고딕" panose="020B0603020101020101" pitchFamily="50" charset="-127"/>
                              </a:rPr>
                              <m:t>−</m:t>
                            </m:r>
                          </m:e>
                        </m:d>
                        <m:r>
                          <a:rPr lang="en-US" altLang="ko-KR" b="1" i="1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altLang="ko-KR" dirty="0"/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i="1">
                                    <a:latin typeface="Cambria Math"/>
                                  </a:rPr>
                                </m:ctrlPr>
                              </m:mPr>
                              <m:mr>
                                <m:e/>
                              </m:mr>
                              <m:mr>
                                <m:e/>
                              </m:mr>
                            </m:m>
                          </m:e>
                        </m:d>
                      </m:oMath>
                    </a14:m>
                    <a:r>
                      <a:rPr lang="en-US" altLang="ko-KR" dirty="0" smtClean="0">
                        <a:solidFill>
                          <a:srgbClr val="208235"/>
                        </a:solidFill>
                      </a:rPr>
                      <a:t>=1+      =1     =1     </a:t>
                    </a:r>
                    <a:endParaRPr lang="en-US" altLang="ko-KR" dirty="0">
                      <a:solidFill>
                        <a:srgbClr val="20823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내용 개체 틀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047" y="4744180"/>
                    <a:ext cx="8125399" cy="57631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525" r="-525" b="-105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직사각형 10"/>
              <p:cNvSpPr/>
              <p:nvPr/>
            </p:nvSpPr>
            <p:spPr>
              <a:xfrm>
                <a:off x="8053544" y="4471585"/>
                <a:ext cx="324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b="1" dirty="0">
                    <a:solidFill>
                      <a:srgbClr val="FF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8075489" y="5169698"/>
                <a:ext cx="324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b="1" dirty="0" smtClean="0">
                    <a:solidFill>
                      <a:srgbClr val="FF0000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p:grpSp>
      </p:grp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51870"/>
              </p:ext>
            </p:extLst>
          </p:nvPr>
        </p:nvGraphicFramePr>
        <p:xfrm>
          <a:off x="4654609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3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받아내림이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있는 </a:t>
            </a:r>
            <a:r>
              <a:rPr lang="ko-KR" altLang="en-US" sz="230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대분수의 </a:t>
            </a:r>
            <a:r>
              <a:rPr lang="ko-KR" altLang="en-US" sz="230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뺄셈에서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오류를 찾아 수정하기</a:t>
            </a:r>
          </a:p>
        </p:txBody>
      </p:sp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13498" r="11436" b="68927"/>
          <a:stretch/>
        </p:blipFill>
        <p:spPr>
          <a:xfrm>
            <a:off x="977591" y="1498214"/>
            <a:ext cx="7794393" cy="2290024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4195536" y="2613538"/>
            <a:ext cx="971497" cy="687801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F0"/>
              </a:solidFill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45450"/>
              </p:ext>
            </p:extLst>
          </p:nvPr>
        </p:nvGraphicFramePr>
        <p:xfrm>
          <a:off x="1290279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46719"/>
              </p:ext>
            </p:extLst>
          </p:nvPr>
        </p:nvGraphicFramePr>
        <p:xfrm>
          <a:off x="1920194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74163"/>
              </p:ext>
            </p:extLst>
          </p:nvPr>
        </p:nvGraphicFramePr>
        <p:xfrm>
          <a:off x="2571204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78984"/>
              </p:ext>
            </p:extLst>
          </p:nvPr>
        </p:nvGraphicFramePr>
        <p:xfrm>
          <a:off x="4012725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38368"/>
              </p:ext>
            </p:extLst>
          </p:nvPr>
        </p:nvGraphicFramePr>
        <p:xfrm>
          <a:off x="3297953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62602"/>
              </p:ext>
            </p:extLst>
          </p:nvPr>
        </p:nvGraphicFramePr>
        <p:xfrm>
          <a:off x="5955804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11239"/>
              </p:ext>
            </p:extLst>
          </p:nvPr>
        </p:nvGraphicFramePr>
        <p:xfrm>
          <a:off x="6497905" y="4715670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7244057" y="97890"/>
            <a:ext cx="2520736" cy="811641"/>
            <a:chOff x="7244057" y="97890"/>
            <a:chExt cx="2520736" cy="811641"/>
          </a:xfrm>
        </p:grpSpPr>
        <p:grpSp>
          <p:nvGrpSpPr>
            <p:cNvPr id="62" name="그룹 61"/>
            <p:cNvGrpSpPr/>
            <p:nvPr/>
          </p:nvGrpSpPr>
          <p:grpSpPr>
            <a:xfrm>
              <a:off x="7244057" y="195550"/>
              <a:ext cx="2520736" cy="713981"/>
              <a:chOff x="7244057" y="195550"/>
              <a:chExt cx="2520736" cy="713981"/>
            </a:xfrm>
          </p:grpSpPr>
          <p:pic>
            <p:nvPicPr>
              <p:cNvPr id="70" name="그림 6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5" r="31201" b="95193"/>
              <a:stretch/>
            </p:blipFill>
            <p:spPr>
              <a:xfrm>
                <a:off x="7635678" y="195550"/>
                <a:ext cx="2129115" cy="713981"/>
              </a:xfrm>
              <a:prstGeom prst="rect">
                <a:avLst/>
              </a:prstGeom>
            </p:spPr>
          </p:pic>
          <p:pic>
            <p:nvPicPr>
              <p:cNvPr id="71" name="그림 7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7244057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60" name="그림 5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0" t="55188" r="39046" b="40005"/>
            <a:stretch/>
          </p:blipFill>
          <p:spPr>
            <a:xfrm>
              <a:off x="9052950" y="97890"/>
              <a:ext cx="335504" cy="713981"/>
            </a:xfrm>
            <a:prstGeom prst="rect">
              <a:avLst/>
            </a:prstGeom>
          </p:spPr>
        </p:pic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705" y="48146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직사각형 71">
            <a:hlinkClick r:id="rId7" action="ppaction://hlinksldjump"/>
          </p:cNvPr>
          <p:cNvSpPr/>
          <p:nvPr/>
        </p:nvSpPr>
        <p:spPr>
          <a:xfrm>
            <a:off x="871696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hlinkClick r:id="rId8" action="ppaction://hlinksldjump"/>
          </p:cNvPr>
          <p:cNvSpPr/>
          <p:nvPr/>
        </p:nvSpPr>
        <p:spPr>
          <a:xfrm>
            <a:off x="943271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9" action="ppaction://hlinksldjump"/>
          </p:cNvPr>
          <p:cNvSpPr/>
          <p:nvPr/>
        </p:nvSpPr>
        <p:spPr>
          <a:xfrm>
            <a:off x="800511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hlinkClick r:id="rId10" action="ppaction://hlinksldjump"/>
          </p:cNvPr>
          <p:cNvSpPr/>
          <p:nvPr/>
        </p:nvSpPr>
        <p:spPr>
          <a:xfrm>
            <a:off x="836047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11" action="ppaction://hlinksldjump"/>
          </p:cNvPr>
          <p:cNvSpPr/>
          <p:nvPr/>
        </p:nvSpPr>
        <p:spPr>
          <a:xfrm>
            <a:off x="728012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hlinkClick r:id="rId12" action="ppaction://hlinksldjump"/>
          </p:cNvPr>
          <p:cNvSpPr/>
          <p:nvPr/>
        </p:nvSpPr>
        <p:spPr>
          <a:xfrm>
            <a:off x="76354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7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내용 개체 틀 5"/>
          <p:cNvSpPr txBox="1">
            <a:spLocks/>
          </p:cNvSpPr>
          <p:nvPr/>
        </p:nvSpPr>
        <p:spPr>
          <a:xfrm>
            <a:off x="694689" y="412069"/>
            <a:ext cx="4175023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생활 문제를 대분수의 덧셈과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뺄셈을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이용하여 해결하기</a:t>
            </a:r>
          </a:p>
        </p:txBody>
      </p:sp>
      <p:pic>
        <p:nvPicPr>
          <p:cNvPr id="10" name="그림 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56518" r="14156" b="25174"/>
          <a:stretch/>
        </p:blipFill>
        <p:spPr>
          <a:xfrm>
            <a:off x="1466109" y="1907616"/>
            <a:ext cx="6416863" cy="2085781"/>
          </a:xfrm>
          <a:prstGeom prst="rect">
            <a:avLst/>
          </a:prstGeom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86550" r="8325" b="8519"/>
          <a:stretch/>
        </p:blipFill>
        <p:spPr>
          <a:xfrm>
            <a:off x="881807" y="5291812"/>
            <a:ext cx="7930432" cy="642479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75042" r="8325" b="13016"/>
          <a:stretch/>
        </p:blipFill>
        <p:spPr>
          <a:xfrm>
            <a:off x="914768" y="3906114"/>
            <a:ext cx="7930432" cy="1555983"/>
          </a:xfrm>
          <a:prstGeom prst="rect">
            <a:avLst/>
          </a:prstGeom>
        </p:spPr>
      </p:pic>
      <p:sp>
        <p:nvSpPr>
          <p:cNvPr id="42" name="내용 개체 틀 2"/>
          <p:cNvSpPr txBox="1">
            <a:spLocks/>
          </p:cNvSpPr>
          <p:nvPr/>
        </p:nvSpPr>
        <p:spPr>
          <a:xfrm>
            <a:off x="1494201" y="4091296"/>
            <a:ext cx="6943850" cy="11172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 smtClean="0"/>
              <a:t>가 마을에서 나 마을을 거쳐 다 마을까지 가는 거리에서 가 마을에서 다 마을로 바로 가는 거리를 빼면 가까워진 거리를 구할 </a:t>
            </a:r>
            <a:r>
              <a:rPr lang="ko-KR" altLang="en-US" spc="-150" dirty="0" smtClean="0"/>
              <a:t>수 있으므로 </a:t>
            </a:r>
            <a:endParaRPr lang="en-US" altLang="ko-KR" spc="-150" dirty="0" smtClean="0"/>
          </a:p>
          <a:p>
            <a:pPr indent="0" algn="just">
              <a:lnSpc>
                <a:spcPct val="15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4    </a:t>
            </a:r>
            <a:r>
              <a:rPr lang="en-US" altLang="ko-KR" spc="300" dirty="0" smtClean="0"/>
              <a:t> +</a:t>
            </a:r>
            <a:r>
              <a:rPr lang="en-US" altLang="ko-KR" dirty="0" smtClean="0"/>
              <a:t>6</a:t>
            </a:r>
            <a:r>
              <a:rPr lang="ko-KR" altLang="en-US" dirty="0" smtClean="0"/>
              <a:t>     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pc="-150" dirty="0"/>
              <a:t> </a:t>
            </a:r>
            <a:r>
              <a:rPr lang="en-US" altLang="ko-KR" dirty="0" smtClean="0"/>
              <a:t>10</a:t>
            </a:r>
            <a:r>
              <a:rPr lang="ko-KR" altLang="en-US" dirty="0" smtClean="0"/>
              <a:t>      </a:t>
            </a:r>
            <a:r>
              <a:rPr lang="en-US" altLang="ko-KR" dirty="0" smtClean="0"/>
              <a:t>=</a:t>
            </a:r>
            <a:r>
              <a:rPr lang="ko-KR" altLang="en-US" dirty="0" smtClean="0"/>
              <a:t>      이고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      </a:t>
            </a:r>
            <a:r>
              <a:rPr lang="en-US" altLang="ko-KR" dirty="0" smtClean="0"/>
              <a:t>km </a:t>
            </a:r>
            <a:r>
              <a:rPr lang="ko-KR" altLang="en-US" dirty="0" smtClean="0"/>
              <a:t>가까워졌습니다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71541"/>
              </p:ext>
            </p:extLst>
          </p:nvPr>
        </p:nvGraphicFramePr>
        <p:xfrm>
          <a:off x="1920615" y="464395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77349"/>
              </p:ext>
            </p:extLst>
          </p:nvPr>
        </p:nvGraphicFramePr>
        <p:xfrm>
          <a:off x="2634241" y="464395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5312"/>
              </p:ext>
            </p:extLst>
          </p:nvPr>
        </p:nvGraphicFramePr>
        <p:xfrm>
          <a:off x="3467311" y="464395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84231"/>
              </p:ext>
            </p:extLst>
          </p:nvPr>
        </p:nvGraphicFramePr>
        <p:xfrm>
          <a:off x="4009467" y="464395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38706"/>
              </p:ext>
            </p:extLst>
          </p:nvPr>
        </p:nvGraphicFramePr>
        <p:xfrm>
          <a:off x="4947243" y="4643956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94931"/>
              </p:ext>
            </p:extLst>
          </p:nvPr>
        </p:nvGraphicFramePr>
        <p:xfrm>
          <a:off x="7034003" y="5290609"/>
          <a:ext cx="303241" cy="68979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03241"/>
              </a:tblGrid>
              <a:tr h="32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dirty="0" smtClean="0">
                        <a:solidFill>
                          <a:srgbClr val="208235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0348" y="44753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7244057" y="97890"/>
            <a:ext cx="2520736" cy="811641"/>
            <a:chOff x="7244057" y="97890"/>
            <a:chExt cx="2520736" cy="811641"/>
          </a:xfrm>
        </p:grpSpPr>
        <p:grpSp>
          <p:nvGrpSpPr>
            <p:cNvPr id="30" name="그룹 29"/>
            <p:cNvGrpSpPr/>
            <p:nvPr/>
          </p:nvGrpSpPr>
          <p:grpSpPr>
            <a:xfrm>
              <a:off x="7244057" y="195550"/>
              <a:ext cx="2520736" cy="713981"/>
              <a:chOff x="7244057" y="195550"/>
              <a:chExt cx="2520736" cy="713981"/>
            </a:xfrm>
          </p:grpSpPr>
          <p:pic>
            <p:nvPicPr>
              <p:cNvPr id="32" name="그림 31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5" r="31201" b="95193"/>
              <a:stretch/>
            </p:blipFill>
            <p:spPr>
              <a:xfrm>
                <a:off x="7635678" y="195550"/>
                <a:ext cx="2129115" cy="713981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9197" r="90764" b="87337"/>
              <a:stretch/>
            </p:blipFill>
            <p:spPr>
              <a:xfrm>
                <a:off x="7244057" y="387880"/>
                <a:ext cx="335504" cy="514827"/>
              </a:xfrm>
              <a:prstGeom prst="rect">
                <a:avLst/>
              </a:prstGeom>
            </p:spPr>
          </p:pic>
        </p:grpSp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41" t="63139" r="31855" b="32054"/>
            <a:stretch/>
          </p:blipFill>
          <p:spPr>
            <a:xfrm>
              <a:off x="9415026" y="97890"/>
              <a:ext cx="335504" cy="713981"/>
            </a:xfrm>
            <a:prstGeom prst="rect">
              <a:avLst/>
            </a:prstGeom>
          </p:spPr>
        </p:pic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1570" y="54292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직사각형 52">
            <a:hlinkClick r:id="rId6" action="ppaction://hlinksldjump"/>
          </p:cNvPr>
          <p:cNvSpPr/>
          <p:nvPr/>
        </p:nvSpPr>
        <p:spPr>
          <a:xfrm>
            <a:off x="8716969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7" action="ppaction://hlinksldjump"/>
          </p:cNvPr>
          <p:cNvSpPr/>
          <p:nvPr/>
        </p:nvSpPr>
        <p:spPr>
          <a:xfrm>
            <a:off x="9081650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8" action="ppaction://hlinksldjump"/>
          </p:cNvPr>
          <p:cNvSpPr/>
          <p:nvPr/>
        </p:nvSpPr>
        <p:spPr>
          <a:xfrm>
            <a:off x="800511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9" action="ppaction://hlinksldjump"/>
          </p:cNvPr>
          <p:cNvSpPr/>
          <p:nvPr/>
        </p:nvSpPr>
        <p:spPr>
          <a:xfrm>
            <a:off x="836047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0" action="ppaction://hlinksldjump"/>
          </p:cNvPr>
          <p:cNvSpPr/>
          <p:nvPr/>
        </p:nvSpPr>
        <p:spPr>
          <a:xfrm>
            <a:off x="728012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1" action="ppaction://hlinksldjump"/>
          </p:cNvPr>
          <p:cNvSpPr/>
          <p:nvPr/>
        </p:nvSpPr>
        <p:spPr>
          <a:xfrm>
            <a:off x="763548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884715" y="1423988"/>
            <a:ext cx="8105848" cy="923330"/>
            <a:chOff x="908465" y="1559686"/>
            <a:chExt cx="8105848" cy="923330"/>
          </a:xfrm>
        </p:grpSpPr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1157556" y="1559686"/>
              <a:ext cx="7856757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가 마을에서 나 마을을 거쳐 다 마을까지 다니던 것이 너무 멀어서 가 마을에서 다 마을까지 바로 갈 수 있는 길을 새로 만들었습니다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얼마나 가까워졌는지 풀이 과정을 쓰고 답을 구해 보세요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08465" y="1622064"/>
              <a:ext cx="217025" cy="217025"/>
              <a:chOff x="4520952" y="3717032"/>
              <a:chExt cx="217025" cy="217025"/>
            </a:xfrm>
          </p:grpSpPr>
          <p:grpSp>
            <p:nvGrpSpPr>
              <p:cNvPr id="55" name="그룹 5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1" name="모서리가 둥근 직사각형 6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0" name="모서리가 둥근 직사각형 5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40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507092" y="2636912"/>
            <a:ext cx="2059756" cy="1323439"/>
            <a:chOff x="1507092" y="2636912"/>
            <a:chExt cx="2059756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1507092" y="2636912"/>
              <a:ext cx="16921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8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</a:t>
              </a:r>
              <a:endParaRPr lang="ko-KR" altLang="en-US" sz="8000" b="1" spc="-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7721" y="3043118"/>
            <a:ext cx="574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</TotalTime>
  <Words>332</Words>
  <Application>Microsoft Office PowerPoint</Application>
  <PresentationFormat>A4 용지(210x297mm)</PresentationFormat>
  <Paragraphs>110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204</cp:revision>
  <cp:lastPrinted>2017-09-25T02:44:09Z</cp:lastPrinted>
  <dcterms:created xsi:type="dcterms:W3CDTF">2017-09-24T23:31:15Z</dcterms:created>
  <dcterms:modified xsi:type="dcterms:W3CDTF">2019-01-03T02:02:13Z</dcterms:modified>
</cp:coreProperties>
</file>