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8" r:id="rId2"/>
    <p:sldId id="260" r:id="rId3"/>
    <p:sldId id="261" r:id="rId4"/>
    <p:sldId id="288" r:id="rId5"/>
    <p:sldId id="274" r:id="rId6"/>
    <p:sldId id="267" r:id="rId7"/>
    <p:sldId id="284" r:id="rId8"/>
    <p:sldId id="285" r:id="rId9"/>
    <p:sldId id="286" r:id="rId10"/>
    <p:sldId id="290" r:id="rId11"/>
    <p:sldId id="291" r:id="rId12"/>
    <p:sldId id="287" r:id="rId13"/>
    <p:sldId id="263" r:id="rId1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11">
          <p15:clr>
            <a:srgbClr val="A4A3A4"/>
          </p15:clr>
        </p15:guide>
        <p15:guide id="8" orient="horz" pos="906">
          <p15:clr>
            <a:srgbClr val="A4A3A4"/>
          </p15:clr>
        </p15:guide>
        <p15:guide id="9" pos="257">
          <p15:clr>
            <a:srgbClr val="A4A3A4"/>
          </p15:clr>
        </p15:guide>
        <p15:guide id="10" pos="5682">
          <p15:clr>
            <a:srgbClr val="A4A3A4"/>
          </p15:clr>
        </p15:guide>
        <p15:guide id="11" pos="5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6132" autoAdjust="0"/>
  </p:normalViewPr>
  <p:slideViewPr>
    <p:cSldViewPr snapToGrid="0" showGuides="1">
      <p:cViewPr varScale="1">
        <p:scale>
          <a:sx n="88" d="100"/>
          <a:sy n="88" d="100"/>
        </p:scale>
        <p:origin x="1512" y="96"/>
      </p:cViewPr>
      <p:guideLst>
        <p:guide orient="horz" pos="537"/>
        <p:guide orient="horz" pos="3861"/>
        <p:guide orient="horz" pos="913"/>
        <p:guide pos="240"/>
        <p:guide pos="6023"/>
        <p:guide pos="489"/>
        <p:guide orient="horz" pos="3711"/>
        <p:guide orient="horz" pos="906"/>
        <p:guide pos="257"/>
        <p:guide pos="5682"/>
        <p:guide pos="5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00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51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51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600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2427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102~103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589918" y="188726"/>
            <a:ext cx="2153090" cy="720805"/>
            <a:chOff x="7589918" y="188726"/>
            <a:chExt cx="2153090" cy="720805"/>
          </a:xfrm>
        </p:grpSpPr>
        <p:grpSp>
          <p:nvGrpSpPr>
            <p:cNvPr id="12" name="그룹 11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13" name="그림 1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589918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024300" y="2365704"/>
            <a:ext cx="5789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과자 상자를 꾸미는 데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3600" b="1" spc="3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필요한 색종이의 양을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3600" b="1" spc="3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549141"/>
            <a:ext cx="8178453" cy="2440369"/>
            <a:chOff x="871885" y="1549141"/>
            <a:chExt cx="8178453" cy="2440369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71885" y="2026267"/>
              <a:ext cx="8149877" cy="1963243"/>
            </a:xfrm>
            <a:prstGeom prst="roundRect">
              <a:avLst>
                <a:gd name="adj" fmla="val 837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61827" y="1549141"/>
              <a:ext cx="8088511" cy="369332"/>
              <a:chOff x="829684" y="5546885"/>
              <a:chExt cx="8088511" cy="369332"/>
            </a:xfrm>
          </p:grpSpPr>
          <p:sp>
            <p:nvSpPr>
              <p:cNvPr id="6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사용한 색종이의 양을 식을 세워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9" name="모서리가 둥근 직사각형 6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 계획의 수립 및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 단계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내용 개체 틀 2"/>
              <p:cNvSpPr txBox="1">
                <a:spLocks/>
              </p:cNvSpPr>
              <p:nvPr/>
            </p:nvSpPr>
            <p:spPr>
              <a:xfrm>
                <a:off x="889048" y="2097870"/>
                <a:ext cx="8104140" cy="179510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>
                    <a:solidFill>
                      <a:srgbClr val="208235"/>
                    </a:solidFill>
                  </a:rPr>
                  <a:t>4      +1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>
                    <a:solidFill>
                      <a:srgbClr val="208235"/>
                    </a:solidFill>
                  </a:rPr>
                  <a:t>=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4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+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 1      = (4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+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 </a:t>
                </a:r>
                <a:r>
                  <a:rPr lang="en-US" altLang="ko-KR" dirty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+</m:t>
                        </m:r>
                      </m:e>
                    </m:d>
                    <m:r>
                      <a:rPr lang="en-US" altLang="ko-K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rgbClr val="208235"/>
                    </a:solidFill>
                  </a:rPr>
                  <a:t> = 5+      =5+1      =6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4      +1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=        +       =          +       =         =6</a:t>
                </a:r>
              </a:p>
              <a:p>
                <a:pPr>
                  <a:lnSpc>
                    <a:spcPct val="200000"/>
                  </a:lnSpc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연</a:t>
                </a:r>
                <a:r>
                  <a:rPr lang="ko-KR" altLang="en-US" dirty="0">
                    <a:solidFill>
                      <a:srgbClr val="208235"/>
                    </a:solidFill>
                  </a:rPr>
                  <a:t>수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가 가지고 있는 색종이는 모두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6      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장입니다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.</a:t>
                </a:r>
                <a:endParaRPr lang="en-US" altLang="ko-KR" dirty="0">
                  <a:solidFill>
                    <a:srgbClr val="208235"/>
                  </a:solidFill>
                </a:endParaRPr>
              </a:p>
            </p:txBody>
          </p:sp>
        </mc:Choice>
        <mc:Fallback xmlns="">
          <p:sp>
            <p:nvSpPr>
              <p:cNvPr id="6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48" y="2097870"/>
                <a:ext cx="8104140" cy="1795107"/>
              </a:xfrm>
              <a:prstGeom prst="rect">
                <a:avLst/>
              </a:prstGeom>
              <a:blipFill rotWithShape="1">
                <a:blip r:embed="rId4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63780"/>
              </p:ext>
            </p:extLst>
          </p:nvPr>
        </p:nvGraphicFramePr>
        <p:xfrm>
          <a:off x="1335702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0043"/>
              </p:ext>
            </p:extLst>
          </p:nvPr>
        </p:nvGraphicFramePr>
        <p:xfrm>
          <a:off x="1978380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81849"/>
              </p:ext>
            </p:extLst>
          </p:nvPr>
        </p:nvGraphicFramePr>
        <p:xfrm>
          <a:off x="2736480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67897"/>
              </p:ext>
            </p:extLst>
          </p:nvPr>
        </p:nvGraphicFramePr>
        <p:xfrm>
          <a:off x="7309264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11724"/>
              </p:ext>
            </p:extLst>
          </p:nvPr>
        </p:nvGraphicFramePr>
        <p:xfrm>
          <a:off x="4914282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06967"/>
              </p:ext>
            </p:extLst>
          </p:nvPr>
        </p:nvGraphicFramePr>
        <p:xfrm>
          <a:off x="5355128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6646"/>
              </p:ext>
            </p:extLst>
          </p:nvPr>
        </p:nvGraphicFramePr>
        <p:xfrm>
          <a:off x="1324272" y="269478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29858"/>
              </p:ext>
            </p:extLst>
          </p:nvPr>
        </p:nvGraphicFramePr>
        <p:xfrm>
          <a:off x="2536109" y="269478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96073"/>
              </p:ext>
            </p:extLst>
          </p:nvPr>
        </p:nvGraphicFramePr>
        <p:xfrm>
          <a:off x="3452262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19553"/>
              </p:ext>
            </p:extLst>
          </p:nvPr>
        </p:nvGraphicFramePr>
        <p:xfrm>
          <a:off x="6385158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88316"/>
              </p:ext>
            </p:extLst>
          </p:nvPr>
        </p:nvGraphicFramePr>
        <p:xfrm>
          <a:off x="2000672" y="269478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34485"/>
              </p:ext>
            </p:extLst>
          </p:nvPr>
        </p:nvGraphicFramePr>
        <p:xfrm>
          <a:off x="3044788" y="269478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09729"/>
              </p:ext>
            </p:extLst>
          </p:nvPr>
        </p:nvGraphicFramePr>
        <p:xfrm>
          <a:off x="3548844" y="2694782"/>
          <a:ext cx="428796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28796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91644"/>
              </p:ext>
            </p:extLst>
          </p:nvPr>
        </p:nvGraphicFramePr>
        <p:xfrm>
          <a:off x="4199776" y="269478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35735"/>
              </p:ext>
            </p:extLst>
          </p:nvPr>
        </p:nvGraphicFramePr>
        <p:xfrm>
          <a:off x="5418770" y="269478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81948"/>
              </p:ext>
            </p:extLst>
          </p:nvPr>
        </p:nvGraphicFramePr>
        <p:xfrm>
          <a:off x="4667331" y="330090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37656"/>
              </p:ext>
            </p:extLst>
          </p:nvPr>
        </p:nvGraphicFramePr>
        <p:xfrm>
          <a:off x="8013340" y="2069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14209"/>
              </p:ext>
            </p:extLst>
          </p:nvPr>
        </p:nvGraphicFramePr>
        <p:xfrm>
          <a:off x="4664968" y="2694782"/>
          <a:ext cx="428796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28796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6" name="그룹 95"/>
          <p:cNvGrpSpPr/>
          <p:nvPr/>
        </p:nvGrpSpPr>
        <p:grpSpPr>
          <a:xfrm>
            <a:off x="7589918" y="188726"/>
            <a:ext cx="2153090" cy="720805"/>
            <a:chOff x="7952607" y="188726"/>
            <a:chExt cx="2153090" cy="720805"/>
          </a:xfrm>
        </p:grpSpPr>
        <p:pic>
          <p:nvPicPr>
            <p:cNvPr id="97" name="그림 9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46100" b="95193"/>
            <a:stretch/>
          </p:blipFill>
          <p:spPr>
            <a:xfrm>
              <a:off x="8310233" y="195550"/>
              <a:ext cx="1795464" cy="713981"/>
            </a:xfrm>
            <a:prstGeom prst="rect">
              <a:avLst/>
            </a:prstGeom>
          </p:spPr>
        </p:pic>
        <p:pic>
          <p:nvPicPr>
            <p:cNvPr id="98" name="그림 9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99" name="그림 9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41419" y="130524"/>
            <a:ext cx="335504" cy="713981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155" y="27991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3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512858"/>
            <a:ext cx="8178453" cy="1819053"/>
            <a:chOff x="871885" y="1512858"/>
            <a:chExt cx="8178453" cy="1819053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71885" y="1989984"/>
              <a:ext cx="8149877" cy="1341927"/>
            </a:xfrm>
            <a:prstGeom prst="roundRect">
              <a:avLst>
                <a:gd name="adj" fmla="val 837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61827" y="1512858"/>
              <a:ext cx="8088511" cy="369332"/>
              <a:chOff x="829684" y="5546885"/>
              <a:chExt cx="8088511" cy="369332"/>
            </a:xfrm>
          </p:grpSpPr>
          <p:sp>
            <p:nvSpPr>
              <p:cNvPr id="6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누가 </a:t>
                </a:r>
                <a:r>
                  <a:rPr lang="ko-KR" altLang="en-US" dirty="0" smtClean="0"/>
                  <a:t>전체 색종이를 얼마나 더 많이 사용했는지 </a:t>
                </a:r>
                <a:r>
                  <a:rPr lang="ko-KR" altLang="en-US" dirty="0"/>
                  <a:t>식을 세워 구해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69" name="모서리가 둥근 직사각형 6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 계획의 수립 및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 단계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889048" y="2061587"/>
            <a:ext cx="8104140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208235"/>
                </a:solidFill>
              </a:rPr>
              <a:t>6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>
                <a:solidFill>
                  <a:srgbClr val="208235"/>
                </a:solidFill>
              </a:rPr>
              <a:t>= </a:t>
            </a: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>
                <a:solidFill>
                  <a:srgbClr val="208235"/>
                </a:solidFill>
              </a:rPr>
              <a:t>6      =       </a:t>
            </a: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rgbClr val="208235"/>
                </a:solidFill>
              </a:rPr>
              <a:t>연수가 색종이를 </a:t>
            </a:r>
            <a:r>
              <a:rPr lang="ko-KR" altLang="en-US" dirty="0" smtClean="0">
                <a:solidFill>
                  <a:srgbClr val="208235"/>
                </a:solidFill>
              </a:rPr>
              <a:t>      장 </a:t>
            </a:r>
            <a:r>
              <a:rPr lang="ko-KR" altLang="en-US" dirty="0">
                <a:solidFill>
                  <a:srgbClr val="208235"/>
                </a:solidFill>
              </a:rPr>
              <a:t>더 </a:t>
            </a:r>
            <a:r>
              <a:rPr lang="ko-KR" altLang="en-US">
                <a:solidFill>
                  <a:srgbClr val="208235"/>
                </a:solidFill>
              </a:rPr>
              <a:t>많이 </a:t>
            </a:r>
            <a:r>
              <a:rPr lang="ko-KR" altLang="en-US" smtClean="0">
                <a:solidFill>
                  <a:srgbClr val="208235"/>
                </a:solidFill>
              </a:rPr>
              <a:t>사용했습니다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92463"/>
              </p:ext>
            </p:extLst>
          </p:nvPr>
        </p:nvGraphicFramePr>
        <p:xfrm>
          <a:off x="1335702" y="203307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95095"/>
              </p:ext>
            </p:extLst>
          </p:nvPr>
        </p:nvGraphicFramePr>
        <p:xfrm>
          <a:off x="1978380" y="203307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39986"/>
              </p:ext>
            </p:extLst>
          </p:nvPr>
        </p:nvGraphicFramePr>
        <p:xfrm>
          <a:off x="2736480" y="203307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" name="그림 8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24521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91120"/>
              </p:ext>
            </p:extLst>
          </p:nvPr>
        </p:nvGraphicFramePr>
        <p:xfrm>
          <a:off x="3357394" y="203307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8779"/>
              </p:ext>
            </p:extLst>
          </p:nvPr>
        </p:nvGraphicFramePr>
        <p:xfrm>
          <a:off x="3950952" y="203307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40510"/>
              </p:ext>
            </p:extLst>
          </p:nvPr>
        </p:nvGraphicFramePr>
        <p:xfrm>
          <a:off x="2848166" y="265937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7589918" y="188726"/>
            <a:ext cx="2153090" cy="720805"/>
            <a:chOff x="7952607" y="188726"/>
            <a:chExt cx="2153090" cy="720805"/>
          </a:xfrm>
        </p:grpSpPr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46100" b="95193"/>
            <a:stretch/>
          </p:blipFill>
          <p:spPr>
            <a:xfrm>
              <a:off x="8310233" y="195550"/>
              <a:ext cx="1795464" cy="713981"/>
            </a:xfrm>
            <a:prstGeom prst="rect">
              <a:avLst/>
            </a:prstGeom>
          </p:spPr>
        </p:pic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41419" y="130524"/>
            <a:ext cx="335504" cy="713981"/>
          </a:xfrm>
          <a:prstGeom prst="rect">
            <a:avLst/>
          </a:prstGeom>
        </p:spPr>
      </p:pic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6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반성하기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961827" y="1549141"/>
            <a:ext cx="8088511" cy="369332"/>
            <a:chOff x="829684" y="5546885"/>
            <a:chExt cx="8088511" cy="369332"/>
          </a:xfrm>
        </p:grpSpPr>
        <p:sp>
          <p:nvSpPr>
            <p:cNvPr id="30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다른 방법으로 문제를 해결해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961827" y="4602928"/>
            <a:ext cx="8102009" cy="369332"/>
            <a:chOff x="829684" y="7239018"/>
            <a:chExt cx="8102009" cy="369332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967459" y="7239018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문제를 해결한 </a:t>
              </a:r>
              <a:r>
                <a:rPr lang="ko-KR" altLang="en-US" dirty="0" smtClean="0"/>
                <a:t>여러 가지 </a:t>
              </a:r>
              <a:r>
                <a:rPr lang="ko-KR" altLang="en-US" dirty="0"/>
                <a:t>방법에 대해 친구들과 이야기해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829684" y="736524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589918" y="74037"/>
            <a:ext cx="2153090" cy="835494"/>
            <a:chOff x="7589918" y="74037"/>
            <a:chExt cx="2153090" cy="835494"/>
          </a:xfrm>
        </p:grpSpPr>
        <p:grpSp>
          <p:nvGrpSpPr>
            <p:cNvPr id="23" name="그룹 22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9393760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직사각형 17">
            <a:hlinkClick r:id="rId4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860087" y="2019733"/>
            <a:ext cx="8149877" cy="2190700"/>
          </a:xfrm>
          <a:prstGeom prst="roundRect">
            <a:avLst>
              <a:gd name="adj" fmla="val 622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9331" y="28981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내용 개체 틀 2"/>
          <p:cNvSpPr txBox="1">
            <a:spLocks/>
          </p:cNvSpPr>
          <p:nvPr/>
        </p:nvSpPr>
        <p:spPr>
          <a:xfrm>
            <a:off x="894753" y="1902109"/>
            <a:ext cx="8077996" cy="2308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20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준기와 연수가 사용한 색종이에서 먼저 </a:t>
            </a:r>
            <a:r>
              <a:rPr lang="en-US" altLang="ko-KR" dirty="0"/>
              <a:t>1</a:t>
            </a:r>
            <a:r>
              <a:rPr lang="ko-KR" altLang="en-US" dirty="0"/>
              <a:t>장을 완전히 사용한 것을 비교하면 </a:t>
            </a:r>
            <a:r>
              <a:rPr lang="en-US" altLang="ko-KR" dirty="0"/>
              <a:t>5</a:t>
            </a:r>
            <a:r>
              <a:rPr lang="ko-KR" altLang="en-US" dirty="0"/>
              <a:t>장으로 같으므로 제외합니다</a:t>
            </a:r>
            <a:r>
              <a:rPr lang="en-US" altLang="ko-KR" dirty="0"/>
              <a:t>. </a:t>
            </a:r>
            <a:r>
              <a:rPr lang="ko-KR" altLang="en-US" dirty="0"/>
              <a:t>그러면 준기는 빨간 색종이 </a:t>
            </a:r>
            <a:r>
              <a:rPr lang="ko-KR" altLang="en-US" dirty="0" smtClean="0"/>
              <a:t>      장과 </a:t>
            </a:r>
            <a:r>
              <a:rPr lang="ko-KR" altLang="en-US" dirty="0"/>
              <a:t>파란 </a:t>
            </a:r>
            <a:r>
              <a:rPr lang="ko-KR" altLang="en-US" dirty="0" smtClean="0"/>
              <a:t>색종이    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장이 </a:t>
            </a:r>
            <a:r>
              <a:rPr lang="ko-KR" altLang="en-US" dirty="0"/>
              <a:t>남고</a:t>
            </a:r>
            <a:r>
              <a:rPr lang="en-US" altLang="ko-KR" dirty="0"/>
              <a:t>, </a:t>
            </a:r>
            <a:r>
              <a:rPr lang="ko-KR" altLang="en-US" dirty="0"/>
              <a:t>연수는 빨간 색종이 </a:t>
            </a:r>
            <a:r>
              <a:rPr lang="ko-KR" altLang="en-US" dirty="0" smtClean="0"/>
              <a:t>      장과 </a:t>
            </a:r>
            <a:r>
              <a:rPr lang="ko-KR" altLang="en-US" dirty="0"/>
              <a:t>파란 색종이 </a:t>
            </a:r>
            <a:r>
              <a:rPr lang="ko-KR" altLang="en-US" dirty="0" smtClean="0"/>
              <a:t>     장이 </a:t>
            </a:r>
            <a:r>
              <a:rPr lang="ko-KR" altLang="en-US" dirty="0"/>
              <a:t>남습니다</a:t>
            </a:r>
            <a:r>
              <a:rPr lang="en-US" altLang="ko-KR" dirty="0"/>
              <a:t>. </a:t>
            </a:r>
            <a:r>
              <a:rPr lang="ko-KR" altLang="en-US" dirty="0"/>
              <a:t>이를 통분하여 계산합니다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00042"/>
              </p:ext>
            </p:extLst>
          </p:nvPr>
        </p:nvGraphicFramePr>
        <p:xfrm>
          <a:off x="6632054" y="25140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33797"/>
              </p:ext>
            </p:extLst>
          </p:nvPr>
        </p:nvGraphicFramePr>
        <p:xfrm>
          <a:off x="8684783" y="25140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01908"/>
              </p:ext>
            </p:extLst>
          </p:nvPr>
        </p:nvGraphicFramePr>
        <p:xfrm>
          <a:off x="4144489" y="3064065"/>
          <a:ext cx="37841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7841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15397"/>
              </p:ext>
            </p:extLst>
          </p:nvPr>
        </p:nvGraphicFramePr>
        <p:xfrm>
          <a:off x="6309717" y="30562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2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20227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7992" y="2564904"/>
            <a:ext cx="5434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다양한 방법으로 분수의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덧셈과 뺄셈 문제를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해결해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20227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589918" y="174406"/>
            <a:ext cx="2153090" cy="735125"/>
            <a:chOff x="7589918" y="174406"/>
            <a:chExt cx="2153090" cy="735125"/>
          </a:xfrm>
        </p:grpSpPr>
        <p:grpSp>
          <p:nvGrpSpPr>
            <p:cNvPr id="16" name="그룹 15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18" name="그림 17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9593" y="174406"/>
              <a:ext cx="397436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과자 상자를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꾸미는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데 사용한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색종이의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비교하기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6945"/>
              </p:ext>
            </p:extLst>
          </p:nvPr>
        </p:nvGraphicFramePr>
        <p:xfrm>
          <a:off x="3504496" y="177422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92205"/>
              </p:ext>
            </p:extLst>
          </p:nvPr>
        </p:nvGraphicFramePr>
        <p:xfrm>
          <a:off x="1388681" y="1774227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01085"/>
              </p:ext>
            </p:extLst>
          </p:nvPr>
        </p:nvGraphicFramePr>
        <p:xfrm>
          <a:off x="7374575" y="1774227"/>
          <a:ext cx="371219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71219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88399"/>
              </p:ext>
            </p:extLst>
          </p:nvPr>
        </p:nvGraphicFramePr>
        <p:xfrm>
          <a:off x="1845737" y="2201327"/>
          <a:ext cx="25619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5619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7589918" y="188726"/>
            <a:ext cx="2153090" cy="720805"/>
            <a:chOff x="7589918" y="188726"/>
            <a:chExt cx="2153090" cy="720805"/>
          </a:xfrm>
        </p:grpSpPr>
        <p:grpSp>
          <p:nvGrpSpPr>
            <p:cNvPr id="49" name="그룹 48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07424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25016" r="18567" b="40278"/>
          <a:stretch/>
        </p:blipFill>
        <p:spPr>
          <a:xfrm>
            <a:off x="2958307" y="2849327"/>
            <a:ext cx="4169664" cy="2894248"/>
          </a:xfrm>
          <a:prstGeom prst="rect">
            <a:avLst/>
          </a:prstGeom>
        </p:spPr>
      </p:pic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08465" y="1383800"/>
            <a:ext cx="8182961" cy="1754326"/>
            <a:chOff x="908465" y="1383800"/>
            <a:chExt cx="8182961" cy="1754326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137352" y="1383800"/>
              <a:ext cx="7954074" cy="17543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ko-KR" altLang="en-US" dirty="0" smtClean="0"/>
                <a:t>할아버지</a:t>
              </a:r>
              <a:r>
                <a:rPr lang="en-US" altLang="ko-KR" dirty="0" smtClean="0"/>
                <a:t>,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할머니께 드릴 </a:t>
              </a:r>
              <a:r>
                <a:rPr lang="ko-KR" altLang="en-US" dirty="0" err="1" smtClean="0"/>
                <a:t>쌀과자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상자를 </a:t>
              </a:r>
              <a:r>
                <a:rPr lang="ko-KR" altLang="en-US" dirty="0" smtClean="0"/>
                <a:t>꾸미려고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준기는 빨간 색종이 </a:t>
              </a:r>
              <a:r>
                <a:rPr lang="ko-KR" altLang="en-US" dirty="0" smtClean="0"/>
                <a:t>    </a:t>
              </a:r>
              <a:r>
                <a:rPr lang="en-US" altLang="ko-KR" dirty="0" smtClean="0"/>
                <a:t>3    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장과 파란 색종이 </a:t>
              </a:r>
              <a:r>
                <a:rPr lang="en-US" altLang="ko-KR" dirty="0" smtClean="0"/>
                <a:t>2     </a:t>
              </a:r>
              <a:r>
                <a:rPr lang="ko-KR" altLang="en-US" dirty="0" smtClean="0"/>
                <a:t>장을 </a:t>
              </a:r>
              <a:r>
                <a:rPr lang="ko-KR" altLang="en-US" dirty="0"/>
                <a:t>사용했고</a:t>
              </a:r>
              <a:r>
                <a:rPr lang="en-US" altLang="ko-KR" dirty="0"/>
                <a:t>, </a:t>
              </a:r>
              <a:r>
                <a:rPr lang="ko-KR" altLang="en-US" dirty="0"/>
                <a:t>연수는 빨간 색종이 </a:t>
              </a:r>
              <a:r>
                <a:rPr lang="en-US" altLang="ko-KR" dirty="0" smtClean="0"/>
                <a:t>4       </a:t>
              </a:r>
              <a:r>
                <a:rPr lang="ko-KR" altLang="en-US" dirty="0" smtClean="0"/>
                <a:t>장과 </a:t>
              </a:r>
              <a:r>
                <a:rPr lang="ko-KR" altLang="en-US" dirty="0"/>
                <a:t>파란 색종이 </a:t>
              </a:r>
              <a:r>
                <a:rPr lang="en-US" altLang="ko-KR" dirty="0" smtClean="0"/>
                <a:t>1    </a:t>
              </a:r>
              <a:r>
                <a:rPr lang="ko-KR" altLang="en-US" dirty="0" smtClean="0"/>
                <a:t>장을 </a:t>
              </a:r>
              <a:r>
                <a:rPr lang="ko-KR" altLang="en-US" dirty="0"/>
                <a:t>사용했습니다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누가 전체 색종이를 얼마나 더 많이 사용했는지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908465" y="1548172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2653952"/>
            <a:ext cx="8479332" cy="1252256"/>
            <a:chOff x="871885" y="2653952"/>
            <a:chExt cx="8479332" cy="1252256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871885" y="3205353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61827" y="2653952"/>
              <a:ext cx="8389390" cy="369332"/>
              <a:chOff x="829684" y="5546885"/>
              <a:chExt cx="8389390" cy="369332"/>
            </a:xfrm>
          </p:grpSpPr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사용한 </a:t>
                </a:r>
                <a:r>
                  <a:rPr lang="ko-KR" altLang="en-US" dirty="0" smtClean="0"/>
                  <a:t>빨간 색종이와 파란 색종이의 </a:t>
                </a:r>
                <a:r>
                  <a:rPr lang="ko-KR" altLang="en-US" dirty="0"/>
                  <a:t>양은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6" name="모서리가 둥근 직사각형 6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71885" y="4102881"/>
            <a:ext cx="8479332" cy="1252256"/>
            <a:chOff x="871885" y="4102881"/>
            <a:chExt cx="8479332" cy="1252256"/>
          </a:xfrm>
        </p:grpSpPr>
        <p:sp>
          <p:nvSpPr>
            <p:cNvPr id="69" name="모서리가 둥근 직사각형 68"/>
            <p:cNvSpPr/>
            <p:nvPr/>
          </p:nvSpPr>
          <p:spPr bwMode="auto">
            <a:xfrm>
              <a:off x="871885" y="4654282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961827" y="4102881"/>
              <a:ext cx="8389390" cy="369332"/>
              <a:chOff x="829684" y="5546885"/>
              <a:chExt cx="8389390" cy="369332"/>
            </a:xfrm>
          </p:grpSpPr>
          <p:sp>
            <p:nvSpPr>
              <p:cNvPr id="72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사용한 </a:t>
                </a:r>
                <a:r>
                  <a:rPr lang="ko-KR" altLang="en-US" dirty="0" smtClean="0"/>
                  <a:t>빨간 색종이와 파란 색종이의 </a:t>
                </a:r>
                <a:r>
                  <a:rPr lang="ko-KR" altLang="en-US" dirty="0"/>
                  <a:t>양은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내용 개체 틀 2"/>
          <p:cNvSpPr txBox="1">
            <a:spLocks/>
          </p:cNvSpPr>
          <p:nvPr/>
        </p:nvSpPr>
        <p:spPr>
          <a:xfrm>
            <a:off x="889048" y="336718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빨간 색종이 </a:t>
            </a:r>
            <a:r>
              <a:rPr lang="en-US" altLang="ko-KR" dirty="0" smtClean="0">
                <a:solidFill>
                  <a:srgbClr val="208235"/>
                </a:solidFill>
              </a:rPr>
              <a:t>3      </a:t>
            </a:r>
            <a:r>
              <a:rPr lang="ko-KR" altLang="en-US" dirty="0" smtClean="0">
                <a:solidFill>
                  <a:srgbClr val="208235"/>
                </a:solidFill>
              </a:rPr>
              <a:t>장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파란 색종이 </a:t>
            </a:r>
            <a:r>
              <a:rPr lang="en-US" altLang="ko-KR" dirty="0" smtClean="0">
                <a:solidFill>
                  <a:srgbClr val="208235"/>
                </a:solidFill>
              </a:rPr>
              <a:t>2      </a:t>
            </a:r>
            <a:r>
              <a:rPr lang="ko-KR" altLang="en-US" dirty="0" smtClean="0">
                <a:solidFill>
                  <a:srgbClr val="208235"/>
                </a:solidFill>
              </a:rPr>
              <a:t>장을 사용했습니다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45066"/>
              </p:ext>
            </p:extLst>
          </p:nvPr>
        </p:nvGraphicFramePr>
        <p:xfrm>
          <a:off x="4592960" y="322520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내용 개체 틀 2"/>
          <p:cNvSpPr txBox="1">
            <a:spLocks/>
          </p:cNvSpPr>
          <p:nvPr/>
        </p:nvSpPr>
        <p:spPr>
          <a:xfrm>
            <a:off x="889048" y="481611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빨간 색종이 </a:t>
            </a:r>
            <a:r>
              <a:rPr lang="en-US" altLang="ko-KR" dirty="0" smtClean="0">
                <a:solidFill>
                  <a:srgbClr val="208235"/>
                </a:solidFill>
              </a:rPr>
              <a:t>4       </a:t>
            </a:r>
            <a:r>
              <a:rPr lang="ko-KR" altLang="en-US" dirty="0" smtClean="0">
                <a:solidFill>
                  <a:srgbClr val="208235"/>
                </a:solidFill>
              </a:rPr>
              <a:t>장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파란 색종이 </a:t>
            </a:r>
            <a:r>
              <a:rPr lang="en-US" altLang="ko-KR" dirty="0" smtClean="0">
                <a:solidFill>
                  <a:srgbClr val="208235"/>
                </a:solidFill>
              </a:rPr>
              <a:t>1      </a:t>
            </a:r>
            <a:r>
              <a:rPr lang="ko-KR" altLang="en-US" dirty="0" smtClean="0">
                <a:solidFill>
                  <a:srgbClr val="208235"/>
                </a:solidFill>
              </a:rPr>
              <a:t>장을 사용했습니다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30115"/>
              </p:ext>
            </p:extLst>
          </p:nvPr>
        </p:nvGraphicFramePr>
        <p:xfrm>
          <a:off x="4664968" y="467413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과자 상자를 꾸미는 데 사용한   색종이의 양 비교하기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71885" y="1559686"/>
            <a:ext cx="8149877" cy="900569"/>
            <a:chOff x="871885" y="1559686"/>
            <a:chExt cx="8149877" cy="900569"/>
          </a:xfrm>
        </p:grpSpPr>
        <p:grpSp>
          <p:nvGrpSpPr>
            <p:cNvPr id="37" name="그룹 36"/>
            <p:cNvGrpSpPr/>
            <p:nvPr/>
          </p:nvGrpSpPr>
          <p:grpSpPr>
            <a:xfrm>
              <a:off x="961827" y="1559686"/>
              <a:ext cx="8041213" cy="369332"/>
              <a:chOff x="829684" y="5546885"/>
              <a:chExt cx="8041213" cy="369332"/>
            </a:xfrm>
          </p:grpSpPr>
          <p:sp>
            <p:nvSpPr>
              <p:cNvPr id="38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구하려고 하는 것은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 bwMode="auto">
            <a:xfrm>
              <a:off x="871885" y="2018523"/>
              <a:ext cx="8149877" cy="441732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9048" y="205472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준기와 연수가 과자 상자를 </a:t>
            </a:r>
            <a:r>
              <a:rPr lang="ko-KR" altLang="en-US" dirty="0" smtClean="0"/>
              <a:t>꾸미는 </a:t>
            </a:r>
            <a:r>
              <a:rPr lang="ko-KR" altLang="en-US" dirty="0"/>
              <a:t>데 사용한 색종이의 </a:t>
            </a:r>
            <a:r>
              <a:rPr lang="ko-KR" altLang="en-US" dirty="0" smtClean="0"/>
              <a:t>양의 차이를 구합니다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64610"/>
              </p:ext>
            </p:extLst>
          </p:nvPr>
        </p:nvGraphicFramePr>
        <p:xfrm>
          <a:off x="2539139" y="322520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78107"/>
              </p:ext>
            </p:extLst>
          </p:nvPr>
        </p:nvGraphicFramePr>
        <p:xfrm>
          <a:off x="2550569" y="4674138"/>
          <a:ext cx="3869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69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3720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8209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7589918" y="188726"/>
            <a:ext cx="2153090" cy="720805"/>
            <a:chOff x="7589918" y="188726"/>
            <a:chExt cx="2153090" cy="720805"/>
          </a:xfrm>
        </p:grpSpPr>
        <p:grpSp>
          <p:nvGrpSpPr>
            <p:cNvPr id="39" name="그룹 38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07424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0306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5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6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7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598815"/>
            <a:ext cx="8178655" cy="2219326"/>
            <a:chOff x="871885" y="1598815"/>
            <a:chExt cx="8178655" cy="2219326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71885" y="2356224"/>
              <a:ext cx="8149877" cy="1461917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61827" y="1598815"/>
              <a:ext cx="8088713" cy="646331"/>
              <a:chOff x="829684" y="5546885"/>
              <a:chExt cx="8088713" cy="646331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954163" y="5546885"/>
                <a:ext cx="796423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준기와 연수가 과자 상자를 </a:t>
                </a:r>
                <a:r>
                  <a:rPr lang="ko-KR" altLang="en-US" dirty="0" smtClean="0"/>
                  <a:t>꾸미는 </a:t>
                </a:r>
                <a:r>
                  <a:rPr lang="ko-KR" altLang="en-US" dirty="0"/>
                  <a:t>데 사용한 색종이의 양 차이를 구하려면 어떻게 </a:t>
                </a:r>
                <a:r>
                  <a:rPr lang="ko-KR" altLang="en-US" dirty="0" smtClean="0"/>
                  <a:t>해야 할지 </a:t>
                </a:r>
                <a:r>
                  <a:rPr lang="ko-KR" altLang="en-US" dirty="0"/>
                  <a:t>생각해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과자 상자를 꾸미는 데 사용한   색종이의 양 비교하기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894753" y="2459318"/>
            <a:ext cx="8104140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각각의 </a:t>
            </a:r>
            <a:r>
              <a:rPr lang="ko-KR" altLang="en-US" dirty="0" smtClean="0"/>
              <a:t>친구가 </a:t>
            </a:r>
            <a:r>
              <a:rPr lang="ko-KR" altLang="en-US" dirty="0"/>
              <a:t>사용한 색종이의 양을 구해서 더 많은 색종이를 사용한 </a:t>
            </a:r>
            <a:r>
              <a:rPr lang="ko-KR" altLang="en-US" dirty="0" smtClean="0"/>
              <a:t>친구의 </a:t>
            </a:r>
            <a:r>
              <a:rPr lang="ko-KR" altLang="en-US" dirty="0"/>
              <a:t>양에서 더 적은 색종이를 사용한 </a:t>
            </a:r>
            <a:r>
              <a:rPr lang="ko-KR" altLang="en-US" dirty="0" smtClean="0"/>
              <a:t>친구의 </a:t>
            </a:r>
            <a:r>
              <a:rPr lang="ko-KR" altLang="en-US" dirty="0"/>
              <a:t>양을 빼야 합니다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각각의 </a:t>
            </a:r>
            <a:r>
              <a:rPr lang="ko-KR" altLang="en-US" dirty="0" smtClean="0"/>
              <a:t>친구가 </a:t>
            </a:r>
            <a:r>
              <a:rPr lang="ko-KR" altLang="en-US" dirty="0"/>
              <a:t>사용한 색종이의 양은 빨간 색종이의 사용량과 파란 색종이의 사용량을 더해서 구합니다</a:t>
            </a:r>
            <a:r>
              <a:rPr lang="en-US" altLang="ko-KR" dirty="0"/>
              <a:t>. 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8784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7589918" y="188726"/>
            <a:ext cx="2153090" cy="720805"/>
            <a:chOff x="7589918" y="188726"/>
            <a:chExt cx="2153090" cy="720805"/>
          </a:xfrm>
        </p:grpSpPr>
        <p:grpSp>
          <p:nvGrpSpPr>
            <p:cNvPr id="19" name="그룹 18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07424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4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3275321"/>
            <a:ext cx="8470706" cy="1309173"/>
            <a:chOff x="871885" y="3322619"/>
            <a:chExt cx="8470706" cy="1309173"/>
          </a:xfrm>
        </p:grpSpPr>
        <p:sp>
          <p:nvSpPr>
            <p:cNvPr id="31" name="모서리가 둥근 직사각형 30"/>
            <p:cNvSpPr/>
            <p:nvPr/>
          </p:nvSpPr>
          <p:spPr bwMode="auto">
            <a:xfrm>
              <a:off x="871885" y="3735081"/>
              <a:ext cx="8149877" cy="89671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961827" y="3322619"/>
              <a:ext cx="8380764" cy="369332"/>
              <a:chOff x="829684" y="5546885"/>
              <a:chExt cx="8380764" cy="369332"/>
            </a:xfrm>
          </p:grpSpPr>
          <p:sp>
            <p:nvSpPr>
              <p:cNvPr id="77" name="내용 개체 틀 3"/>
              <p:cNvSpPr txBox="1">
                <a:spLocks/>
              </p:cNvSpPr>
              <p:nvPr/>
            </p:nvSpPr>
            <p:spPr>
              <a:xfrm>
                <a:off x="945334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사용한 색종이를 모두 합하면 얼마인지 그림으로 표현해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78" name="모서리가 둥근 직사각형 7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0" t="4740" r="38602" b="90902"/>
          <a:stretch/>
        </p:blipFill>
        <p:spPr>
          <a:xfrm>
            <a:off x="1779925" y="3703549"/>
            <a:ext cx="6089048" cy="878778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871885" y="4730136"/>
            <a:ext cx="8191537" cy="1199769"/>
            <a:chOff x="871885" y="4730136"/>
            <a:chExt cx="8191537" cy="1199769"/>
          </a:xfrm>
        </p:grpSpPr>
        <p:grpSp>
          <p:nvGrpSpPr>
            <p:cNvPr id="32" name="그룹 31"/>
            <p:cNvGrpSpPr/>
            <p:nvPr/>
          </p:nvGrpSpPr>
          <p:grpSpPr>
            <a:xfrm>
              <a:off x="970453" y="4730136"/>
              <a:ext cx="8092969" cy="369332"/>
              <a:chOff x="829684" y="5546885"/>
              <a:chExt cx="8092969" cy="369332"/>
            </a:xfrm>
          </p:grpSpPr>
          <p:sp>
            <p:nvSpPr>
              <p:cNvPr id="34" name="내용 개체 틀 3"/>
              <p:cNvSpPr txBox="1">
                <a:spLocks/>
              </p:cNvSpPr>
              <p:nvPr/>
            </p:nvSpPr>
            <p:spPr>
              <a:xfrm>
                <a:off x="958419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준기가 사용한 색종이의 양은 모두 얼마인가요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모서리가 둥근 직사각형 39"/>
            <p:cNvSpPr/>
            <p:nvPr/>
          </p:nvSpPr>
          <p:spPr bwMode="auto">
            <a:xfrm>
              <a:off x="871885" y="5188972"/>
              <a:ext cx="8149877" cy="740933"/>
            </a:xfrm>
            <a:prstGeom prst="roundRect">
              <a:avLst>
                <a:gd name="adj" fmla="val 1769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9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 계획의 수립 및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 단계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953201" y="1361372"/>
            <a:ext cx="8110221" cy="369332"/>
            <a:chOff x="821058" y="5546885"/>
            <a:chExt cx="8110221" cy="369332"/>
          </a:xfrm>
        </p:grpSpPr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967045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 그리기 전략을 이용하여 문제를 해결해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821058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71885" y="1775597"/>
            <a:ext cx="8479332" cy="1349441"/>
            <a:chOff x="871885" y="1775597"/>
            <a:chExt cx="8479332" cy="1349441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871885" y="2228327"/>
              <a:ext cx="8149877" cy="89671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61827" y="1775597"/>
              <a:ext cx="8389390" cy="369332"/>
              <a:chOff x="829684" y="5546885"/>
              <a:chExt cx="8389390" cy="369332"/>
            </a:xfrm>
          </p:grpSpPr>
          <p:sp>
            <p:nvSpPr>
              <p:cNvPr id="69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사용한 빨간 색종이와 </a:t>
                </a:r>
                <a:r>
                  <a:rPr lang="ko-KR" altLang="en-US" dirty="0" smtClean="0"/>
                  <a:t>파란 색종이의 </a:t>
                </a:r>
                <a:r>
                  <a:rPr lang="ko-KR" altLang="en-US" dirty="0"/>
                  <a:t>양을 그림으로 표현해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94" name="그림 93"/>
          <p:cNvPicPr>
            <a:picLocks noChangeAspect="1"/>
          </p:cNvPicPr>
          <p:nvPr/>
        </p:nvPicPr>
        <p:blipFill rotWithShape="1">
          <a:blip r:embed="rId4"/>
          <a:srcRect l="7506" t="14333" r="46169" b="15243"/>
          <a:stretch/>
        </p:blipFill>
        <p:spPr>
          <a:xfrm>
            <a:off x="1794715" y="2329137"/>
            <a:ext cx="3146403" cy="697710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4"/>
          <a:srcRect l="63948" t="14333" b="15243"/>
          <a:stretch/>
        </p:blipFill>
        <p:spPr>
          <a:xfrm>
            <a:off x="6332220" y="2329136"/>
            <a:ext cx="2448663" cy="697711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4679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그림 10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927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7589918" y="145596"/>
            <a:ext cx="2153090" cy="763935"/>
            <a:chOff x="7589918" y="145596"/>
            <a:chExt cx="2153090" cy="763935"/>
          </a:xfrm>
        </p:grpSpPr>
        <p:grpSp>
          <p:nvGrpSpPr>
            <p:cNvPr id="33" name="그룹 32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10" name="그림 10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0588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53506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내용 개체 틀 2"/>
          <p:cNvSpPr txBox="1">
            <a:spLocks/>
          </p:cNvSpPr>
          <p:nvPr/>
        </p:nvSpPr>
        <p:spPr>
          <a:xfrm>
            <a:off x="889048" y="537533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 smtClean="0">
                <a:solidFill>
                  <a:srgbClr val="208235"/>
                </a:solidFill>
              </a:rPr>
              <a:t>      장입니다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11762"/>
              </p:ext>
            </p:extLst>
          </p:nvPr>
        </p:nvGraphicFramePr>
        <p:xfrm>
          <a:off x="1339994" y="5233363"/>
          <a:ext cx="290398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0398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1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246876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3                                                                      2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6133"/>
              </p:ext>
            </p:extLst>
          </p:nvPr>
        </p:nvGraphicFramePr>
        <p:xfrm>
          <a:off x="1339994" y="2326795"/>
          <a:ext cx="290398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0398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25234"/>
              </p:ext>
            </p:extLst>
          </p:nvPr>
        </p:nvGraphicFramePr>
        <p:xfrm>
          <a:off x="5889104" y="2326795"/>
          <a:ext cx="290398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0398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62170" y="4557454"/>
            <a:ext cx="8479332" cy="1331732"/>
            <a:chOff x="862170" y="4557454"/>
            <a:chExt cx="8479332" cy="1331732"/>
          </a:xfrm>
        </p:grpSpPr>
        <p:grpSp>
          <p:nvGrpSpPr>
            <p:cNvPr id="53" name="그룹 52"/>
            <p:cNvGrpSpPr/>
            <p:nvPr/>
          </p:nvGrpSpPr>
          <p:grpSpPr>
            <a:xfrm>
              <a:off x="952112" y="4557454"/>
              <a:ext cx="8389390" cy="369332"/>
              <a:chOff x="829684" y="5546885"/>
              <a:chExt cx="8389390" cy="369332"/>
            </a:xfrm>
          </p:grpSpPr>
          <p:sp>
            <p:nvSpPr>
              <p:cNvPr id="61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사용한 색종이의 양은 모두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 bwMode="auto">
            <a:xfrm>
              <a:off x="862170" y="5013176"/>
              <a:ext cx="8149877" cy="876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62170" y="1552273"/>
            <a:ext cx="8479332" cy="1324831"/>
            <a:chOff x="862170" y="1552273"/>
            <a:chExt cx="8479332" cy="1324831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862170" y="2001094"/>
              <a:ext cx="8149877" cy="876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52112" y="1552273"/>
              <a:ext cx="8389390" cy="369332"/>
              <a:chOff x="829684" y="5546885"/>
              <a:chExt cx="8389390" cy="369332"/>
            </a:xfrm>
          </p:grpSpPr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연수가 사용한 빨간 색종이와 파란 색종이의 양을 그림으로 표현해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62170" y="3057843"/>
            <a:ext cx="8479332" cy="1336916"/>
            <a:chOff x="862170" y="3057843"/>
            <a:chExt cx="8479332" cy="1336916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62170" y="3518749"/>
              <a:ext cx="8149877" cy="876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52112" y="3057843"/>
              <a:ext cx="8389390" cy="369332"/>
              <a:chOff x="829684" y="5546885"/>
              <a:chExt cx="8389390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사용한 </a:t>
                </a:r>
                <a:r>
                  <a:rPr lang="ko-KR" altLang="en-US" dirty="0" smtClean="0"/>
                  <a:t>색종이를 모두 합하면 얼마인지 그림으로 표현해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2" name="내용 개체 틀 2"/>
          <p:cNvSpPr txBox="1">
            <a:spLocks/>
          </p:cNvSpPr>
          <p:nvPr/>
        </p:nvSpPr>
        <p:spPr>
          <a:xfrm>
            <a:off x="879333" y="528754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 smtClean="0">
                <a:solidFill>
                  <a:srgbClr val="208235"/>
                </a:solidFill>
              </a:rPr>
              <a:t>        장입니다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990" y="52424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61131"/>
              </p:ext>
            </p:extLst>
          </p:nvPr>
        </p:nvGraphicFramePr>
        <p:xfrm>
          <a:off x="1330279" y="5145569"/>
          <a:ext cx="420226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20226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 계획의 수립 및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 단계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7589918" y="145596"/>
            <a:ext cx="2153090" cy="763935"/>
            <a:chOff x="7589918" y="145596"/>
            <a:chExt cx="2153090" cy="763935"/>
          </a:xfrm>
        </p:grpSpPr>
        <p:grpSp>
          <p:nvGrpSpPr>
            <p:cNvPr id="19" name="그룹 18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0588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990" y="21900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133" y="37309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직사각형 68">
            <a:hlinkClick r:id="rId6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0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47431"/>
              </p:ext>
            </p:extLst>
          </p:nvPr>
        </p:nvGraphicFramePr>
        <p:xfrm>
          <a:off x="1324171" y="2119869"/>
          <a:ext cx="365699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5699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07127"/>
              </p:ext>
            </p:extLst>
          </p:nvPr>
        </p:nvGraphicFramePr>
        <p:xfrm>
          <a:off x="6461622" y="2119869"/>
          <a:ext cx="29949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949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1662128" y="1985328"/>
            <a:ext cx="6842829" cy="878778"/>
            <a:chOff x="1794645" y="1985328"/>
            <a:chExt cx="6842829" cy="878778"/>
          </a:xfrm>
        </p:grpSpPr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0" t="12480" r="45344" b="83162"/>
            <a:stretch/>
          </p:blipFill>
          <p:spPr>
            <a:xfrm>
              <a:off x="1794645" y="1985328"/>
              <a:ext cx="4335249" cy="878778"/>
            </a:xfrm>
            <a:prstGeom prst="rect">
              <a:avLst/>
            </a:prstGeom>
          </p:spPr>
        </p:pic>
        <p:sp>
          <p:nvSpPr>
            <p:cNvPr id="57" name="내용 개체 틀 2"/>
            <p:cNvSpPr txBox="1">
              <a:spLocks/>
            </p:cNvSpPr>
            <p:nvPr/>
          </p:nvSpPr>
          <p:spPr>
            <a:xfrm>
              <a:off x="7906124" y="2250450"/>
              <a:ext cx="356428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9" t="12480" r="38827" b="83162"/>
            <a:stretch/>
          </p:blipFill>
          <p:spPr>
            <a:xfrm>
              <a:off x="6953435" y="1985328"/>
              <a:ext cx="1684039" cy="878778"/>
            </a:xfrm>
            <a:prstGeom prst="rect">
              <a:avLst/>
            </a:prstGeom>
          </p:spPr>
        </p:pic>
      </p:grpSp>
      <p:pic>
        <p:nvPicPr>
          <p:cNvPr id="59" name="그림 58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0" t="20969" r="38602" b="74673"/>
          <a:stretch/>
        </p:blipFill>
        <p:spPr>
          <a:xfrm>
            <a:off x="1851795" y="3535009"/>
            <a:ext cx="6089048" cy="878778"/>
          </a:xfrm>
          <a:prstGeom prst="rect">
            <a:avLst/>
          </a:prstGeom>
        </p:spPr>
      </p:pic>
      <p:sp>
        <p:nvSpPr>
          <p:cNvPr id="49" name="내용 개체 틀 2"/>
          <p:cNvSpPr txBox="1">
            <a:spLocks/>
          </p:cNvSpPr>
          <p:nvPr/>
        </p:nvSpPr>
        <p:spPr>
          <a:xfrm>
            <a:off x="879333" y="224906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4                                                                               1</a:t>
            </a:r>
            <a:endParaRPr lang="en-US" altLang="ko-KR" dirty="0">
              <a:solidFill>
                <a:srgbClr val="20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407758"/>
            <a:ext cx="8176875" cy="3092830"/>
            <a:chOff x="871885" y="1407758"/>
            <a:chExt cx="8176875" cy="3092830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871885" y="2142308"/>
              <a:ext cx="8149877" cy="2358280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61827" y="1407758"/>
              <a:ext cx="8086933" cy="646331"/>
              <a:chOff x="829684" y="5569745"/>
              <a:chExt cx="8086933" cy="646331"/>
            </a:xfrm>
          </p:grpSpPr>
          <p:sp>
            <p:nvSpPr>
              <p:cNvPr id="50" name="내용 개체 틀 3"/>
              <p:cNvSpPr txBox="1">
                <a:spLocks/>
              </p:cNvSpPr>
              <p:nvPr/>
            </p:nvSpPr>
            <p:spPr>
              <a:xfrm>
                <a:off x="952383" y="5569745"/>
                <a:ext cx="796423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사용한 색종이의 양과 연수가 사용한 색종이의 양의 차이를 구하는 그림을 그려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2" name="그림 51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442" y="2308676"/>
            <a:ext cx="4420762" cy="198172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0597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871885" y="4745894"/>
            <a:ext cx="8479332" cy="1169131"/>
            <a:chOff x="871885" y="4745894"/>
            <a:chExt cx="8479332" cy="1169131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871885" y="5214170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61827" y="4745894"/>
              <a:ext cx="8389390" cy="369332"/>
              <a:chOff x="829684" y="5546885"/>
              <a:chExt cx="8389390" cy="369332"/>
            </a:xfrm>
          </p:grpSpPr>
          <p:sp>
            <p:nvSpPr>
              <p:cNvPr id="21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누가 전체 색종이를 얼마나 더 많이 사용했나요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 계획의 수립 및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 단계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7589918" y="145596"/>
            <a:ext cx="2153090" cy="763935"/>
            <a:chOff x="7589918" y="145596"/>
            <a:chExt cx="2153090" cy="763935"/>
          </a:xfrm>
        </p:grpSpPr>
        <p:grpSp>
          <p:nvGrpSpPr>
            <p:cNvPr id="38" name="그룹 37"/>
            <p:cNvGrpSpPr/>
            <p:nvPr/>
          </p:nvGrpSpPr>
          <p:grpSpPr>
            <a:xfrm>
              <a:off x="7589918" y="188726"/>
              <a:ext cx="2153090" cy="720805"/>
              <a:chOff x="7952607" y="188726"/>
              <a:chExt cx="2153090" cy="720805"/>
            </a:xfrm>
          </p:grpSpPr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46100" b="95193"/>
              <a:stretch/>
            </p:blipFill>
            <p:spPr>
              <a:xfrm>
                <a:off x="8310233" y="195550"/>
                <a:ext cx="1795464" cy="713981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0588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19" name="내용 개체 틀 2"/>
          <p:cNvSpPr txBox="1">
            <a:spLocks/>
          </p:cNvSpPr>
          <p:nvPr/>
        </p:nvSpPr>
        <p:spPr>
          <a:xfrm>
            <a:off x="889048" y="536501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연수가 색종이를       장 </a:t>
            </a:r>
            <a:r>
              <a:rPr lang="ko-KR" altLang="en-US" dirty="0">
                <a:solidFill>
                  <a:srgbClr val="208235"/>
                </a:solidFill>
              </a:rPr>
              <a:t>더 많이 </a:t>
            </a:r>
            <a:r>
              <a:rPr lang="ko-KR" altLang="en-US" dirty="0" smtClean="0">
                <a:solidFill>
                  <a:srgbClr val="208235"/>
                </a:solidFill>
              </a:rPr>
              <a:t>사용했습니다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07263"/>
              </p:ext>
            </p:extLst>
          </p:nvPr>
        </p:nvGraphicFramePr>
        <p:xfrm>
          <a:off x="2789181" y="5223041"/>
          <a:ext cx="34411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4411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3513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9063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2192275"/>
            <a:ext cx="8178453" cy="2452244"/>
            <a:chOff x="871885" y="2192275"/>
            <a:chExt cx="8178453" cy="2452244"/>
          </a:xfrm>
        </p:grpSpPr>
        <p:sp>
          <p:nvSpPr>
            <p:cNvPr id="68" name="모서리가 둥근 직사각형 67"/>
            <p:cNvSpPr/>
            <p:nvPr/>
          </p:nvSpPr>
          <p:spPr bwMode="auto">
            <a:xfrm>
              <a:off x="871885" y="2681276"/>
              <a:ext cx="8149877" cy="1963243"/>
            </a:xfrm>
            <a:prstGeom prst="roundRect">
              <a:avLst>
                <a:gd name="adj" fmla="val 837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61827" y="2192275"/>
              <a:ext cx="8088511" cy="369332"/>
              <a:chOff x="829684" y="5546885"/>
              <a:chExt cx="8088511" cy="369332"/>
            </a:xfrm>
          </p:grpSpPr>
          <p:sp>
            <p:nvSpPr>
              <p:cNvPr id="6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사용한 색종이의 양을 식을 세워 </a:t>
                </a:r>
                <a:r>
                  <a:rPr lang="ko-KR" altLang="en-US" dirty="0" smtClean="0"/>
                  <a:t>구해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내용 개체 틀 2"/>
              <p:cNvSpPr txBox="1">
                <a:spLocks/>
              </p:cNvSpPr>
              <p:nvPr/>
            </p:nvSpPr>
            <p:spPr>
              <a:xfrm>
                <a:off x="889048" y="2752879"/>
                <a:ext cx="8104140" cy="179510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>
                    <a:solidFill>
                      <a:srgbClr val="208235"/>
                    </a:solidFill>
                  </a:rPr>
                  <a:t>3</a:t>
                </a:r>
                <a:r>
                  <a:rPr lang="en-US" altLang="ko-KR" dirty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     +2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>
                    <a:solidFill>
                      <a:srgbClr val="208235"/>
                    </a:solidFill>
                  </a:rPr>
                  <a:t>= 3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+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 2      = (3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+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2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 </a:t>
                </a:r>
                <a:r>
                  <a:rPr lang="en-US" altLang="ko-KR" dirty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+</m:t>
                        </m:r>
                      </m:e>
                    </m:d>
                    <m:r>
                      <a:rPr lang="en-US" altLang="ko-K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rgbClr val="208235"/>
                    </a:solidFill>
                  </a:rPr>
                  <a:t> =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 5+      = 5+1      =6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3      +2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=        +       =       +       =       =6</a:t>
                </a:r>
              </a:p>
              <a:p>
                <a:pPr>
                  <a:lnSpc>
                    <a:spcPct val="200000"/>
                  </a:lnSpc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준기가 가지고 있는 색종이는 모두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6      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장입니다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.</a:t>
                </a:r>
                <a:endParaRPr lang="en-US" altLang="ko-KR" dirty="0">
                  <a:solidFill>
                    <a:srgbClr val="208235"/>
                  </a:solidFill>
                </a:endParaRPr>
              </a:p>
            </p:txBody>
          </p:sp>
        </mc:Choice>
        <mc:Fallback xmlns="">
          <p:sp>
            <p:nvSpPr>
              <p:cNvPr id="70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48" y="2752879"/>
                <a:ext cx="8104140" cy="1795107"/>
              </a:xfrm>
              <a:prstGeom prst="rect">
                <a:avLst/>
              </a:prstGeom>
              <a:blipFill rotWithShape="1">
                <a:blip r:embed="rId2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86179"/>
              </p:ext>
            </p:extLst>
          </p:nvPr>
        </p:nvGraphicFramePr>
        <p:xfrm>
          <a:off x="1335702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83650"/>
              </p:ext>
            </p:extLst>
          </p:nvPr>
        </p:nvGraphicFramePr>
        <p:xfrm>
          <a:off x="1978380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17807"/>
              </p:ext>
            </p:extLst>
          </p:nvPr>
        </p:nvGraphicFramePr>
        <p:xfrm>
          <a:off x="2736480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91946"/>
              </p:ext>
            </p:extLst>
          </p:nvPr>
        </p:nvGraphicFramePr>
        <p:xfrm>
          <a:off x="8064863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4029"/>
              </p:ext>
            </p:extLst>
          </p:nvPr>
        </p:nvGraphicFramePr>
        <p:xfrm>
          <a:off x="4914282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451"/>
              </p:ext>
            </p:extLst>
          </p:nvPr>
        </p:nvGraphicFramePr>
        <p:xfrm>
          <a:off x="5355128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31114"/>
              </p:ext>
            </p:extLst>
          </p:nvPr>
        </p:nvGraphicFramePr>
        <p:xfrm>
          <a:off x="1324272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19695"/>
              </p:ext>
            </p:extLst>
          </p:nvPr>
        </p:nvGraphicFramePr>
        <p:xfrm>
          <a:off x="2536109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1" name="그룹 80"/>
          <p:cNvGrpSpPr/>
          <p:nvPr/>
        </p:nvGrpSpPr>
        <p:grpSpPr>
          <a:xfrm>
            <a:off x="961827" y="1520788"/>
            <a:ext cx="8088511" cy="369332"/>
            <a:chOff x="829684" y="5546885"/>
            <a:chExt cx="8088511" cy="369332"/>
          </a:xfrm>
        </p:grpSpPr>
        <p:sp>
          <p:nvSpPr>
            <p:cNvPr id="82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식 만들기 전략을 이용하여 문제를 해결해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83" name="모서리가 둥근 직사각형 8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61739"/>
              </p:ext>
            </p:extLst>
          </p:nvPr>
        </p:nvGraphicFramePr>
        <p:xfrm>
          <a:off x="3452262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14060"/>
              </p:ext>
            </p:extLst>
          </p:nvPr>
        </p:nvGraphicFramePr>
        <p:xfrm>
          <a:off x="7357927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64195"/>
              </p:ext>
            </p:extLst>
          </p:nvPr>
        </p:nvGraphicFramePr>
        <p:xfrm>
          <a:off x="2000672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44927"/>
              </p:ext>
            </p:extLst>
          </p:nvPr>
        </p:nvGraphicFramePr>
        <p:xfrm>
          <a:off x="3044788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74334"/>
              </p:ext>
            </p:extLst>
          </p:nvPr>
        </p:nvGraphicFramePr>
        <p:xfrm>
          <a:off x="3548844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89871"/>
              </p:ext>
            </p:extLst>
          </p:nvPr>
        </p:nvGraphicFramePr>
        <p:xfrm>
          <a:off x="4028326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71411"/>
              </p:ext>
            </p:extLst>
          </p:nvPr>
        </p:nvGraphicFramePr>
        <p:xfrm>
          <a:off x="4520952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13814"/>
              </p:ext>
            </p:extLst>
          </p:nvPr>
        </p:nvGraphicFramePr>
        <p:xfrm>
          <a:off x="5133020" y="334979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41241"/>
              </p:ext>
            </p:extLst>
          </p:nvPr>
        </p:nvGraphicFramePr>
        <p:xfrm>
          <a:off x="4655456" y="394404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 계획의 수립 및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 단계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en-US" altLang="ko-KR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7589918" y="188726"/>
            <a:ext cx="2153090" cy="720805"/>
            <a:chOff x="7952607" y="188726"/>
            <a:chExt cx="2153090" cy="720805"/>
          </a:xfrm>
        </p:grpSpPr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46100" b="95193"/>
            <a:stretch/>
          </p:blipFill>
          <p:spPr>
            <a:xfrm>
              <a:off x="8310233" y="195550"/>
              <a:ext cx="1795464" cy="713981"/>
            </a:xfrm>
            <a:prstGeom prst="rect">
              <a:avLst/>
            </a:prstGeom>
          </p:spPr>
        </p:pic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41419" y="130524"/>
            <a:ext cx="335504" cy="713981"/>
          </a:xfrm>
          <a:prstGeom prst="rect">
            <a:avLst/>
          </a:prstGeom>
        </p:spPr>
      </p:pic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9598"/>
              </p:ext>
            </p:extLst>
          </p:nvPr>
        </p:nvGraphicFramePr>
        <p:xfrm>
          <a:off x="6381664" y="27243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" name="그림 6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4541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869915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763848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94208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834266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6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654</Words>
  <Application>Microsoft Office PowerPoint</Application>
  <PresentationFormat>A4 용지(210x297mm)</PresentationFormat>
  <Paragraphs>198</Paragraphs>
  <Slides>13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나눔고딕</vt:lpstr>
      <vt:lpstr>나눔고딕 ExtraBold</vt:lpstr>
      <vt:lpstr>나눔바른고딕</vt:lpstr>
      <vt:lpstr>맑은 고딕</vt:lpstr>
      <vt:lpstr>Arial</vt:lpstr>
      <vt:lpstr>Cambria Math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233</cp:revision>
  <cp:lastPrinted>2017-09-25T02:44:09Z</cp:lastPrinted>
  <dcterms:created xsi:type="dcterms:W3CDTF">2017-09-24T23:31:15Z</dcterms:created>
  <dcterms:modified xsi:type="dcterms:W3CDTF">2019-11-12T02:49:05Z</dcterms:modified>
</cp:coreProperties>
</file>