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8" r:id="rId2"/>
    <p:sldId id="260" r:id="rId3"/>
    <p:sldId id="261" r:id="rId4"/>
    <p:sldId id="283" r:id="rId5"/>
    <p:sldId id="270" r:id="rId6"/>
    <p:sldId id="274" r:id="rId7"/>
    <p:sldId id="279" r:id="rId8"/>
    <p:sldId id="284" r:id="rId9"/>
    <p:sldId id="285" r:id="rId10"/>
    <p:sldId id="280" r:id="rId11"/>
    <p:sldId id="286" r:id="rId12"/>
    <p:sldId id="281" r:id="rId13"/>
    <p:sldId id="273" r:id="rId14"/>
    <p:sldId id="276" r:id="rId15"/>
    <p:sldId id="288" r:id="rId16"/>
    <p:sldId id="264" r:id="rId17"/>
    <p:sldId id="290" r:id="rId18"/>
    <p:sldId id="291" r:id="rId19"/>
    <p:sldId id="263" r:id="rId2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3546">
          <p15:clr>
            <a:srgbClr val="A4A3A4"/>
          </p15:clr>
        </p15:guide>
        <p15:guide id="8" orient="horz" pos="973">
          <p15:clr>
            <a:srgbClr val="A4A3A4"/>
          </p15:clr>
        </p15:guide>
        <p15:guide id="9" pos="5690">
          <p15:clr>
            <a:srgbClr val="A4A3A4"/>
          </p15:clr>
        </p15:guide>
        <p15:guide id="10" pos="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9" autoAdjust="0"/>
    <p:restoredTop sz="93696" autoAdjust="0"/>
  </p:normalViewPr>
  <p:slideViewPr>
    <p:cSldViewPr snapToGrid="0" showGuides="1">
      <p:cViewPr varScale="1">
        <p:scale>
          <a:sx n="86" d="100"/>
          <a:sy n="86" d="100"/>
        </p:scale>
        <p:origin x="1578" y="126"/>
      </p:cViewPr>
      <p:guideLst>
        <p:guide orient="horz" pos="537"/>
        <p:guide orient="horz" pos="3861"/>
        <p:guide orient="horz" pos="913"/>
        <p:guide pos="240"/>
        <p:guide pos="6023"/>
        <p:guide pos="489"/>
        <p:guide orient="horz" pos="3546"/>
        <p:guide orient="horz" pos="973"/>
        <p:guide pos="5690"/>
        <p:guide pos="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306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97582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21038" y="97582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7.xml"/><Relationship Id="rId5" Type="http://schemas.openxmlformats.org/officeDocument/2006/relationships/image" Target="../media/image6.png"/><Relationship Id="rId10" Type="http://schemas.openxmlformats.org/officeDocument/2006/relationships/slide" Target="slide16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6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slide" Target="slide14.xml"/><Relationship Id="rId1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6.xml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openxmlformats.org/officeDocument/2006/relationships/slide" Target="slide14.xml"/><Relationship Id="rId1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slide" Target="slide14.xml"/><Relationship Id="rId12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11" Type="http://schemas.openxmlformats.org/officeDocument/2006/relationships/slide" Target="slide16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2.xml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0.xml"/><Relationship Id="rId3" Type="http://schemas.openxmlformats.org/officeDocument/2006/relationships/image" Target="../media/image16.png"/><Relationship Id="rId7" Type="http://schemas.openxmlformats.org/officeDocument/2006/relationships/slide" Target="slide14.xml"/><Relationship Id="rId12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6.xml"/><Relationship Id="rId5" Type="http://schemas.openxmlformats.org/officeDocument/2006/relationships/image" Target="../media/image5.png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11" Type="http://schemas.openxmlformats.org/officeDocument/2006/relationships/slide" Target="slide7.xml"/><Relationship Id="rId5" Type="http://schemas.openxmlformats.org/officeDocument/2006/relationships/image" Target="../media/image6.png"/><Relationship Id="rId10" Type="http://schemas.openxmlformats.org/officeDocument/2006/relationships/slide" Target="slide16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12" Type="http://schemas.openxmlformats.org/officeDocument/2006/relationships/slide" Target="slide7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16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7.xml"/><Relationship Id="rId3" Type="http://schemas.openxmlformats.org/officeDocument/2006/relationships/image" Target="../media/image16.gif"/><Relationship Id="rId7" Type="http://schemas.openxmlformats.org/officeDocument/2006/relationships/image" Target="../media/image8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slide" Target="slide14.xml"/><Relationship Id="rId1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12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image" Target="../media/image17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12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12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0" Type="http://schemas.openxmlformats.org/officeDocument/2006/relationships/slide" Target="slide16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4.xml"/><Relationship Id="rId12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11" Type="http://schemas.openxmlformats.org/officeDocument/2006/relationships/slide" Target="slide7.xml"/><Relationship Id="rId5" Type="http://schemas.openxmlformats.org/officeDocument/2006/relationships/image" Target="../media/image6.png"/><Relationship Id="rId10" Type="http://schemas.openxmlformats.org/officeDocument/2006/relationships/slide" Target="slide16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slide" Target="slide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slide" Target="slide14.xml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4.xml"/><Relationship Id="rId12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11" Type="http://schemas.openxmlformats.org/officeDocument/2006/relationships/slide" Target="slide7.xml"/><Relationship Id="rId5" Type="http://schemas.openxmlformats.org/officeDocument/2006/relationships/image" Target="../media/image6.png"/><Relationship Id="rId10" Type="http://schemas.openxmlformats.org/officeDocument/2006/relationships/slide" Target="slide16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14.xml"/><Relationship Id="rId12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11" Type="http://schemas.openxmlformats.org/officeDocument/2006/relationships/slide" Target="slide16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2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12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12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0" y="3043118"/>
            <a:ext cx="553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32427" y="404664"/>
            <a:ext cx="3903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분수의 </a:t>
            </a:r>
            <a:r>
              <a:rPr lang="ko-KR" altLang="en-US" sz="2400" b="1">
                <a:latin typeface="나눔고딕 ExtraBold" pitchFamily="50" charset="-127"/>
                <a:ea typeface="나눔고딕 ExtraBold" pitchFamily="50" charset="-127"/>
              </a:rPr>
              <a:t>덧셈과 </a:t>
            </a:r>
            <a:r>
              <a:rPr lang="ko-KR" altLang="en-US" sz="2400" b="1" smtClean="0">
                <a:latin typeface="나눔고딕 ExtraBold" pitchFamily="50" charset="-127"/>
                <a:ea typeface="나눔고딕 ExtraBold" pitchFamily="50" charset="-127"/>
              </a:rPr>
              <a:t>뺄셈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98~101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66~67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85296" y="195550"/>
            <a:ext cx="2956169" cy="713981"/>
            <a:chOff x="6885296" y="195550"/>
            <a:chExt cx="2956169" cy="713981"/>
          </a:xfrm>
        </p:grpSpPr>
        <p:grpSp>
          <p:nvGrpSpPr>
            <p:cNvPr id="24" name="그룹 2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6885296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0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2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/>
          <p:cNvGrpSpPr/>
          <p:nvPr/>
        </p:nvGrpSpPr>
        <p:grpSpPr>
          <a:xfrm>
            <a:off x="908465" y="1510941"/>
            <a:ext cx="8154069" cy="923330"/>
            <a:chOff x="884715" y="1505408"/>
            <a:chExt cx="8154069" cy="923330"/>
          </a:xfrm>
        </p:grpSpPr>
        <p:sp>
          <p:nvSpPr>
            <p:cNvPr id="42" name="내용 개체 틀 3"/>
            <p:cNvSpPr txBox="1">
              <a:spLocks/>
            </p:cNvSpPr>
            <p:nvPr/>
          </p:nvSpPr>
          <p:spPr>
            <a:xfrm>
              <a:off x="1143044" y="1505408"/>
              <a:ext cx="7895740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ko-KR" dirty="0"/>
                <a:t>5  </a:t>
              </a:r>
              <a:r>
                <a:rPr lang="ko-KR" altLang="en-US" dirty="0"/>
                <a:t> </a:t>
              </a:r>
              <a:r>
                <a:rPr lang="ko-KR" altLang="en-US" dirty="0" smtClean="0"/>
                <a:t>  </a:t>
              </a:r>
              <a:r>
                <a:rPr lang="en-US" altLang="ko-KR" spc="300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/>
                <a:t>3    </a:t>
              </a:r>
              <a:r>
                <a:rPr lang="en-US" altLang="ko-KR" dirty="0" smtClean="0"/>
                <a:t>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서로 다른 방법으로 계산한 것입니다</a:t>
              </a:r>
              <a:r>
                <a:rPr lang="en-US" altLang="ko-KR" dirty="0"/>
                <a:t>. </a:t>
              </a:r>
              <a:r>
                <a:rPr lang="ko-KR" altLang="en-US" dirty="0"/>
                <a:t>어떤 방법으로 계산했는지 설명해 봅시다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884715" y="1677478"/>
              <a:ext cx="217025" cy="217025"/>
              <a:chOff x="4520952" y="3717032"/>
              <a:chExt cx="217025" cy="217025"/>
            </a:xfrm>
          </p:grpSpPr>
          <p:grpSp>
            <p:nvGrpSpPr>
              <p:cNvPr id="45" name="그룹 4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7" name="모서리가 둥근 직사각형 4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6" name="모서리가 둥근 직사각형 4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871885" y="3969060"/>
            <a:ext cx="8149877" cy="1623656"/>
            <a:chOff x="871885" y="3969060"/>
            <a:chExt cx="8149877" cy="1623656"/>
          </a:xfrm>
        </p:grpSpPr>
        <p:sp>
          <p:nvSpPr>
            <p:cNvPr id="62" name="모서리가 둥근 직사각형 61"/>
            <p:cNvSpPr/>
            <p:nvPr/>
          </p:nvSpPr>
          <p:spPr bwMode="auto">
            <a:xfrm>
              <a:off x="871885" y="4615612"/>
              <a:ext cx="8149877" cy="977104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961827" y="3969060"/>
              <a:ext cx="8041213" cy="507831"/>
              <a:chOff x="961827" y="3969060"/>
              <a:chExt cx="8041213" cy="507831"/>
            </a:xfrm>
          </p:grpSpPr>
          <p:grpSp>
            <p:nvGrpSpPr>
              <p:cNvPr id="58" name="그룹 57"/>
              <p:cNvGrpSpPr/>
              <p:nvPr/>
            </p:nvGrpSpPr>
            <p:grpSpPr>
              <a:xfrm>
                <a:off x="961827" y="3969060"/>
                <a:ext cx="8041213" cy="507831"/>
                <a:chOff x="829684" y="5452289"/>
                <a:chExt cx="8041213" cy="507831"/>
              </a:xfrm>
            </p:grpSpPr>
            <p:sp>
              <p:nvSpPr>
                <p:cNvPr id="59" name="내용 개체 틀 3"/>
                <p:cNvSpPr txBox="1">
                  <a:spLocks/>
                </p:cNvSpPr>
                <p:nvPr/>
              </p:nvSpPr>
              <p:spPr>
                <a:xfrm>
                  <a:off x="906663" y="5452289"/>
                  <a:ext cx="7964234" cy="507831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ko-KR" dirty="0"/>
                    <a:t> </a:t>
                  </a:r>
                  <a:r>
                    <a:rPr lang="en-US" altLang="ko-KR" dirty="0" smtClean="0"/>
                    <a:t>           </a:t>
                  </a:r>
                  <a:r>
                    <a:rPr lang="ko-KR" altLang="en-US" dirty="0" smtClean="0"/>
                    <a:t>은 </a:t>
                  </a:r>
                  <a:r>
                    <a:rPr lang="ko-KR" altLang="en-US" dirty="0"/>
                    <a:t>어떤 방법으로 계산했는지 설명해 보세요</a:t>
                  </a:r>
                  <a:r>
                    <a:rPr lang="en-US" altLang="ko-KR" dirty="0"/>
                    <a:t>. </a:t>
                  </a:r>
                </a:p>
              </p:txBody>
            </p:sp>
            <p:sp>
              <p:nvSpPr>
                <p:cNvPr id="60" name="모서리가 둥근 직사각형 59"/>
                <p:cNvSpPr/>
                <p:nvPr/>
              </p:nvSpPr>
              <p:spPr>
                <a:xfrm>
                  <a:off x="829684" y="5678994"/>
                  <a:ext cx="117815" cy="117815"/>
                </a:xfrm>
                <a:prstGeom prst="roundRect">
                  <a:avLst>
                    <a:gd name="adj" fmla="val 26589"/>
                  </a:avLst>
                </a:pr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61" name="그림 60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51" t="15828" r="76563" b="80210"/>
              <a:stretch/>
            </p:blipFill>
            <p:spPr>
              <a:xfrm>
                <a:off x="1111174" y="4002719"/>
                <a:ext cx="819807" cy="464669"/>
              </a:xfrm>
              <a:prstGeom prst="rect">
                <a:avLst/>
              </a:prstGeom>
            </p:spPr>
          </p:pic>
        </p:grp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86104"/>
              </p:ext>
            </p:extLst>
          </p:nvPr>
        </p:nvGraphicFramePr>
        <p:xfrm>
          <a:off x="1411968" y="146176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917540"/>
              </p:ext>
            </p:extLst>
          </p:nvPr>
        </p:nvGraphicFramePr>
        <p:xfrm>
          <a:off x="2144221" y="146176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14288" r="8834" b="72250"/>
          <a:stretch/>
        </p:blipFill>
        <p:spPr>
          <a:xfrm>
            <a:off x="959800" y="2236746"/>
            <a:ext cx="7960704" cy="1754100"/>
          </a:xfrm>
          <a:prstGeom prst="rect">
            <a:avLst/>
          </a:prstGeom>
        </p:spPr>
      </p:pic>
      <p:sp>
        <p:nvSpPr>
          <p:cNvPr id="57" name="내용 개체 틀 2"/>
          <p:cNvSpPr txBox="1">
            <a:spLocks/>
          </p:cNvSpPr>
          <p:nvPr/>
        </p:nvSpPr>
        <p:spPr>
          <a:xfrm>
            <a:off x="944034" y="4642499"/>
            <a:ext cx="8077728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자연수는 자연수끼리</a:t>
            </a:r>
            <a:r>
              <a:rPr lang="en-US" altLang="ko-KR" dirty="0"/>
              <a:t>, </a:t>
            </a:r>
            <a:r>
              <a:rPr lang="ko-KR" altLang="en-US" dirty="0"/>
              <a:t>분수는 분수끼리 빼서 </a:t>
            </a:r>
            <a:r>
              <a:rPr lang="ko-KR" altLang="en-US" dirty="0" smtClean="0"/>
              <a:t>계산했습니다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이때 빼지는 </a:t>
            </a:r>
            <a:r>
              <a:rPr lang="ko-KR" altLang="en-US" spc="-150" dirty="0"/>
              <a:t>수의 분수 </a:t>
            </a:r>
            <a:r>
              <a:rPr lang="ko-KR" altLang="en-US" dirty="0"/>
              <a:t>부분이 </a:t>
            </a:r>
            <a:r>
              <a:rPr lang="ko-KR" altLang="en-US" dirty="0" smtClean="0"/>
              <a:t>빼는 </a:t>
            </a:r>
            <a:r>
              <a:rPr lang="ko-KR" altLang="en-US" dirty="0"/>
              <a:t>수의 분수 부분보다 작으므로 자연수 부분에서 </a:t>
            </a:r>
            <a:r>
              <a:rPr lang="en-US" altLang="ko-KR" dirty="0"/>
              <a:t>1</a:t>
            </a:r>
            <a:r>
              <a:rPr lang="ko-KR" altLang="en-US" dirty="0"/>
              <a:t>을 </a:t>
            </a:r>
            <a:r>
              <a:rPr lang="ko-KR" altLang="en-US" dirty="0" err="1"/>
              <a:t>받아내림하여</a:t>
            </a:r>
            <a:r>
              <a:rPr lang="ko-KR" altLang="en-US" dirty="0"/>
              <a:t> </a:t>
            </a:r>
            <a:r>
              <a:rPr lang="ko-KR" altLang="en-US" dirty="0" smtClean="0"/>
              <a:t>  가분수로 </a:t>
            </a:r>
            <a:r>
              <a:rPr lang="ko-KR" altLang="en-US" dirty="0"/>
              <a:t>바꾼 후 분수끼리 빼서 </a:t>
            </a:r>
            <a:r>
              <a:rPr lang="ko-KR" altLang="en-US" dirty="0" smtClean="0"/>
              <a:t>계산했습니다</a:t>
            </a:r>
            <a:r>
              <a:rPr lang="en-US" altLang="ko-KR" dirty="0"/>
              <a:t>. 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48954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그룹 43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49" name="그룹 48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4" name="그림 63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30" name="내용 개체 틀 5"/>
          <p:cNvSpPr txBox="1">
            <a:spLocks/>
          </p:cNvSpPr>
          <p:nvPr/>
        </p:nvSpPr>
        <p:spPr>
          <a:xfrm>
            <a:off x="675840" y="504239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9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-</a:t>
            </a:r>
            <a:r>
              <a:rPr lang="en-US" altLang="ko-KR" sz="19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9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계산하는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947451"/>
              </p:ext>
            </p:extLst>
          </p:nvPr>
        </p:nvGraphicFramePr>
        <p:xfrm>
          <a:off x="1663988" y="40810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29355"/>
              </p:ext>
            </p:extLst>
          </p:nvPr>
        </p:nvGraphicFramePr>
        <p:xfrm>
          <a:off x="2380284" y="40810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" name="내용 개체 틀 5"/>
          <p:cNvSpPr txBox="1">
            <a:spLocks/>
          </p:cNvSpPr>
          <p:nvPr/>
        </p:nvSpPr>
        <p:spPr>
          <a:xfrm>
            <a:off x="595319" y="93163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3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4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81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47319" r="8834" b="39219"/>
          <a:stretch/>
        </p:blipFill>
        <p:spPr>
          <a:xfrm>
            <a:off x="959800" y="1621355"/>
            <a:ext cx="7960704" cy="175410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71885" y="3472419"/>
            <a:ext cx="8149877" cy="1081201"/>
            <a:chOff x="871885" y="3579294"/>
            <a:chExt cx="8149877" cy="1081201"/>
          </a:xfrm>
        </p:grpSpPr>
        <p:grpSp>
          <p:nvGrpSpPr>
            <p:cNvPr id="4" name="그룹 3"/>
            <p:cNvGrpSpPr/>
            <p:nvPr/>
          </p:nvGrpSpPr>
          <p:grpSpPr>
            <a:xfrm>
              <a:off x="961827" y="3579294"/>
              <a:ext cx="8041213" cy="507831"/>
              <a:chOff x="961827" y="3969060"/>
              <a:chExt cx="8041213" cy="507831"/>
            </a:xfrm>
          </p:grpSpPr>
          <p:grpSp>
            <p:nvGrpSpPr>
              <p:cNvPr id="58" name="그룹 57"/>
              <p:cNvGrpSpPr/>
              <p:nvPr/>
            </p:nvGrpSpPr>
            <p:grpSpPr>
              <a:xfrm>
                <a:off x="961827" y="3969060"/>
                <a:ext cx="8041213" cy="507831"/>
                <a:chOff x="829684" y="5452289"/>
                <a:chExt cx="8041213" cy="507831"/>
              </a:xfrm>
            </p:grpSpPr>
            <p:sp>
              <p:nvSpPr>
                <p:cNvPr id="59" name="내용 개체 틀 3"/>
                <p:cNvSpPr txBox="1">
                  <a:spLocks/>
                </p:cNvSpPr>
                <p:nvPr/>
              </p:nvSpPr>
              <p:spPr>
                <a:xfrm>
                  <a:off x="906663" y="5452289"/>
                  <a:ext cx="7964234" cy="507831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ko-KR" dirty="0"/>
                    <a:t> </a:t>
                  </a:r>
                  <a:r>
                    <a:rPr lang="en-US" altLang="ko-KR" dirty="0" smtClean="0"/>
                    <a:t>           </a:t>
                  </a:r>
                  <a:r>
                    <a:rPr lang="ko-KR" altLang="en-US" dirty="0" smtClean="0"/>
                    <a:t>는 </a:t>
                  </a:r>
                  <a:r>
                    <a:rPr lang="ko-KR" altLang="en-US" dirty="0"/>
                    <a:t>어떤 방법으로 계산했는지 설명해 보세요</a:t>
                  </a:r>
                  <a:r>
                    <a:rPr lang="en-US" altLang="ko-KR" dirty="0"/>
                    <a:t>. </a:t>
                  </a:r>
                </a:p>
              </p:txBody>
            </p:sp>
            <p:sp>
              <p:nvSpPr>
                <p:cNvPr id="60" name="모서리가 둥근 직사각형 59"/>
                <p:cNvSpPr/>
                <p:nvPr/>
              </p:nvSpPr>
              <p:spPr>
                <a:xfrm>
                  <a:off x="829684" y="5678994"/>
                  <a:ext cx="117815" cy="117815"/>
                </a:xfrm>
                <a:prstGeom prst="roundRect">
                  <a:avLst>
                    <a:gd name="adj" fmla="val 26589"/>
                  </a:avLst>
                </a:pr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51" t="48767" r="76563" b="48019"/>
              <a:stretch/>
            </p:blipFill>
            <p:spPr>
              <a:xfrm>
                <a:off x="1126940" y="4050251"/>
                <a:ext cx="819807" cy="376979"/>
              </a:xfrm>
              <a:prstGeom prst="rect">
                <a:avLst/>
              </a:prstGeom>
            </p:spPr>
          </p:pic>
        </p:grpSp>
        <p:sp>
          <p:nvSpPr>
            <p:cNvPr id="49" name="모서리가 둥근 직사각형 48"/>
            <p:cNvSpPr/>
            <p:nvPr/>
          </p:nvSpPr>
          <p:spPr bwMode="auto">
            <a:xfrm>
              <a:off x="871885" y="4218763"/>
              <a:ext cx="8149877" cy="441732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내용 개체 틀 2"/>
          <p:cNvSpPr txBox="1">
            <a:spLocks/>
          </p:cNvSpPr>
          <p:nvPr/>
        </p:nvSpPr>
        <p:spPr>
          <a:xfrm>
            <a:off x="889048" y="414010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대분수를 가분수로 나타내어 </a:t>
            </a:r>
            <a:r>
              <a:rPr lang="ko-KR" altLang="en-US" dirty="0" smtClean="0"/>
              <a:t>계산했습니다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41121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그룹 29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31" name="그룹 3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5" name="그림 34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36" name="내용 개체 틀 5"/>
          <p:cNvSpPr txBox="1">
            <a:spLocks/>
          </p:cNvSpPr>
          <p:nvPr/>
        </p:nvSpPr>
        <p:spPr>
          <a:xfrm>
            <a:off x="675840" y="504239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9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-</a:t>
            </a:r>
            <a:r>
              <a:rPr lang="en-US" altLang="ko-KR" sz="19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9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계산하는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947451"/>
              </p:ext>
            </p:extLst>
          </p:nvPr>
        </p:nvGraphicFramePr>
        <p:xfrm>
          <a:off x="1663988" y="40810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29355"/>
              </p:ext>
            </p:extLst>
          </p:nvPr>
        </p:nvGraphicFramePr>
        <p:xfrm>
          <a:off x="2380284" y="40810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" name="내용 개체 틀 5"/>
          <p:cNvSpPr txBox="1">
            <a:spLocks/>
          </p:cNvSpPr>
          <p:nvPr/>
        </p:nvSpPr>
        <p:spPr>
          <a:xfrm>
            <a:off x="595319" y="93163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  <p:sp>
        <p:nvSpPr>
          <p:cNvPr id="41" name="직사각형 40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3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4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5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 bwMode="auto">
          <a:xfrm>
            <a:off x="871885" y="4264943"/>
            <a:ext cx="8149877" cy="1339648"/>
          </a:xfrm>
          <a:prstGeom prst="roundRect">
            <a:avLst>
              <a:gd name="adj" fmla="val 1186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961827" y="1467745"/>
            <a:ext cx="8072745" cy="369332"/>
            <a:chOff x="829684" y="5569001"/>
            <a:chExt cx="8072745" cy="369332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938195" y="5569001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두 방법을 </a:t>
              </a:r>
              <a:r>
                <a:rPr lang="ko-KR" altLang="en-US" dirty="0"/>
                <a:t>비교하여 각각 어떤 점이 좋은지 </a:t>
              </a:r>
              <a:r>
                <a:rPr lang="ko-KR" altLang="en-US" dirty="0" smtClean="0"/>
                <a:t>이야기해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>
            <a:grpSpLocks noChangeAspect="1"/>
          </p:cNvGrpSpPr>
          <p:nvPr/>
        </p:nvGrpSpPr>
        <p:grpSpPr>
          <a:xfrm>
            <a:off x="1351675" y="1726122"/>
            <a:ext cx="7026830" cy="2590887"/>
            <a:chOff x="959800" y="1996432"/>
            <a:chExt cx="7960704" cy="3270193"/>
          </a:xfrm>
        </p:grpSpPr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4" t="14288" r="8834" b="72250"/>
            <a:stretch/>
          </p:blipFill>
          <p:spPr>
            <a:xfrm>
              <a:off x="959800" y="1996432"/>
              <a:ext cx="7960704" cy="1754100"/>
            </a:xfrm>
            <a:prstGeom prst="rect">
              <a:avLst/>
            </a:prstGeom>
          </p:spPr>
        </p:pic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4" t="47154" r="8834" b="39384"/>
            <a:stretch/>
          </p:blipFill>
          <p:spPr>
            <a:xfrm>
              <a:off x="959800" y="3512526"/>
              <a:ext cx="7960704" cy="1754099"/>
            </a:xfrm>
            <a:prstGeom prst="rect">
              <a:avLst/>
            </a:prstGeom>
          </p:spPr>
        </p:pic>
      </p:grpSp>
      <p:grpSp>
        <p:nvGrpSpPr>
          <p:cNvPr id="42" name="그룹 41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44" name="그룹 4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9" name="그림 4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0" name="그림 4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27" name="내용 개체 틀 5"/>
          <p:cNvSpPr txBox="1">
            <a:spLocks/>
          </p:cNvSpPr>
          <p:nvPr/>
        </p:nvSpPr>
        <p:spPr>
          <a:xfrm>
            <a:off x="675840" y="504239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9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-</a:t>
            </a:r>
            <a:r>
              <a:rPr lang="en-US" altLang="ko-KR" sz="19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9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계산하는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947451"/>
              </p:ext>
            </p:extLst>
          </p:nvPr>
        </p:nvGraphicFramePr>
        <p:xfrm>
          <a:off x="1663988" y="40810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29355"/>
              </p:ext>
            </p:extLst>
          </p:nvPr>
        </p:nvGraphicFramePr>
        <p:xfrm>
          <a:off x="2380284" y="40810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" name="내용 개체 틀 5"/>
          <p:cNvSpPr txBox="1">
            <a:spLocks/>
          </p:cNvSpPr>
          <p:nvPr/>
        </p:nvSpPr>
        <p:spPr>
          <a:xfrm>
            <a:off x="595319" y="93163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  <p:sp>
        <p:nvSpPr>
          <p:cNvPr id="32" name="직사각형 31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1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/>
          <p:cNvGrpSpPr/>
          <p:nvPr/>
        </p:nvGrpSpPr>
        <p:grpSpPr>
          <a:xfrm>
            <a:off x="879181" y="4253068"/>
            <a:ext cx="8104140" cy="1341339"/>
            <a:chOff x="894753" y="4424911"/>
            <a:chExt cx="8104140" cy="1341339"/>
          </a:xfrm>
        </p:grpSpPr>
        <p:sp>
          <p:nvSpPr>
            <p:cNvPr id="51" name="내용 개체 틀 2"/>
            <p:cNvSpPr txBox="1">
              <a:spLocks/>
            </p:cNvSpPr>
            <p:nvPr/>
          </p:nvSpPr>
          <p:spPr>
            <a:xfrm>
              <a:off x="894753" y="4510522"/>
              <a:ext cx="8104140" cy="12557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indent="-179388" algn="just"/>
              <a:r>
                <a:rPr lang="en-US" altLang="ko-KR" dirty="0"/>
                <a:t> </a:t>
              </a:r>
              <a:r>
                <a:rPr lang="en-US" altLang="ko-KR" dirty="0" smtClean="0"/>
                <a:t>          </a:t>
              </a:r>
              <a:r>
                <a:rPr lang="ko-KR" altLang="en-US" dirty="0" smtClean="0"/>
                <a:t>은 </a:t>
              </a:r>
              <a:r>
                <a:rPr lang="ko-KR" altLang="en-US" dirty="0"/>
                <a:t>자연수는 자연수끼리</a:t>
              </a:r>
              <a:r>
                <a:rPr lang="en-US" altLang="ko-KR" dirty="0"/>
                <a:t>, </a:t>
              </a:r>
              <a:r>
                <a:rPr lang="ko-KR" altLang="en-US" dirty="0"/>
                <a:t>분수는 분수끼리 더해서 계산하므로 분수 부분의 계산이 </a:t>
              </a:r>
              <a:r>
                <a:rPr lang="ko-KR" altLang="en-US" dirty="0" smtClean="0"/>
                <a:t>편리합니다</a:t>
              </a:r>
              <a:r>
                <a:rPr lang="en-US" altLang="ko-KR" dirty="0"/>
                <a:t>.</a:t>
              </a:r>
            </a:p>
            <a:p>
              <a:pPr marL="179388" indent="-179388" algn="just"/>
              <a:r>
                <a:rPr lang="en-US" altLang="ko-KR" dirty="0"/>
                <a:t> </a:t>
              </a:r>
              <a:r>
                <a:rPr lang="en-US" altLang="ko-KR" dirty="0" smtClean="0"/>
                <a:t>          </a:t>
              </a:r>
              <a:r>
                <a:rPr lang="ko-KR" altLang="en-US" spc="30" dirty="0" smtClean="0"/>
                <a:t>는 </a:t>
              </a:r>
              <a:r>
                <a:rPr lang="ko-KR" altLang="en-US" spc="30" dirty="0"/>
                <a:t>대분수를 가분수로 나타내어 계산하므로 자연수 부분과 분수 부분을 </a:t>
              </a:r>
              <a:r>
                <a:rPr lang="ko-KR" altLang="en-US" dirty="0" smtClean="0"/>
                <a:t>따로 떼거나 </a:t>
              </a:r>
              <a:r>
                <a:rPr lang="ko-KR" altLang="en-US" dirty="0" err="1"/>
                <a:t>받아내림을</a:t>
              </a:r>
              <a:r>
                <a:rPr lang="ko-KR" altLang="en-US" dirty="0"/>
                <a:t> 하지 않고 계산할 수 있습니다</a:t>
              </a:r>
              <a:r>
                <a:rPr lang="en-US" altLang="ko-KR" dirty="0"/>
                <a:t>.</a:t>
              </a:r>
            </a:p>
          </p:txBody>
        </p:sp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1" t="15828" r="76563" b="80210"/>
            <a:stretch/>
          </p:blipFill>
          <p:spPr>
            <a:xfrm>
              <a:off x="1079642" y="4424911"/>
              <a:ext cx="819807" cy="464669"/>
            </a:xfrm>
            <a:prstGeom prst="rect">
              <a:avLst/>
            </a:prstGeom>
          </p:spPr>
        </p:pic>
        <p:pic>
          <p:nvPicPr>
            <p:cNvPr id="53" name="그림 52"/>
            <p:cNvPicPr preferRelativeResize="0"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1" t="48767" r="76563" b="48019"/>
            <a:stretch/>
          </p:blipFill>
          <p:spPr>
            <a:xfrm>
              <a:off x="1079642" y="5094237"/>
              <a:ext cx="819807" cy="376979"/>
            </a:xfrm>
            <a:prstGeom prst="rect">
              <a:avLst/>
            </a:prstGeom>
          </p:spPr>
        </p:pic>
      </p:grpSp>
      <p:pic>
        <p:nvPicPr>
          <p:cNvPr id="55" name="그림 54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58705" y="47577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21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2350212"/>
            <a:ext cx="8191683" cy="1580345"/>
            <a:chOff x="871885" y="2350212"/>
            <a:chExt cx="8191683" cy="1580345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871885" y="2874197"/>
              <a:ext cx="8149877" cy="1056360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8" name="그룹 87"/>
            <p:cNvGrpSpPr/>
            <p:nvPr/>
          </p:nvGrpSpPr>
          <p:grpSpPr>
            <a:xfrm>
              <a:off x="990823" y="2350212"/>
              <a:ext cx="8072745" cy="369332"/>
              <a:chOff x="829684" y="5569001"/>
              <a:chExt cx="8072745" cy="369332"/>
            </a:xfrm>
          </p:grpSpPr>
          <p:sp>
            <p:nvSpPr>
              <p:cNvPr id="89" name="내용 개체 틀 3"/>
              <p:cNvSpPr txBox="1">
                <a:spLocks/>
              </p:cNvSpPr>
              <p:nvPr/>
            </p:nvSpPr>
            <p:spPr>
              <a:xfrm>
                <a:off x="938195" y="5569001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 algn="just"/>
                <a:r>
                  <a:rPr lang="ko-KR" altLang="en-US" dirty="0" smtClean="0"/>
                  <a:t>자연수는 자연수끼리</a:t>
                </a:r>
                <a:r>
                  <a:rPr lang="en-US" altLang="ko-KR" dirty="0" smtClean="0"/>
                  <a:t>, </a:t>
                </a:r>
                <a:r>
                  <a:rPr lang="ko-KR" altLang="en-US" dirty="0" smtClean="0"/>
                  <a:t>분수는 분수끼리 계산해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90" name="모서리가 둥근 직사각형 8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871885" y="4110773"/>
            <a:ext cx="8191683" cy="1490527"/>
            <a:chOff x="871885" y="4110773"/>
            <a:chExt cx="8191683" cy="1490527"/>
          </a:xfrm>
        </p:grpSpPr>
        <p:sp>
          <p:nvSpPr>
            <p:cNvPr id="81" name="모서리가 둥근 직사각형 80"/>
            <p:cNvSpPr/>
            <p:nvPr/>
          </p:nvSpPr>
          <p:spPr bwMode="auto">
            <a:xfrm>
              <a:off x="871885" y="4544940"/>
              <a:ext cx="8149877" cy="1056360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91" name="그룹 90"/>
            <p:cNvGrpSpPr/>
            <p:nvPr/>
          </p:nvGrpSpPr>
          <p:grpSpPr>
            <a:xfrm>
              <a:off x="990823" y="4110773"/>
              <a:ext cx="8072745" cy="369332"/>
              <a:chOff x="829684" y="5569001"/>
              <a:chExt cx="8072745" cy="369332"/>
            </a:xfrm>
          </p:grpSpPr>
          <p:sp>
            <p:nvSpPr>
              <p:cNvPr id="92" name="내용 개체 틀 3"/>
              <p:cNvSpPr txBox="1">
                <a:spLocks/>
              </p:cNvSpPr>
              <p:nvPr/>
            </p:nvSpPr>
            <p:spPr>
              <a:xfrm>
                <a:off x="938195" y="5569001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 algn="just"/>
                <a:r>
                  <a:rPr lang="ko-KR" altLang="en-US" dirty="0" smtClean="0"/>
                  <a:t>대분수를 가분수로 나타내어 계산해 보세요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</p:txBody>
          </p:sp>
          <p:sp>
            <p:nvSpPr>
              <p:cNvPr id="93" name="모서리가 둥근 직사각형 9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94" name="그룹 93"/>
          <p:cNvGrpSpPr/>
          <p:nvPr/>
        </p:nvGrpSpPr>
        <p:grpSpPr>
          <a:xfrm>
            <a:off x="884715" y="1767733"/>
            <a:ext cx="8172917" cy="369332"/>
            <a:chOff x="884715" y="1632727"/>
            <a:chExt cx="8172917" cy="369332"/>
          </a:xfrm>
        </p:grpSpPr>
        <p:sp>
          <p:nvSpPr>
            <p:cNvPr id="95" name="내용 개체 틀 3"/>
            <p:cNvSpPr txBox="1">
              <a:spLocks/>
            </p:cNvSpPr>
            <p:nvPr/>
          </p:nvSpPr>
          <p:spPr>
            <a:xfrm>
              <a:off x="1093398" y="1632727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4</a:t>
              </a:r>
              <a:r>
                <a:rPr lang="ko-KR" altLang="en-US" dirty="0"/>
                <a:t>        </a:t>
              </a:r>
              <a:r>
                <a:rPr lang="en-US" altLang="ko-KR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/>
                <a:t> 1     </a:t>
              </a:r>
              <a:r>
                <a:rPr lang="ko-KR" altLang="en-US" dirty="0" smtClean="0"/>
                <a:t>를 </a:t>
              </a:r>
              <a:r>
                <a:rPr lang="ko-KR" altLang="en-US" dirty="0"/>
                <a:t>두 가지 방법으로 계산해 봅시다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96" name="그룹 95"/>
            <p:cNvGrpSpPr/>
            <p:nvPr/>
          </p:nvGrpSpPr>
          <p:grpSpPr>
            <a:xfrm>
              <a:off x="884715" y="1689498"/>
              <a:ext cx="217025" cy="217025"/>
              <a:chOff x="4520952" y="3717032"/>
              <a:chExt cx="217025" cy="217025"/>
            </a:xfrm>
          </p:grpSpPr>
          <p:grpSp>
            <p:nvGrpSpPr>
              <p:cNvPr id="97" name="그룹 9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99" name="모서리가 둥근 직사각형 9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8" name="모서리가 둥근 직사각형 9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046898"/>
              </p:ext>
            </p:extLst>
          </p:nvPr>
        </p:nvGraphicFramePr>
        <p:xfrm>
          <a:off x="4700972" y="47371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87285"/>
              </p:ext>
            </p:extLst>
          </p:nvPr>
        </p:nvGraphicFramePr>
        <p:xfrm>
          <a:off x="5421052" y="47371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내용 개체 틀 5"/>
          <p:cNvSpPr txBox="1">
            <a:spLocks/>
          </p:cNvSpPr>
          <p:nvPr/>
        </p:nvSpPr>
        <p:spPr>
          <a:xfrm>
            <a:off x="618690" y="504239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9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-</a:t>
            </a:r>
            <a:r>
              <a:rPr lang="en-US" altLang="ko-KR" sz="2000" dirty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0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두 가지 방법으로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37280"/>
              </p:ext>
            </p:extLst>
          </p:nvPr>
        </p:nvGraphicFramePr>
        <p:xfrm>
          <a:off x="1100232" y="43185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60515"/>
              </p:ext>
            </p:extLst>
          </p:nvPr>
        </p:nvGraphicFramePr>
        <p:xfrm>
          <a:off x="1839340" y="43185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1" name="내용 개체 틀 5"/>
          <p:cNvSpPr txBox="1">
            <a:spLocks/>
          </p:cNvSpPr>
          <p:nvPr/>
        </p:nvSpPr>
        <p:spPr>
          <a:xfrm>
            <a:off x="538169" y="95538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계산하기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내용 개체 틀 2"/>
              <p:cNvSpPr txBox="1">
                <a:spLocks/>
              </p:cNvSpPr>
              <p:nvPr/>
            </p:nvSpPr>
            <p:spPr>
              <a:xfrm>
                <a:off x="889048" y="3088740"/>
                <a:ext cx="8104140" cy="57631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>
                    <a:solidFill>
                      <a:srgbClr val="208235"/>
                    </a:solidFill>
                  </a:rPr>
                  <a:t>4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     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   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=4       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       =3       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-1  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    =(3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1)+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 b="1" i="0" smtClean="0">
                            <a:latin typeface="Cambria Math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solidFill>
                              <a:srgbClr val="208235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ko-KR" b="1" i="0" dirty="0" smtClean="0">
                            <a:solidFill>
                              <a:srgbClr val="208235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b="1" i="0" spc="-150" dirty="0" smtClean="0">
                            <a:solidFill>
                              <a:srgbClr val="208235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b="1" i="0" dirty="0" smtClean="0">
                            <a:solidFill>
                              <a:srgbClr val="208235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   </m:t>
                        </m:r>
                      </m:e>
                    </m:d>
                    <m:d>
                      <m:dPr>
                        <m:begChr m:val="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altLang="ko-KR" spc="300" dirty="0" smtClean="0">
                    <a:solidFill>
                      <a:srgbClr val="208235"/>
                    </a:solidFill>
                  </a:rPr>
                  <a:t>=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2+       =2</a:t>
                </a:r>
                <a:endParaRPr lang="en-US" altLang="ko-KR" dirty="0">
                  <a:solidFill>
                    <a:srgbClr val="208235"/>
                  </a:solidFill>
                </a:endParaRPr>
              </a:p>
            </p:txBody>
          </p:sp>
        </mc:Choice>
        <mc:Fallback xmlns="">
          <p:sp>
            <p:nvSpPr>
              <p:cNvPr id="51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48" y="3088740"/>
                <a:ext cx="8104140" cy="576312"/>
              </a:xfrm>
              <a:prstGeom prst="rect">
                <a:avLst/>
              </a:prstGeom>
              <a:blipFill rotWithShape="1">
                <a:blip r:embed="rId3"/>
                <a:stretch>
                  <a:fillRect l="-527" b="-2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내용 개체 틀 2"/>
          <p:cNvSpPr txBox="1">
            <a:spLocks/>
          </p:cNvSpPr>
          <p:nvPr/>
        </p:nvSpPr>
        <p:spPr>
          <a:xfrm>
            <a:off x="889048" y="4891056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r>
              <a:rPr lang="ko-KR" altLang="en-US" dirty="0" smtClean="0">
                <a:solidFill>
                  <a:srgbClr val="208235"/>
                </a:solidFill>
              </a:rPr>
              <a:t>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      </a:t>
            </a:r>
            <a:r>
              <a:rPr lang="en-US" altLang="ko-KR" dirty="0" smtClean="0">
                <a:solidFill>
                  <a:srgbClr val="208235"/>
                </a:solidFill>
              </a:rPr>
              <a:t>=    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dirty="0" smtClean="0">
                <a:solidFill>
                  <a:srgbClr val="208235"/>
                </a:solidFill>
              </a:rPr>
              <a:t>         =      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en-US" altLang="ko-KR" dirty="0" smtClean="0">
                <a:solidFill>
                  <a:srgbClr val="208235"/>
                </a:solidFill>
              </a:rPr>
              <a:t>        =        =</a:t>
            </a:r>
            <a:r>
              <a:rPr lang="ko-KR" altLang="en-US" dirty="0">
                <a:solidFill>
                  <a:srgbClr val="208235"/>
                </a:solidFill>
              </a:rPr>
              <a:t> </a:t>
            </a: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947890"/>
              </p:ext>
            </p:extLst>
          </p:nvPr>
        </p:nvGraphicFramePr>
        <p:xfrm>
          <a:off x="1292390" y="473716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19858"/>
              </p:ext>
            </p:extLst>
          </p:nvPr>
        </p:nvGraphicFramePr>
        <p:xfrm>
          <a:off x="2169466" y="163202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138772"/>
              </p:ext>
            </p:extLst>
          </p:nvPr>
        </p:nvGraphicFramePr>
        <p:xfrm>
          <a:off x="1340980" y="1632025"/>
          <a:ext cx="408161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8161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34804"/>
              </p:ext>
            </p:extLst>
          </p:nvPr>
        </p:nvGraphicFramePr>
        <p:xfrm>
          <a:off x="1306210" y="307301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18552"/>
              </p:ext>
            </p:extLst>
          </p:nvPr>
        </p:nvGraphicFramePr>
        <p:xfrm>
          <a:off x="5998179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02842"/>
              </p:ext>
            </p:extLst>
          </p:nvPr>
        </p:nvGraphicFramePr>
        <p:xfrm>
          <a:off x="3182830" y="47371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6797"/>
              </p:ext>
            </p:extLst>
          </p:nvPr>
        </p:nvGraphicFramePr>
        <p:xfrm>
          <a:off x="1907256" y="3073012"/>
          <a:ext cx="190734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90734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08999"/>
              </p:ext>
            </p:extLst>
          </p:nvPr>
        </p:nvGraphicFramePr>
        <p:xfrm>
          <a:off x="2461355" y="3073012"/>
          <a:ext cx="401262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1262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77128"/>
              </p:ext>
            </p:extLst>
          </p:nvPr>
        </p:nvGraphicFramePr>
        <p:xfrm>
          <a:off x="3175818" y="3073012"/>
          <a:ext cx="401174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1174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55431"/>
              </p:ext>
            </p:extLst>
          </p:nvPr>
        </p:nvGraphicFramePr>
        <p:xfrm>
          <a:off x="6655465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987898"/>
              </p:ext>
            </p:extLst>
          </p:nvPr>
        </p:nvGraphicFramePr>
        <p:xfrm>
          <a:off x="7709328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11387"/>
              </p:ext>
            </p:extLst>
          </p:nvPr>
        </p:nvGraphicFramePr>
        <p:xfrm>
          <a:off x="8442353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22023"/>
              </p:ext>
            </p:extLst>
          </p:nvPr>
        </p:nvGraphicFramePr>
        <p:xfrm>
          <a:off x="1904271" y="4737165"/>
          <a:ext cx="293017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93017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00278"/>
              </p:ext>
            </p:extLst>
          </p:nvPr>
        </p:nvGraphicFramePr>
        <p:xfrm>
          <a:off x="2471320" y="47371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551688"/>
              </p:ext>
            </p:extLst>
          </p:nvPr>
        </p:nvGraphicFramePr>
        <p:xfrm>
          <a:off x="3916420" y="4737165"/>
          <a:ext cx="57369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7369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31248"/>
              </p:ext>
            </p:extLst>
          </p:nvPr>
        </p:nvGraphicFramePr>
        <p:xfrm>
          <a:off x="6251240" y="47371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022645"/>
              </p:ext>
            </p:extLst>
          </p:nvPr>
        </p:nvGraphicFramePr>
        <p:xfrm>
          <a:off x="3897832" y="3073012"/>
          <a:ext cx="401174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1174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46854"/>
              </p:ext>
            </p:extLst>
          </p:nvPr>
        </p:nvGraphicFramePr>
        <p:xfrm>
          <a:off x="4574871" y="3075450"/>
          <a:ext cx="401174" cy="68735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1174"/>
              </a:tblGrid>
              <a:tr h="32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4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4" name="그림 6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31936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8643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" name="그룹 81"/>
          <p:cNvGrpSpPr/>
          <p:nvPr/>
        </p:nvGrpSpPr>
        <p:grpSpPr>
          <a:xfrm>
            <a:off x="6892120" y="74037"/>
            <a:ext cx="2949345" cy="835494"/>
            <a:chOff x="6892120" y="74037"/>
            <a:chExt cx="2949345" cy="835494"/>
          </a:xfrm>
        </p:grpSpPr>
        <p:grpSp>
          <p:nvGrpSpPr>
            <p:cNvPr id="83" name="그룹 8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86" name="그림 8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87" name="그림 86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84" name="그림 83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85" name="그림 84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8687846" y="74037"/>
              <a:ext cx="335504" cy="713981"/>
            </a:xfrm>
            <a:prstGeom prst="rect">
              <a:avLst/>
            </a:prstGeom>
          </p:spPr>
        </p:pic>
      </p:grpSp>
      <p:sp>
        <p:nvSpPr>
          <p:cNvPr id="60" name="직사각형 59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>
            <a:hlinkClick r:id="rId11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직사각형 104">
            <a:hlinkClick r:id="rId13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2159224"/>
            <a:ext cx="8178453" cy="1026789"/>
            <a:chOff x="871885" y="2159224"/>
            <a:chExt cx="8178453" cy="1026789"/>
          </a:xfrm>
        </p:grpSpPr>
        <p:sp>
          <p:nvSpPr>
            <p:cNvPr id="57" name="모서리가 둥근 직사각형 56"/>
            <p:cNvSpPr/>
            <p:nvPr/>
          </p:nvSpPr>
          <p:spPr bwMode="auto">
            <a:xfrm>
              <a:off x="871885" y="2672022"/>
              <a:ext cx="8149877" cy="51399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61827" y="2159224"/>
              <a:ext cx="8088511" cy="369332"/>
              <a:chOff x="829684" y="5546885"/>
              <a:chExt cx="8088511" cy="369332"/>
            </a:xfrm>
          </p:grpSpPr>
          <p:sp>
            <p:nvSpPr>
              <p:cNvPr id="59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연수가 처음에 가지고 있던 리본의 길이는 얼마인가요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0" name="모서리가 둥근 직사각형 5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871885" y="3485557"/>
            <a:ext cx="8178453" cy="1202724"/>
            <a:chOff x="871885" y="3485557"/>
            <a:chExt cx="8178453" cy="1202724"/>
          </a:xfrm>
        </p:grpSpPr>
        <p:sp>
          <p:nvSpPr>
            <p:cNvPr id="63" name="모서리가 둥근 직사각형 62"/>
            <p:cNvSpPr/>
            <p:nvPr/>
          </p:nvSpPr>
          <p:spPr bwMode="auto">
            <a:xfrm>
              <a:off x="871885" y="4009751"/>
              <a:ext cx="8149877" cy="678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961827" y="3485557"/>
              <a:ext cx="8088511" cy="369332"/>
              <a:chOff x="829684" y="5546885"/>
              <a:chExt cx="8088511" cy="369332"/>
            </a:xfrm>
          </p:grpSpPr>
          <p:sp>
            <p:nvSpPr>
              <p:cNvPr id="66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연수가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사용한 리본의 길이는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7" name="모서리가 둥근 직사각형 6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884715" y="1574363"/>
            <a:ext cx="8172917" cy="369332"/>
            <a:chOff x="884715" y="1574363"/>
            <a:chExt cx="8172917" cy="369332"/>
          </a:xfrm>
        </p:grpSpPr>
        <p:sp>
          <p:nvSpPr>
            <p:cNvPr id="43" name="내용 개체 틀 3"/>
            <p:cNvSpPr txBox="1">
              <a:spLocks/>
            </p:cNvSpPr>
            <p:nvPr/>
          </p:nvSpPr>
          <p:spPr>
            <a:xfrm>
              <a:off x="1093398" y="1574363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연수는 </a:t>
              </a:r>
              <a:r>
                <a:rPr lang="ko-KR" altLang="en-US" dirty="0"/>
                <a:t>리본 </a:t>
              </a:r>
              <a:r>
                <a:rPr lang="en-US" altLang="ko-KR" dirty="0" smtClean="0"/>
                <a:t>2 m </a:t>
              </a:r>
              <a:r>
                <a:rPr lang="ko-KR" altLang="en-US" dirty="0" smtClean="0"/>
                <a:t>중 </a:t>
              </a:r>
              <a:r>
                <a:rPr lang="en-US" altLang="ko-KR" dirty="0" smtClean="0"/>
                <a:t>1      m</a:t>
              </a:r>
              <a:r>
                <a:rPr lang="ko-KR" altLang="en-US" dirty="0" smtClean="0"/>
                <a:t>를 </a:t>
              </a:r>
              <a:r>
                <a:rPr lang="ko-KR" altLang="en-US" dirty="0"/>
                <a:t>사용했습니다</a:t>
              </a:r>
              <a:r>
                <a:rPr lang="en-US" altLang="ko-KR" dirty="0"/>
                <a:t>. </a:t>
              </a:r>
              <a:r>
                <a:rPr lang="ko-KR" altLang="en-US" dirty="0"/>
                <a:t>남은 리본의 길이를 구해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884715" y="1660728"/>
              <a:ext cx="217025" cy="217025"/>
              <a:chOff x="4520952" y="3717032"/>
              <a:chExt cx="217025" cy="217025"/>
            </a:xfrm>
          </p:grpSpPr>
          <p:grpSp>
            <p:nvGrpSpPr>
              <p:cNvPr id="35" name="그룹 3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8" name="모서리가 둥근 직사각형 3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6" name="모서리가 둥근 직사각형 3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62" name="내용 개체 틀 2"/>
          <p:cNvSpPr txBox="1">
            <a:spLocks/>
          </p:cNvSpPr>
          <p:nvPr/>
        </p:nvSpPr>
        <p:spPr>
          <a:xfrm>
            <a:off x="889047" y="2747636"/>
            <a:ext cx="806295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pc="300" dirty="0" smtClean="0">
                <a:solidFill>
                  <a:srgbClr val="208235"/>
                </a:solidFill>
              </a:rPr>
              <a:t>2</a:t>
            </a:r>
            <a:r>
              <a:rPr lang="en-US" altLang="ko-KR" dirty="0" smtClean="0">
                <a:solidFill>
                  <a:srgbClr val="208235"/>
                </a:solidFill>
              </a:rPr>
              <a:t>m</a:t>
            </a:r>
            <a:r>
              <a:rPr lang="ko-KR" altLang="en-US" dirty="0" smtClean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14947"/>
              </p:ext>
            </p:extLst>
          </p:nvPr>
        </p:nvGraphicFramePr>
        <p:xfrm>
          <a:off x="3295069" y="1455173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1" name="그림 6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7393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내용 개체 틀 2"/>
          <p:cNvSpPr txBox="1">
            <a:spLocks/>
          </p:cNvSpPr>
          <p:nvPr/>
        </p:nvSpPr>
        <p:spPr>
          <a:xfrm>
            <a:off x="889048" y="415107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       </a:t>
            </a:r>
            <a:r>
              <a:rPr lang="en-US" altLang="ko-KR" dirty="0">
                <a:solidFill>
                  <a:srgbClr val="208235"/>
                </a:solidFill>
              </a:rPr>
              <a:t>m</a:t>
            </a:r>
            <a:r>
              <a:rPr lang="ko-KR" altLang="en-US" dirty="0" smtClean="0">
                <a:solidFill>
                  <a:srgbClr val="208235"/>
                </a:solidFill>
              </a:rPr>
              <a:t>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1306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30125"/>
              </p:ext>
            </p:extLst>
          </p:nvPr>
        </p:nvGraphicFramePr>
        <p:xfrm>
          <a:off x="1339089" y="4017534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7" name="그룹 76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78" name="그룹 7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81" name="그림 80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82" name="그림 8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79" name="그림 7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80" name="그림 7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39" name="직사각형 38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7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2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내용 개체 틀 5"/>
          <p:cNvSpPr txBox="1">
            <a:spLocks/>
          </p:cNvSpPr>
          <p:nvPr/>
        </p:nvSpPr>
        <p:spPr>
          <a:xfrm>
            <a:off x="694689" y="412069"/>
            <a:ext cx="417502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실생활에서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받아내림이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있는 </a:t>
            </a:r>
            <a:endParaRPr lang="en-US" altLang="ko-KR" sz="2300" spc="-15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분모가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다른 대분수의 뺄셈하기</a:t>
            </a:r>
          </a:p>
        </p:txBody>
      </p:sp>
    </p:spTree>
    <p:extLst>
      <p:ext uri="{BB962C8B-B14F-4D97-AF65-F5344CB8AC3E}">
        <p14:creationId xmlns:p14="http://schemas.microsoft.com/office/powerpoint/2010/main" val="21617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1581608"/>
            <a:ext cx="8178453" cy="1800477"/>
            <a:chOff x="871885" y="1534108"/>
            <a:chExt cx="8178453" cy="1800477"/>
          </a:xfrm>
        </p:grpSpPr>
        <p:grpSp>
          <p:nvGrpSpPr>
            <p:cNvPr id="65" name="그룹 64"/>
            <p:cNvGrpSpPr/>
            <p:nvPr/>
          </p:nvGrpSpPr>
          <p:grpSpPr>
            <a:xfrm>
              <a:off x="961827" y="1534108"/>
              <a:ext cx="8088511" cy="369332"/>
              <a:chOff x="829684" y="5499385"/>
              <a:chExt cx="8088511" cy="369332"/>
            </a:xfrm>
          </p:grpSpPr>
          <p:sp>
            <p:nvSpPr>
              <p:cNvPr id="66" name="내용 개체 틀 3"/>
              <p:cNvSpPr txBox="1">
                <a:spLocks/>
              </p:cNvSpPr>
              <p:nvPr/>
            </p:nvSpPr>
            <p:spPr>
              <a:xfrm>
                <a:off x="953961" y="54993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연수가 사용하고 남은 리본의 길이는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7" name="모서리가 둥근 직사각형 66"/>
              <p:cNvSpPr/>
              <p:nvPr/>
            </p:nvSpPr>
            <p:spPr>
              <a:xfrm>
                <a:off x="829684" y="56314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4" name="모서리가 둥근 직사각형 53"/>
            <p:cNvSpPr/>
            <p:nvPr/>
          </p:nvSpPr>
          <p:spPr bwMode="auto">
            <a:xfrm>
              <a:off x="871885" y="2046856"/>
              <a:ext cx="8149877" cy="1287729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내용 개체 틀 2"/>
              <p:cNvSpPr txBox="1">
                <a:spLocks/>
              </p:cNvSpPr>
              <p:nvPr/>
            </p:nvSpPr>
            <p:spPr>
              <a:xfrm>
                <a:off x="889048" y="2165959"/>
                <a:ext cx="8104140" cy="11857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>
                    <a:solidFill>
                      <a:srgbClr val="208235"/>
                    </a:solidFill>
                  </a:rPr>
                  <a:t>2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     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=1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      </a:t>
                </a:r>
                <a:r>
                  <a:rPr lang="en-US" altLang="ko-KR" dirty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 1      = (1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-1) -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solidFill>
                              <a:srgbClr val="208235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−</m:t>
                        </m:r>
                      </m:e>
                    </m:d>
                    <m:r>
                      <a:rPr lang="en-US" altLang="ko-KR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olidFill>
                      <a:srgbClr val="208235"/>
                    </a:solidFill>
                  </a:rPr>
                  <a:t> =       (m)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입니다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2</a:t>
                </a:r>
                <a:r>
                  <a:rPr lang="en-US" altLang="ko-KR" dirty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      =       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        =       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(</a:t>
                </a:r>
                <a:r>
                  <a:rPr lang="en-US" altLang="ko-KR" dirty="0">
                    <a:solidFill>
                      <a:srgbClr val="208235"/>
                    </a:solidFill>
                  </a:rPr>
                  <a:t>m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)</a:t>
                </a:r>
                <a:r>
                  <a:rPr lang="ko-KR" altLang="en-US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입니다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.</a:t>
                </a:r>
                <a:endParaRPr lang="en-US" altLang="ko-KR" dirty="0">
                  <a:solidFill>
                    <a:srgbClr val="208235"/>
                  </a:solidFill>
                </a:endParaRPr>
              </a:p>
            </p:txBody>
          </p:sp>
        </mc:Choice>
        <mc:Fallback xmlns="">
          <p:sp>
            <p:nvSpPr>
              <p:cNvPr id="72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48" y="2165959"/>
                <a:ext cx="8104140" cy="1185709"/>
              </a:xfrm>
              <a:prstGeom prst="rect">
                <a:avLst/>
              </a:prstGeom>
              <a:blipFill rotWithShape="1">
                <a:blip r:embed="rId2"/>
                <a:stretch>
                  <a:fillRect l="-527" b="-15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표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66870"/>
              </p:ext>
            </p:extLst>
          </p:nvPr>
        </p:nvGraphicFramePr>
        <p:xfrm>
          <a:off x="4442122" y="213744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206381"/>
              </p:ext>
            </p:extLst>
          </p:nvPr>
        </p:nvGraphicFramePr>
        <p:xfrm>
          <a:off x="4973212" y="213744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7" name="표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472984"/>
              </p:ext>
            </p:extLst>
          </p:nvPr>
        </p:nvGraphicFramePr>
        <p:xfrm>
          <a:off x="5633544" y="213744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내용 개체 틀 5"/>
          <p:cNvSpPr txBox="1">
            <a:spLocks/>
          </p:cNvSpPr>
          <p:nvPr/>
        </p:nvSpPr>
        <p:spPr>
          <a:xfrm>
            <a:off x="694689" y="412069"/>
            <a:ext cx="417502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실생활에서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받아내림이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있는 </a:t>
            </a:r>
            <a:endParaRPr lang="en-US" altLang="ko-KR" sz="2300" spc="-15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분모가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다른 대분수의 뺄셈하기</a:t>
            </a:r>
          </a:p>
        </p:txBody>
      </p:sp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913020"/>
              </p:ext>
            </p:extLst>
          </p:nvPr>
        </p:nvGraphicFramePr>
        <p:xfrm>
          <a:off x="1587162" y="213744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" name="표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19638"/>
              </p:ext>
            </p:extLst>
          </p:nvPr>
        </p:nvGraphicFramePr>
        <p:xfrm>
          <a:off x="2252700" y="213744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" name="표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47496"/>
              </p:ext>
            </p:extLst>
          </p:nvPr>
        </p:nvGraphicFramePr>
        <p:xfrm>
          <a:off x="2972780" y="213744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표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03226"/>
              </p:ext>
            </p:extLst>
          </p:nvPr>
        </p:nvGraphicFramePr>
        <p:xfrm>
          <a:off x="1587162" y="276287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70596"/>
              </p:ext>
            </p:extLst>
          </p:nvPr>
        </p:nvGraphicFramePr>
        <p:xfrm>
          <a:off x="2180692" y="276287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" name="표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298"/>
              </p:ext>
            </p:extLst>
          </p:nvPr>
        </p:nvGraphicFramePr>
        <p:xfrm>
          <a:off x="2763578" y="276287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" name="표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737421"/>
              </p:ext>
            </p:extLst>
          </p:nvPr>
        </p:nvGraphicFramePr>
        <p:xfrm>
          <a:off x="3247396" y="276287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2" name="그룹 91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93" name="그룹 9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96" name="그림 9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97" name="그림 9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94" name="그림 9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95" name="그림 9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pic>
        <p:nvPicPr>
          <p:cNvPr id="56" name="그림 5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25294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직사각형 28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3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0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2" name="그림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882650" y="1449388"/>
            <a:ext cx="8096376" cy="369332"/>
            <a:chOff x="882650" y="1449388"/>
            <a:chExt cx="8096376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1.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4955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보기와 같이 계산을 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58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964383"/>
              </p:ext>
            </p:extLst>
          </p:nvPr>
        </p:nvGraphicFramePr>
        <p:xfrm>
          <a:off x="2034286" y="2195681"/>
          <a:ext cx="5005197" cy="1231331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5005197"/>
              </a:tblGrid>
              <a:tr h="1231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9" name="_x112916712" descr="DRW00000dc4058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28" y="2584132"/>
            <a:ext cx="4325620" cy="54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4240273" y="2078822"/>
            <a:ext cx="666424" cy="2826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내용 개체 틀 3"/>
          <p:cNvSpPr txBox="1">
            <a:spLocks/>
          </p:cNvSpPr>
          <p:nvPr/>
        </p:nvSpPr>
        <p:spPr>
          <a:xfrm>
            <a:off x="4177422" y="2035497"/>
            <a:ext cx="7784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ko-KR" altLang="en-US" dirty="0" smtClean="0"/>
              <a:t>보기</a:t>
            </a:r>
            <a:endParaRPr lang="ko-KR" alt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3" name="표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21242"/>
              </p:ext>
            </p:extLst>
          </p:nvPr>
        </p:nvGraphicFramePr>
        <p:xfrm>
          <a:off x="2975034" y="3897052"/>
          <a:ext cx="272198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72198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1" name="그룹 60"/>
          <p:cNvGrpSpPr/>
          <p:nvPr/>
        </p:nvGrpSpPr>
        <p:grpSpPr>
          <a:xfrm>
            <a:off x="2019585" y="4012636"/>
            <a:ext cx="1540813" cy="381208"/>
            <a:chOff x="838662" y="4012636"/>
            <a:chExt cx="1540813" cy="381208"/>
          </a:xfrm>
        </p:grpSpPr>
        <p:grpSp>
          <p:nvGrpSpPr>
            <p:cNvPr id="59" name="그룹 58"/>
            <p:cNvGrpSpPr/>
            <p:nvPr/>
          </p:nvGrpSpPr>
          <p:grpSpPr>
            <a:xfrm>
              <a:off x="838662" y="4012636"/>
              <a:ext cx="1026447" cy="381208"/>
              <a:chOff x="838662" y="4012636"/>
              <a:chExt cx="1026447" cy="381208"/>
            </a:xfrm>
          </p:grpSpPr>
          <p:sp>
            <p:nvSpPr>
              <p:cNvPr id="82" name="직사각형 81"/>
              <p:cNvSpPr/>
              <p:nvPr/>
            </p:nvSpPr>
            <p:spPr>
              <a:xfrm>
                <a:off x="1390846" y="4024512"/>
                <a:ext cx="319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b="1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endParaRPr lang="ko-KR" altLang="en-US" b="1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4" name="직사각형 83"/>
              <p:cNvSpPr/>
              <p:nvPr/>
            </p:nvSpPr>
            <p:spPr>
              <a:xfrm>
                <a:off x="838662" y="4012636"/>
                <a:ext cx="324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4</a:t>
                </a:r>
                <a:endPara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85" name="직사각형 84"/>
              <p:cNvSpPr/>
              <p:nvPr/>
            </p:nvSpPr>
            <p:spPr>
              <a:xfrm>
                <a:off x="1529761" y="4012636"/>
                <a:ext cx="3353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:endPara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86" name="직사각형 85"/>
            <p:cNvSpPr/>
            <p:nvPr/>
          </p:nvSpPr>
          <p:spPr>
            <a:xfrm>
              <a:off x="2044127" y="4016560"/>
              <a:ext cx="335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=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7" name="직사각형 86"/>
          <p:cNvSpPr/>
          <p:nvPr/>
        </p:nvSpPr>
        <p:spPr>
          <a:xfrm>
            <a:off x="3499691" y="4011752"/>
            <a:ext cx="3443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4</a:t>
            </a:r>
            <a:r>
              <a:rPr lang="en-US" altLang="ko-KR" b="1" dirty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b="1" dirty="0" smtClean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-1        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 3</a:t>
            </a:r>
            <a:r>
              <a:rPr lang="en-US" altLang="ko-KR" b="1" dirty="0" smtClean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-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en-US" altLang="ko-KR" b="1" dirty="0" smtClean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 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96" name="표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02760"/>
              </p:ext>
            </p:extLst>
          </p:nvPr>
        </p:nvGraphicFramePr>
        <p:xfrm>
          <a:off x="2274354" y="3897052"/>
          <a:ext cx="348775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48775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4" name="표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05043"/>
              </p:ext>
            </p:extLst>
          </p:nvPr>
        </p:nvGraphicFramePr>
        <p:xfrm>
          <a:off x="3785452" y="3864283"/>
          <a:ext cx="370947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70947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" name="표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730"/>
              </p:ext>
            </p:extLst>
          </p:nvPr>
        </p:nvGraphicFramePr>
        <p:xfrm>
          <a:off x="4456895" y="3864283"/>
          <a:ext cx="402836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2836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6" name="표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37246"/>
              </p:ext>
            </p:extLst>
          </p:nvPr>
        </p:nvGraphicFramePr>
        <p:xfrm>
          <a:off x="5308737" y="3864283"/>
          <a:ext cx="402836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2836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7" name="표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35190"/>
              </p:ext>
            </p:extLst>
          </p:nvPr>
        </p:nvGraphicFramePr>
        <p:xfrm>
          <a:off x="5981317" y="3864283"/>
          <a:ext cx="402836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2836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9" name="표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02762"/>
              </p:ext>
            </p:extLst>
          </p:nvPr>
        </p:nvGraphicFramePr>
        <p:xfrm>
          <a:off x="6846614" y="3864283"/>
          <a:ext cx="27766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7766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0" name="그룹 119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121" name="그룹 12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123" name="그림 12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122" name="그림 12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125" name="그림 1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0398" y="40355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3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4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0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2" name="그림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882650" y="1449388"/>
            <a:ext cx="8096376" cy="369332"/>
            <a:chOff x="882650" y="1449388"/>
            <a:chExt cx="8096376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2.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4955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계산을 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58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640546"/>
              </p:ext>
            </p:extLst>
          </p:nvPr>
        </p:nvGraphicFramePr>
        <p:xfrm>
          <a:off x="1127594" y="22266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직사각형 45"/>
          <p:cNvSpPr/>
          <p:nvPr/>
        </p:nvSpPr>
        <p:spPr>
          <a:xfrm>
            <a:off x="1386628" y="2354065"/>
            <a:ext cx="31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10266"/>
              </p:ext>
            </p:extLst>
          </p:nvPr>
        </p:nvGraphicFramePr>
        <p:xfrm>
          <a:off x="1849267" y="2226605"/>
          <a:ext cx="45273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52736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직사각형 47"/>
          <p:cNvSpPr/>
          <p:nvPr/>
        </p:nvSpPr>
        <p:spPr>
          <a:xfrm>
            <a:off x="876334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584918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38705"/>
              </p:ext>
            </p:extLst>
          </p:nvPr>
        </p:nvGraphicFramePr>
        <p:xfrm>
          <a:off x="2675129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49656"/>
              </p:ext>
            </p:extLst>
          </p:nvPr>
        </p:nvGraphicFramePr>
        <p:xfrm>
          <a:off x="3466468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직사각형 56"/>
          <p:cNvSpPr/>
          <p:nvPr/>
        </p:nvSpPr>
        <p:spPr>
          <a:xfrm>
            <a:off x="3078112" y="2354065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856433" y="2354065"/>
            <a:ext cx="211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 4        </a:t>
            </a:r>
            <a:r>
              <a:rPr lang="en-US" altLang="ko-KR" b="1" dirty="0" smtClean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       =2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688537"/>
              </p:ext>
            </p:extLst>
          </p:nvPr>
        </p:nvGraphicFramePr>
        <p:xfrm>
          <a:off x="5108658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" name="직사각형 64"/>
          <p:cNvSpPr/>
          <p:nvPr/>
        </p:nvSpPr>
        <p:spPr>
          <a:xfrm>
            <a:off x="2257877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61" name="표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58233"/>
              </p:ext>
            </p:extLst>
          </p:nvPr>
        </p:nvGraphicFramePr>
        <p:xfrm>
          <a:off x="4316803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2" name="표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82578"/>
              </p:ext>
            </p:extLst>
          </p:nvPr>
        </p:nvGraphicFramePr>
        <p:xfrm>
          <a:off x="5887588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3" name="표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138552"/>
              </p:ext>
            </p:extLst>
          </p:nvPr>
        </p:nvGraphicFramePr>
        <p:xfrm>
          <a:off x="1234469" y="381228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4" name="직사각형 163"/>
          <p:cNvSpPr/>
          <p:nvPr/>
        </p:nvSpPr>
        <p:spPr>
          <a:xfrm>
            <a:off x="1493503" y="3939744"/>
            <a:ext cx="31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983209" y="393974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7" name="직사각형 166"/>
          <p:cNvSpPr/>
          <p:nvPr/>
        </p:nvSpPr>
        <p:spPr>
          <a:xfrm>
            <a:off x="1691793" y="393974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68" name="표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5228"/>
              </p:ext>
            </p:extLst>
          </p:nvPr>
        </p:nvGraphicFramePr>
        <p:xfrm>
          <a:off x="2663254" y="3789040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9" name="표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510043"/>
              </p:ext>
            </p:extLst>
          </p:nvPr>
        </p:nvGraphicFramePr>
        <p:xfrm>
          <a:off x="3454593" y="3789040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0" name="직사각형 169"/>
          <p:cNvSpPr/>
          <p:nvPr/>
        </p:nvSpPr>
        <p:spPr>
          <a:xfrm>
            <a:off x="3078112" y="393974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3856433" y="3939744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 3        </a:t>
            </a:r>
            <a:r>
              <a:rPr lang="en-US" altLang="ko-KR" b="1" dirty="0" smtClean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        =1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72" name="표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593930"/>
              </p:ext>
            </p:extLst>
          </p:nvPr>
        </p:nvGraphicFramePr>
        <p:xfrm>
          <a:off x="5132408" y="3789040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3" name="직사각형 172"/>
          <p:cNvSpPr/>
          <p:nvPr/>
        </p:nvSpPr>
        <p:spPr>
          <a:xfrm>
            <a:off x="2234127" y="393974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2425643" y="393974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75" name="표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36882"/>
              </p:ext>
            </p:extLst>
          </p:nvPr>
        </p:nvGraphicFramePr>
        <p:xfrm>
          <a:off x="4304928" y="3789040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6" name="표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362518"/>
              </p:ext>
            </p:extLst>
          </p:nvPr>
        </p:nvGraphicFramePr>
        <p:xfrm>
          <a:off x="5911338" y="3789040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7" name="표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14081"/>
              </p:ext>
            </p:extLst>
          </p:nvPr>
        </p:nvGraphicFramePr>
        <p:xfrm>
          <a:off x="1975406" y="381228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6" name="직사각형 65"/>
          <p:cNvSpPr/>
          <p:nvPr/>
        </p:nvSpPr>
        <p:spPr>
          <a:xfrm>
            <a:off x="2425643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78" name="그룹 177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179" name="그룹 178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181" name="그림 18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182" name="그림 18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180" name="그림 17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183" name="그림 1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7589" y="23832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7589" y="39634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직사각형 49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3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15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7" grpId="0"/>
      <p:bldP spid="62" grpId="0"/>
      <p:bldP spid="65" grpId="0"/>
      <p:bldP spid="164" grpId="0"/>
      <p:bldP spid="166" grpId="0"/>
      <p:bldP spid="167" grpId="0"/>
      <p:bldP spid="170" grpId="0"/>
      <p:bldP spid="171" grpId="0"/>
      <p:bldP spid="173" grpId="0"/>
      <p:bldP spid="174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2" name="그림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882650" y="1449388"/>
            <a:ext cx="8096376" cy="369332"/>
            <a:chOff x="882650" y="1449388"/>
            <a:chExt cx="8096376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3.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4955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계산 결과의 크기를 비교하여 ◯ 안에 ＞</a:t>
              </a:r>
              <a:r>
                <a:rPr lang="en-US" altLang="ko-KR" dirty="0"/>
                <a:t>, </a:t>
              </a:r>
              <a:r>
                <a:rPr lang="ko-KR" altLang="en-US" dirty="0"/>
                <a:t>＝</a:t>
              </a:r>
              <a:r>
                <a:rPr lang="en-US" altLang="ko-KR" dirty="0"/>
                <a:t>, </a:t>
              </a:r>
              <a:r>
                <a:rPr lang="ko-KR" altLang="en-US" dirty="0"/>
                <a:t>＜를 알맞게 써넣으세요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58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09256"/>
              </p:ext>
            </p:extLst>
          </p:nvPr>
        </p:nvGraphicFramePr>
        <p:xfrm>
          <a:off x="3197259" y="22266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직사각형 45"/>
          <p:cNvSpPr/>
          <p:nvPr/>
        </p:nvSpPr>
        <p:spPr>
          <a:xfrm>
            <a:off x="3456293" y="2354065"/>
            <a:ext cx="31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04779"/>
              </p:ext>
            </p:extLst>
          </p:nvPr>
        </p:nvGraphicFramePr>
        <p:xfrm>
          <a:off x="3918932" y="2226605"/>
          <a:ext cx="45273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52736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직사각형 47"/>
          <p:cNvSpPr/>
          <p:nvPr/>
        </p:nvSpPr>
        <p:spPr>
          <a:xfrm>
            <a:off x="2945999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654583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4630038" y="2347476"/>
            <a:ext cx="344106" cy="3441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57238"/>
              </p:ext>
            </p:extLst>
          </p:nvPr>
        </p:nvGraphicFramePr>
        <p:xfrm>
          <a:off x="5455905" y="22266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" name="직사각형 58"/>
          <p:cNvSpPr/>
          <p:nvPr/>
        </p:nvSpPr>
        <p:spPr>
          <a:xfrm>
            <a:off x="5714939" y="2354065"/>
            <a:ext cx="31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5204645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5913229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68201"/>
              </p:ext>
            </p:extLst>
          </p:nvPr>
        </p:nvGraphicFramePr>
        <p:xfrm>
          <a:off x="6175985" y="22266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9" name="직사각형 68"/>
          <p:cNvSpPr/>
          <p:nvPr/>
        </p:nvSpPr>
        <p:spPr>
          <a:xfrm>
            <a:off x="4588527" y="2324376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＜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289" y="23474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4" name="그룹 83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85" name="그룹 84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87" name="그림 8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86" name="그림 8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89" name="그림 8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3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25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4" grpId="0" animBg="1"/>
      <p:bldP spid="59" grpId="0"/>
      <p:bldP spid="61" grpId="0"/>
      <p:bldP spid="67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3043972"/>
            <a:ext cx="4800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0881" y="2541129"/>
            <a:ext cx="4922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latin typeface="나눔고딕 ExtraBold" pitchFamily="50" charset="-127"/>
                <a:ea typeface="나눔고딕 ExtraBold" pitchFamily="50" charset="-127"/>
              </a:rPr>
              <a:t>받아내림이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 있는 분모가 다른 대분수의 뺄셈을 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 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(3)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6892120" y="174406"/>
            <a:ext cx="2949345" cy="735125"/>
            <a:chOff x="6892120" y="174406"/>
            <a:chExt cx="2949345" cy="735125"/>
          </a:xfrm>
        </p:grpSpPr>
        <p:grpSp>
          <p:nvGrpSpPr>
            <p:cNvPr id="28" name="그룹 2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1" name="그림 3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2" t="15752" r="75234" b="79441"/>
            <a:stretch/>
          </p:blipFill>
          <p:spPr>
            <a:xfrm>
              <a:off x="7251970" y="174406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84715" y="1383800"/>
            <a:ext cx="8326490" cy="923330"/>
            <a:chOff x="884715" y="1383800"/>
            <a:chExt cx="8213861" cy="923330"/>
          </a:xfrm>
        </p:grpSpPr>
        <p:sp>
          <p:nvSpPr>
            <p:cNvPr id="39" name="내용 개체 틀 3"/>
            <p:cNvSpPr txBox="1">
              <a:spLocks/>
            </p:cNvSpPr>
            <p:nvPr/>
          </p:nvSpPr>
          <p:spPr>
            <a:xfrm>
              <a:off x="1134342" y="1383800"/>
              <a:ext cx="7964234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ko-KR" altLang="en-US" dirty="0" err="1" smtClean="0"/>
                <a:t>쌀과자를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포장하는 데 </a:t>
              </a:r>
              <a:r>
                <a:rPr lang="ko-KR" altLang="en-US" dirty="0" smtClean="0"/>
                <a:t>지혜는 리본  </a:t>
              </a:r>
              <a:r>
                <a:rPr lang="en-US" altLang="ko-KR" dirty="0" smtClean="0"/>
                <a:t>2      m</a:t>
              </a:r>
              <a:r>
                <a:rPr lang="ko-KR" altLang="en-US" dirty="0" smtClean="0"/>
                <a:t>를 사용했고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슬기는 리본 </a:t>
              </a:r>
              <a:r>
                <a:rPr lang="en-US" altLang="ko-KR" dirty="0" smtClean="0"/>
                <a:t>1     m</a:t>
              </a:r>
              <a:r>
                <a:rPr lang="ko-KR" altLang="en-US" dirty="0" smtClean="0"/>
                <a:t>를 </a:t>
              </a:r>
              <a:endParaRPr lang="en-US" altLang="ko-KR" dirty="0" smtClean="0"/>
            </a:p>
            <a:p>
              <a:pPr>
                <a:lnSpc>
                  <a:spcPct val="150000"/>
                </a:lnSpc>
              </a:pPr>
              <a:r>
                <a:rPr lang="ko-KR" altLang="en-US" dirty="0" smtClean="0"/>
                <a:t>사용했습니다</a:t>
              </a:r>
              <a:r>
                <a:rPr lang="en-US" altLang="ko-KR" dirty="0"/>
                <a:t>. </a:t>
              </a:r>
              <a:r>
                <a:rPr lang="ko-KR" altLang="en-US" dirty="0"/>
                <a:t>두 </a:t>
              </a:r>
              <a:r>
                <a:rPr lang="ko-KR" altLang="en-US" dirty="0" smtClean="0"/>
                <a:t>친구가 </a:t>
              </a:r>
              <a:r>
                <a:rPr lang="ko-KR" altLang="en-US" dirty="0"/>
                <a:t>사용한 리본의 길이를 비교해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884715" y="1562824"/>
              <a:ext cx="217025" cy="217025"/>
              <a:chOff x="4520952" y="3717032"/>
              <a:chExt cx="217025" cy="217025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3" name="모서리가 둥근 직사각형 2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2" name="모서리가 둥근 직사각형 2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친구가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사용한 리본의 길이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차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어림하기</a:t>
            </a:r>
          </a:p>
        </p:txBody>
      </p:sp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579706"/>
              </p:ext>
            </p:extLst>
          </p:nvPr>
        </p:nvGraphicFramePr>
        <p:xfrm>
          <a:off x="4769929" y="135474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0140"/>
              </p:ext>
            </p:extLst>
          </p:nvPr>
        </p:nvGraphicFramePr>
        <p:xfrm>
          <a:off x="7927283" y="135474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5" name="그룹 24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35" name="그룹 34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5" name="그림 4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13262" r="10496" b="60796"/>
          <a:stretch/>
        </p:blipFill>
        <p:spPr>
          <a:xfrm>
            <a:off x="952620" y="2307130"/>
            <a:ext cx="8127577" cy="3380250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3544" r="70878" b="86481"/>
          <a:stretch/>
        </p:blipFill>
        <p:spPr>
          <a:xfrm>
            <a:off x="1337481" y="2307130"/>
            <a:ext cx="1624084" cy="1299827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5" t="2596" r="12155" b="87559"/>
          <a:stretch/>
        </p:blipFill>
        <p:spPr>
          <a:xfrm>
            <a:off x="7011107" y="2324068"/>
            <a:ext cx="1936503" cy="1282889"/>
          </a:xfrm>
          <a:prstGeom prst="rect">
            <a:avLst/>
          </a:prstGeom>
        </p:spPr>
      </p:pic>
      <p:sp>
        <p:nvSpPr>
          <p:cNvPr id="26" name="직사각형 25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친구가 사용한 리본의 길이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어림하기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71885" y="1522411"/>
            <a:ext cx="8168226" cy="1757799"/>
            <a:chOff x="871885" y="1522411"/>
            <a:chExt cx="8168226" cy="1757799"/>
          </a:xfrm>
        </p:grpSpPr>
        <p:grpSp>
          <p:nvGrpSpPr>
            <p:cNvPr id="43" name="그룹 42"/>
            <p:cNvGrpSpPr/>
            <p:nvPr/>
          </p:nvGrpSpPr>
          <p:grpSpPr>
            <a:xfrm>
              <a:off x="961827" y="1522411"/>
              <a:ext cx="8078284" cy="369332"/>
              <a:chOff x="829684" y="5546885"/>
              <a:chExt cx="8078284" cy="36933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43734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지혜와 슬기가 </a:t>
                </a:r>
                <a:r>
                  <a:rPr lang="ko-KR" altLang="en-US" dirty="0" err="1" smtClean="0"/>
                  <a:t>쌀과자를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포장하는 데 사용한 리본의 길이는 각각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4" name="모서리가 둥근 직사각형 53"/>
            <p:cNvSpPr/>
            <p:nvPr/>
          </p:nvSpPr>
          <p:spPr bwMode="auto">
            <a:xfrm>
              <a:off x="871885" y="1992481"/>
              <a:ext cx="8149877" cy="1287729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5" name="내용 개체 틀 2"/>
          <p:cNvSpPr txBox="1">
            <a:spLocks/>
          </p:cNvSpPr>
          <p:nvPr/>
        </p:nvSpPr>
        <p:spPr>
          <a:xfrm>
            <a:off x="889048" y="1971909"/>
            <a:ext cx="8104140" cy="12557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ko-KR" altLang="en-US" dirty="0" smtClean="0">
                <a:solidFill>
                  <a:srgbClr val="208235"/>
                </a:solidFill>
              </a:rPr>
              <a:t>지혜는 리본을  </a:t>
            </a:r>
            <a:r>
              <a:rPr lang="en-US" altLang="ko-KR" dirty="0" smtClean="0">
                <a:solidFill>
                  <a:srgbClr val="208235"/>
                </a:solidFill>
              </a:rPr>
              <a:t>2      m </a:t>
            </a:r>
            <a:r>
              <a:rPr lang="ko-KR" altLang="en-US" dirty="0" smtClean="0">
                <a:solidFill>
                  <a:srgbClr val="208235"/>
                </a:solidFill>
              </a:rPr>
              <a:t>사용했습니다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dirty="0">
                <a:solidFill>
                  <a:srgbClr val="208235"/>
                </a:solidFill>
              </a:rPr>
              <a:t>슬기는 리본을 </a:t>
            </a:r>
            <a:r>
              <a:rPr lang="en-US" altLang="ko-KR" dirty="0" smtClean="0">
                <a:solidFill>
                  <a:srgbClr val="208235"/>
                </a:solidFill>
              </a:rPr>
              <a:t>1      m </a:t>
            </a:r>
            <a:r>
              <a:rPr lang="ko-KR" altLang="en-US" dirty="0" smtClean="0">
                <a:solidFill>
                  <a:srgbClr val="208235"/>
                </a:solidFill>
              </a:rPr>
              <a:t>사용했습니다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3866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86435"/>
              </p:ext>
            </p:extLst>
          </p:nvPr>
        </p:nvGraphicFramePr>
        <p:xfrm>
          <a:off x="2782200" y="202100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79860"/>
              </p:ext>
            </p:extLst>
          </p:nvPr>
        </p:nvGraphicFramePr>
        <p:xfrm>
          <a:off x="2716264" y="261540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" name="그룹 24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35" name="그룹 34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0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2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9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그림 5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1" t="6009" r="22899" b="86467"/>
          <a:stretch/>
        </p:blipFill>
        <p:spPr>
          <a:xfrm>
            <a:off x="2941834" y="3736098"/>
            <a:ext cx="4467056" cy="773980"/>
          </a:xfrm>
          <a:prstGeom prst="rect">
            <a:avLst/>
          </a:prstGeom>
        </p:spPr>
      </p:pic>
      <p:pic>
        <p:nvPicPr>
          <p:cNvPr id="60" name="그림 5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1" t="14735" r="22899" b="77741"/>
          <a:stretch/>
        </p:blipFill>
        <p:spPr>
          <a:xfrm>
            <a:off x="2941834" y="4630780"/>
            <a:ext cx="4467056" cy="77398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1373104" y="3435433"/>
            <a:ext cx="6489864" cy="2390693"/>
            <a:chOff x="1373104" y="3435433"/>
            <a:chExt cx="6489864" cy="2390693"/>
          </a:xfrm>
        </p:grpSpPr>
        <p:pic>
          <p:nvPicPr>
            <p:cNvPr id="5" name="그림 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1" t="3139" r="57569" b="73621"/>
            <a:stretch/>
          </p:blipFill>
          <p:spPr>
            <a:xfrm>
              <a:off x="2815991" y="3435433"/>
              <a:ext cx="5046977" cy="2390693"/>
            </a:xfrm>
            <a:prstGeom prst="rect">
              <a:avLst/>
            </a:prstGeom>
          </p:spPr>
        </p:pic>
        <p:grpSp>
          <p:nvGrpSpPr>
            <p:cNvPr id="4" name="그룹 3"/>
            <p:cNvGrpSpPr/>
            <p:nvPr/>
          </p:nvGrpSpPr>
          <p:grpSpPr>
            <a:xfrm>
              <a:off x="1373104" y="3736098"/>
              <a:ext cx="1422744" cy="1546757"/>
              <a:chOff x="1373104" y="3736098"/>
              <a:chExt cx="1422744" cy="1546757"/>
            </a:xfrm>
          </p:grpSpPr>
          <p:pic>
            <p:nvPicPr>
              <p:cNvPr id="8" name="그림 7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61" t="46366" r="68991" b="50052"/>
              <a:stretch/>
            </p:blipFill>
            <p:spPr>
              <a:xfrm>
                <a:off x="1373104" y="3871650"/>
                <a:ext cx="684076" cy="466754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61" t="53011" r="68991" b="43407"/>
              <a:stretch/>
            </p:blipFill>
            <p:spPr>
              <a:xfrm>
                <a:off x="1373104" y="4810800"/>
                <a:ext cx="684076" cy="466754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8" t="42687" r="64240" b="52099"/>
              <a:stretch/>
            </p:blipFill>
            <p:spPr>
              <a:xfrm>
                <a:off x="2292824" y="3736098"/>
                <a:ext cx="503024" cy="679371"/>
              </a:xfrm>
              <a:prstGeom prst="rect">
                <a:avLst/>
              </a:prstGeom>
            </p:spPr>
          </p:pic>
          <p:pic>
            <p:nvPicPr>
              <p:cNvPr id="58" name="그림 57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8" t="48723" r="64240" b="46063"/>
              <a:stretch/>
            </p:blipFill>
            <p:spPr>
              <a:xfrm>
                <a:off x="2292824" y="4603484"/>
                <a:ext cx="503024" cy="679371"/>
              </a:xfrm>
              <a:prstGeom prst="rect">
                <a:avLst/>
              </a:prstGeom>
            </p:spPr>
          </p:pic>
        </p:grpSp>
      </p:grpSp>
      <p:grpSp>
        <p:nvGrpSpPr>
          <p:cNvPr id="3" name="그룹 2"/>
          <p:cNvGrpSpPr/>
          <p:nvPr/>
        </p:nvGrpSpPr>
        <p:grpSpPr>
          <a:xfrm>
            <a:off x="871885" y="1524716"/>
            <a:ext cx="8178453" cy="1189076"/>
            <a:chOff x="871885" y="1524716"/>
            <a:chExt cx="8178453" cy="1189076"/>
          </a:xfrm>
        </p:grpSpPr>
        <p:sp>
          <p:nvSpPr>
            <p:cNvPr id="38" name="모서리가 둥근 직사각형 37"/>
            <p:cNvSpPr/>
            <p:nvPr/>
          </p:nvSpPr>
          <p:spPr bwMode="auto">
            <a:xfrm>
              <a:off x="871885" y="2035262"/>
              <a:ext cx="8149877" cy="678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61827" y="1524716"/>
              <a:ext cx="8088511" cy="369332"/>
              <a:chOff x="829684" y="5546885"/>
              <a:chExt cx="8088511" cy="369332"/>
            </a:xfrm>
          </p:grpSpPr>
          <p:sp>
            <p:nvSpPr>
              <p:cNvPr id="4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</a:t>
                </a:r>
                <a:r>
                  <a:rPr lang="ko-KR" altLang="en-US" dirty="0" smtClean="0"/>
                  <a:t>친구</a:t>
                </a:r>
                <a:r>
                  <a:rPr lang="ko-KR" altLang="en-US" dirty="0"/>
                  <a:t>가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사용한 리본의 </a:t>
                </a:r>
                <a:r>
                  <a:rPr lang="ko-KR" altLang="en-US" dirty="0" smtClean="0"/>
                  <a:t>길이를 비교하려면 </a:t>
                </a:r>
                <a:r>
                  <a:rPr lang="ko-KR" altLang="en-US" dirty="0"/>
                  <a:t>어떻게 해야 하나요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친구가 사용한 리본의 길이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어림하기</a:t>
            </a: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889048" y="219023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en-US" altLang="ko-KR" dirty="0" smtClean="0">
                <a:solidFill>
                  <a:srgbClr val="208235"/>
                </a:solidFill>
              </a:rPr>
              <a:t>     </a:t>
            </a:r>
            <a:r>
              <a:rPr lang="ko-KR" altLang="en-US" dirty="0" smtClean="0">
                <a:solidFill>
                  <a:srgbClr val="208235"/>
                </a:solidFill>
              </a:rPr>
              <a:t>에서  </a:t>
            </a:r>
            <a:r>
              <a:rPr lang="en-US" altLang="ko-KR" dirty="0" smtClean="0">
                <a:solidFill>
                  <a:srgbClr val="208235"/>
                </a:solidFill>
              </a:rPr>
              <a:t>1      </a:t>
            </a:r>
            <a:r>
              <a:rPr lang="ko-KR" altLang="en-US" dirty="0" smtClean="0">
                <a:solidFill>
                  <a:srgbClr val="208235"/>
                </a:solidFill>
              </a:rPr>
              <a:t>을 </a:t>
            </a:r>
            <a:r>
              <a:rPr lang="ko-KR" altLang="en-US" dirty="0">
                <a:solidFill>
                  <a:srgbClr val="208235"/>
                </a:solidFill>
              </a:rPr>
              <a:t>빼야 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21561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494672"/>
              </p:ext>
            </p:extLst>
          </p:nvPr>
        </p:nvGraphicFramePr>
        <p:xfrm>
          <a:off x="1287627" y="205669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61138"/>
              </p:ext>
            </p:extLst>
          </p:nvPr>
        </p:nvGraphicFramePr>
        <p:xfrm>
          <a:off x="2324708" y="205669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0" name="그룹 49"/>
          <p:cNvGrpSpPr/>
          <p:nvPr/>
        </p:nvGrpSpPr>
        <p:grpSpPr>
          <a:xfrm>
            <a:off x="961827" y="3142569"/>
            <a:ext cx="8088511" cy="369332"/>
            <a:chOff x="829684" y="5546885"/>
            <a:chExt cx="8088511" cy="369332"/>
          </a:xfrm>
        </p:grpSpPr>
        <p:sp>
          <p:nvSpPr>
            <p:cNvPr id="51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</a:t>
              </a:r>
              <a:r>
                <a:rPr lang="ko-KR" altLang="en-US" dirty="0" smtClean="0"/>
                <a:t>친구가 </a:t>
              </a:r>
              <a:r>
                <a:rPr lang="ko-KR" altLang="en-US" dirty="0"/>
                <a:t>사용한 리본의 </a:t>
              </a:r>
              <a:r>
                <a:rPr lang="ko-KR" altLang="en-US" dirty="0" smtClean="0"/>
                <a:t>길이를 각각 그림에 </a:t>
              </a:r>
              <a:r>
                <a:rPr lang="ko-KR" altLang="en-US" dirty="0"/>
                <a:t>나타내어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54" name="그룹 5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2" name="그림 61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3" name="그림 62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1" name="그림 60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4681" y="38962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4681" y="47971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2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3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4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8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친구가 사용한 리본의 길이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어림하기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871885" y="1552653"/>
            <a:ext cx="8149878" cy="2402168"/>
            <a:chOff x="871885" y="1552653"/>
            <a:chExt cx="8149878" cy="2402168"/>
          </a:xfrm>
        </p:grpSpPr>
        <p:grpSp>
          <p:nvGrpSpPr>
            <p:cNvPr id="40" name="그룹 39"/>
            <p:cNvGrpSpPr/>
            <p:nvPr/>
          </p:nvGrpSpPr>
          <p:grpSpPr>
            <a:xfrm>
              <a:off x="961827" y="1552653"/>
              <a:ext cx="8059936" cy="369332"/>
              <a:chOff x="829684" y="5560533"/>
              <a:chExt cx="8059936" cy="369332"/>
            </a:xfrm>
          </p:grpSpPr>
          <p:sp>
            <p:nvSpPr>
              <p:cNvPr id="41" name="내용 개체 틀 3"/>
              <p:cNvSpPr txBox="1">
                <a:spLocks/>
              </p:cNvSpPr>
              <p:nvPr/>
            </p:nvSpPr>
            <p:spPr>
              <a:xfrm>
                <a:off x="943734" y="5560533"/>
                <a:ext cx="794588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누가 리본을 얼마나 더 사용했는지 어림해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sp>
            <p:nvSpPr>
              <p:cNvPr id="43" name="모서리가 둥근 직사각형 4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 bwMode="auto">
            <a:xfrm>
              <a:off x="871885" y="2035302"/>
              <a:ext cx="8149877" cy="1919519"/>
            </a:xfrm>
            <a:prstGeom prst="roundRect">
              <a:avLst>
                <a:gd name="adj" fmla="val 664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5" name="내용 개체 틀 2"/>
          <p:cNvSpPr txBox="1">
            <a:spLocks/>
          </p:cNvSpPr>
          <p:nvPr/>
        </p:nvSpPr>
        <p:spPr>
          <a:xfrm>
            <a:off x="889048" y="2078371"/>
            <a:ext cx="8143828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lnSpc>
                <a:spcPct val="200000"/>
              </a:lnSpc>
            </a:pPr>
            <a:r>
              <a:rPr lang="ko-KR" altLang="en-US" dirty="0"/>
              <a:t>지혜가 사용한 리본의 길이 </a:t>
            </a:r>
            <a:r>
              <a:rPr lang="en-US" altLang="ko-KR" dirty="0" smtClean="0"/>
              <a:t>2     </a:t>
            </a:r>
            <a:r>
              <a:rPr lang="en-US" altLang="ko-KR" dirty="0" smtClean="0"/>
              <a:t> m</a:t>
            </a:r>
            <a:r>
              <a:rPr lang="ko-KR" altLang="en-US" dirty="0" smtClean="0"/>
              <a:t>에서 </a:t>
            </a:r>
            <a:r>
              <a:rPr lang="ko-KR" altLang="en-US" dirty="0"/>
              <a:t>슬기가 사용한 리본의 길이 </a:t>
            </a:r>
            <a:r>
              <a:rPr lang="en-US" altLang="ko-KR" dirty="0" smtClean="0"/>
              <a:t>1     </a:t>
            </a:r>
            <a:r>
              <a:rPr lang="en-US" altLang="ko-KR" dirty="0" smtClean="0"/>
              <a:t> m</a:t>
            </a:r>
            <a:r>
              <a:rPr lang="ko-KR" altLang="en-US" dirty="0" smtClean="0"/>
              <a:t>를 </a:t>
            </a:r>
            <a:r>
              <a:rPr lang="ko-KR" altLang="en-US" dirty="0"/>
              <a:t>빼면 </a:t>
            </a:r>
            <a:r>
              <a:rPr lang="en-US" altLang="ko-KR" spc="300" dirty="0" smtClean="0"/>
              <a:t>2</a:t>
            </a:r>
            <a:r>
              <a:rPr lang="en-US" altLang="ko-KR" dirty="0" smtClean="0"/>
              <a:t>m</a:t>
            </a:r>
            <a:r>
              <a:rPr lang="ko-KR" altLang="en-US" dirty="0"/>
              <a:t>에서 </a:t>
            </a:r>
            <a:r>
              <a:rPr lang="en-US" altLang="ko-KR" spc="300" dirty="0"/>
              <a:t>1</a:t>
            </a:r>
            <a:r>
              <a:rPr lang="en-US" altLang="ko-KR" dirty="0"/>
              <a:t>m</a:t>
            </a:r>
            <a:r>
              <a:rPr lang="ko-KR" altLang="en-US" dirty="0"/>
              <a:t>를 빼서 </a:t>
            </a:r>
            <a:r>
              <a:rPr lang="en-US" altLang="ko-KR" dirty="0" smtClean="0"/>
              <a:t>1 m</a:t>
            </a:r>
            <a:r>
              <a:rPr lang="ko-KR" altLang="en-US" dirty="0"/>
              <a:t>가 남습니다</a:t>
            </a:r>
            <a:r>
              <a:rPr lang="en-US" altLang="ko-KR" dirty="0"/>
              <a:t>. </a:t>
            </a:r>
            <a:r>
              <a:rPr lang="ko-KR" altLang="en-US" dirty="0"/>
              <a:t>또한 </a:t>
            </a:r>
            <a:r>
              <a:rPr lang="ko-KR" altLang="en-US" dirty="0" smtClean="0"/>
              <a:t>     </a:t>
            </a:r>
            <a:r>
              <a:rPr lang="en-US" altLang="ko-KR" dirty="0" smtClean="0"/>
              <a:t>m</a:t>
            </a:r>
            <a:r>
              <a:rPr lang="ko-KR" altLang="en-US" dirty="0" smtClean="0"/>
              <a:t>보다      </a:t>
            </a:r>
            <a:r>
              <a:rPr lang="en-US" altLang="ko-KR" dirty="0" smtClean="0"/>
              <a:t>m</a:t>
            </a:r>
            <a:r>
              <a:rPr lang="ko-KR" altLang="en-US" dirty="0" smtClean="0"/>
              <a:t>가 </a:t>
            </a:r>
            <a:r>
              <a:rPr lang="ko-KR" altLang="en-US" dirty="0"/>
              <a:t>더 </a:t>
            </a:r>
            <a:r>
              <a:rPr lang="ko-KR" altLang="en-US" spc="-150" dirty="0"/>
              <a:t>길기 때문에 남</a:t>
            </a:r>
            <a:r>
              <a:rPr lang="ko-KR" altLang="en-US" dirty="0"/>
              <a:t>은 </a:t>
            </a:r>
            <a:r>
              <a:rPr lang="en-US" altLang="ko-KR" spc="300" dirty="0"/>
              <a:t>1</a:t>
            </a:r>
            <a:r>
              <a:rPr lang="en-US" altLang="ko-KR" dirty="0"/>
              <a:t>m</a:t>
            </a:r>
            <a:r>
              <a:rPr lang="ko-KR" altLang="en-US" dirty="0"/>
              <a:t>를 포함하여 </a:t>
            </a:r>
            <a:r>
              <a:rPr lang="en-US" altLang="ko-KR" dirty="0" smtClean="0"/>
              <a:t>1     </a:t>
            </a:r>
            <a:r>
              <a:rPr lang="en-US" altLang="ko-KR" dirty="0" smtClean="0"/>
              <a:t> </a:t>
            </a:r>
            <a:r>
              <a:rPr lang="en-US" altLang="ko-KR" dirty="0" smtClean="0"/>
              <a:t>m</a:t>
            </a:r>
            <a:r>
              <a:rPr lang="ko-KR" altLang="en-US" dirty="0" smtClean="0"/>
              <a:t>에서       </a:t>
            </a:r>
            <a:r>
              <a:rPr lang="en-US" altLang="ko-KR" dirty="0" smtClean="0"/>
              <a:t>m</a:t>
            </a:r>
            <a:r>
              <a:rPr lang="ko-KR" altLang="en-US" dirty="0" smtClean="0"/>
              <a:t>를 </a:t>
            </a:r>
            <a:r>
              <a:rPr lang="ko-KR" altLang="en-US" dirty="0"/>
              <a:t>뺀 것은 </a:t>
            </a:r>
            <a:r>
              <a:rPr lang="en-US" altLang="ko-KR" dirty="0" smtClean="0"/>
              <a:t>1 m</a:t>
            </a:r>
            <a:r>
              <a:rPr lang="ko-KR" altLang="en-US" dirty="0" smtClean="0"/>
              <a:t>보다 짧습니다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314044"/>
              </p:ext>
            </p:extLst>
          </p:nvPr>
        </p:nvGraphicFramePr>
        <p:xfrm>
          <a:off x="7818311" y="21353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790477"/>
              </p:ext>
            </p:extLst>
          </p:nvPr>
        </p:nvGraphicFramePr>
        <p:xfrm>
          <a:off x="3936903" y="21353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85735"/>
              </p:ext>
            </p:extLst>
          </p:nvPr>
        </p:nvGraphicFramePr>
        <p:xfrm>
          <a:off x="3349839" y="323079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538300"/>
              </p:ext>
            </p:extLst>
          </p:nvPr>
        </p:nvGraphicFramePr>
        <p:xfrm>
          <a:off x="4450086" y="3241948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430473"/>
              </p:ext>
            </p:extLst>
          </p:nvPr>
        </p:nvGraphicFramePr>
        <p:xfrm>
          <a:off x="5692345" y="268233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8136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610290"/>
              </p:ext>
            </p:extLst>
          </p:nvPr>
        </p:nvGraphicFramePr>
        <p:xfrm>
          <a:off x="6760944" y="268233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5" name="그룹 34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2" name="그림 4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6" name="직사각형 25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2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0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/>
          <p:cNvGrpSpPr/>
          <p:nvPr/>
        </p:nvGrpSpPr>
        <p:grpSpPr>
          <a:xfrm>
            <a:off x="486424" y="488019"/>
            <a:ext cx="4579754" cy="869410"/>
            <a:chOff x="500072" y="447075"/>
            <a:chExt cx="4579754" cy="869410"/>
          </a:xfrm>
        </p:grpSpPr>
        <p:sp>
          <p:nvSpPr>
            <p:cNvPr id="57" name="내용 개체 틀 5"/>
            <p:cNvSpPr txBox="1">
              <a:spLocks/>
            </p:cNvSpPr>
            <p:nvPr/>
          </p:nvSpPr>
          <p:spPr>
            <a:xfrm>
              <a:off x="500072" y="870209"/>
              <a:ext cx="4579754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계산하는 방법 알아보기</a:t>
              </a:r>
              <a:endPara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8" name="내용 개체 틀 5"/>
            <p:cNvSpPr txBox="1">
              <a:spLocks/>
            </p:cNvSpPr>
            <p:nvPr/>
          </p:nvSpPr>
          <p:spPr>
            <a:xfrm>
              <a:off x="719032" y="447075"/>
              <a:ext cx="4175023" cy="44627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그림을 </a:t>
              </a:r>
              <a:r>
                <a:rPr lang="ko-KR" altLang="en-US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이용하여</a:t>
              </a:r>
              <a:r>
                <a:rPr lang="en-US" altLang="ko-KR" sz="20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9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    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  </a:t>
              </a:r>
              <a:r>
                <a:rPr lang="en-US" altLang="ko-KR" sz="19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 </a:t>
              </a: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을 </a:t>
              </a:r>
              <a:endPara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685" y="22266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99232"/>
              </p:ext>
            </p:extLst>
          </p:nvPr>
        </p:nvGraphicFramePr>
        <p:xfrm>
          <a:off x="3230561" y="39801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90700"/>
              </p:ext>
            </p:extLst>
          </p:nvPr>
        </p:nvGraphicFramePr>
        <p:xfrm>
          <a:off x="3997196" y="39801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821737"/>
              </p:ext>
            </p:extLst>
          </p:nvPr>
        </p:nvGraphicFramePr>
        <p:xfrm>
          <a:off x="1373063" y="149409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62798"/>
              </p:ext>
            </p:extLst>
          </p:nvPr>
        </p:nvGraphicFramePr>
        <p:xfrm>
          <a:off x="2051621" y="149409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1" name="그룹 70"/>
          <p:cNvGrpSpPr/>
          <p:nvPr/>
        </p:nvGrpSpPr>
        <p:grpSpPr>
          <a:xfrm>
            <a:off x="973702" y="2222460"/>
            <a:ext cx="8088713" cy="369332"/>
            <a:chOff x="829684" y="5546885"/>
            <a:chExt cx="8088713" cy="369332"/>
          </a:xfrm>
        </p:grpSpPr>
        <p:sp>
          <p:nvSpPr>
            <p:cNvPr id="72" name="내용 개체 틀 3"/>
            <p:cNvSpPr txBox="1">
              <a:spLocks/>
            </p:cNvSpPr>
            <p:nvPr/>
          </p:nvSpPr>
          <p:spPr>
            <a:xfrm>
              <a:off x="9541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2</a:t>
              </a:r>
              <a:r>
                <a:rPr lang="ko-KR" altLang="en-US" dirty="0" smtClean="0"/>
                <a:t>      </a:t>
              </a:r>
              <a:r>
                <a:rPr lang="en-US" altLang="ko-KR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/>
                <a:t> 1 </a:t>
              </a:r>
              <a:r>
                <a:rPr lang="en-US" altLang="ko-KR" dirty="0" smtClean="0"/>
                <a:t>   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각각 </a:t>
              </a:r>
              <a:r>
                <a:rPr lang="ko-KR" altLang="en-US" dirty="0" smtClean="0"/>
                <a:t>그림에</a:t>
              </a:r>
              <a:r>
                <a:rPr lang="en-US" altLang="ko-KR" dirty="0"/>
                <a:t> </a:t>
              </a:r>
              <a:r>
                <a:rPr lang="ko-KR" altLang="en-US" dirty="0" smtClean="0"/>
                <a:t>색칠해 보세요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  <p:sp>
          <p:nvSpPr>
            <p:cNvPr id="73" name="모서리가 둥근 직사각형 72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5360"/>
              </p:ext>
            </p:extLst>
          </p:nvPr>
        </p:nvGraphicFramePr>
        <p:xfrm>
          <a:off x="1364198" y="209989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876881"/>
              </p:ext>
            </p:extLst>
          </p:nvPr>
        </p:nvGraphicFramePr>
        <p:xfrm>
          <a:off x="2048075" y="209989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7" name="그룹 46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48" name="그룹 4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1" name="그림 60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2" name="그림 6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0" name="그림 5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884715" y="1632727"/>
            <a:ext cx="8172917" cy="369332"/>
            <a:chOff x="884715" y="1632727"/>
            <a:chExt cx="8172917" cy="369332"/>
          </a:xfrm>
        </p:grpSpPr>
        <p:sp>
          <p:nvSpPr>
            <p:cNvPr id="67" name="내용 개체 틀 3"/>
            <p:cNvSpPr txBox="1">
              <a:spLocks/>
            </p:cNvSpPr>
            <p:nvPr/>
          </p:nvSpPr>
          <p:spPr>
            <a:xfrm>
              <a:off x="1093398" y="1632727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2</a:t>
              </a:r>
              <a:r>
                <a:rPr lang="ko-KR" altLang="en-US" dirty="0" smtClean="0"/>
                <a:t>      </a:t>
              </a:r>
              <a:r>
                <a:rPr lang="en-US" altLang="ko-KR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 smtClean="0"/>
                <a:t> 1    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계산하는 방법을 알아봅시다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884715" y="1689498"/>
              <a:ext cx="217025" cy="217025"/>
              <a:chOff x="4520952" y="3717032"/>
              <a:chExt cx="217025" cy="217025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6" name="모서리가 둥근 직사각형 4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5" name="모서리가 둥근 직사각형 4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0" name="직사각형 49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1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hlinkClick r:id="rId12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5" name="그림 64"/>
          <p:cNvPicPr preferRelativeResize="0"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t="53127" r="47225" b="29889"/>
          <a:stretch/>
        </p:blipFill>
        <p:spPr>
          <a:xfrm>
            <a:off x="1468199" y="2584752"/>
            <a:ext cx="3520605" cy="1572485"/>
          </a:xfrm>
          <a:prstGeom prst="rect">
            <a:avLst/>
          </a:prstGeom>
        </p:spPr>
      </p:pic>
      <p:pic>
        <p:nvPicPr>
          <p:cNvPr id="66" name="그림 65"/>
          <p:cNvPicPr preferRelativeResize="0"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6" t="53127" r="24122" b="29889"/>
          <a:stretch/>
        </p:blipFill>
        <p:spPr>
          <a:xfrm>
            <a:off x="5869217" y="2584752"/>
            <a:ext cx="2297079" cy="1572485"/>
          </a:xfrm>
          <a:prstGeom prst="rect">
            <a:avLst/>
          </a:prstGeom>
        </p:spPr>
      </p:pic>
      <p:pic>
        <p:nvPicPr>
          <p:cNvPr id="68" name="그림 67"/>
          <p:cNvPicPr preferRelativeResize="0"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5" t="75616" r="44485" b="12078"/>
          <a:stretch/>
        </p:blipFill>
        <p:spPr>
          <a:xfrm>
            <a:off x="4668544" y="4835778"/>
            <a:ext cx="1224326" cy="1139310"/>
          </a:xfrm>
          <a:prstGeom prst="rect">
            <a:avLst/>
          </a:prstGeom>
        </p:spPr>
      </p:pic>
      <p:grpSp>
        <p:nvGrpSpPr>
          <p:cNvPr id="87" name="그룹 86"/>
          <p:cNvGrpSpPr/>
          <p:nvPr/>
        </p:nvGrpSpPr>
        <p:grpSpPr>
          <a:xfrm>
            <a:off x="1463166" y="2584753"/>
            <a:ext cx="6703130" cy="3425960"/>
            <a:chOff x="1463166" y="2644128"/>
            <a:chExt cx="6703130" cy="3425960"/>
          </a:xfrm>
        </p:grpSpPr>
        <p:grpSp>
          <p:nvGrpSpPr>
            <p:cNvPr id="88" name="그룹 87"/>
            <p:cNvGrpSpPr/>
            <p:nvPr/>
          </p:nvGrpSpPr>
          <p:grpSpPr>
            <a:xfrm>
              <a:off x="1463166" y="2644128"/>
              <a:ext cx="6703130" cy="3425960"/>
              <a:chOff x="1463166" y="2644128"/>
              <a:chExt cx="6703130" cy="3425960"/>
            </a:xfrm>
          </p:grpSpPr>
          <p:pic>
            <p:nvPicPr>
              <p:cNvPr id="90" name="그림 89"/>
              <p:cNvPicPr preferRelativeResize="0"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9" t="5022" r="47225" b="77994"/>
              <a:stretch/>
            </p:blipFill>
            <p:spPr>
              <a:xfrm>
                <a:off x="1463166" y="2644128"/>
                <a:ext cx="3520605" cy="1572485"/>
              </a:xfrm>
              <a:prstGeom prst="rect">
                <a:avLst/>
              </a:prstGeom>
            </p:spPr>
          </p:pic>
          <p:pic>
            <p:nvPicPr>
              <p:cNvPr id="91" name="그림 90"/>
              <p:cNvPicPr preferRelativeResize="0"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21" t="5022" r="24055" b="77994"/>
              <a:stretch/>
            </p:blipFill>
            <p:spPr>
              <a:xfrm>
                <a:off x="5607498" y="2644128"/>
                <a:ext cx="2558798" cy="1572485"/>
              </a:xfrm>
              <a:prstGeom prst="rect">
                <a:avLst/>
              </a:prstGeom>
            </p:spPr>
          </p:pic>
          <p:pic>
            <p:nvPicPr>
              <p:cNvPr id="92" name="그림 91"/>
              <p:cNvPicPr preferRelativeResize="0"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28" t="23363" r="44660" b="59653"/>
              <a:stretch/>
            </p:blipFill>
            <p:spPr>
              <a:xfrm>
                <a:off x="4589818" y="4497603"/>
                <a:ext cx="1279399" cy="1572485"/>
              </a:xfrm>
              <a:prstGeom prst="rect">
                <a:avLst/>
              </a:prstGeom>
            </p:spPr>
          </p:pic>
        </p:grpSp>
        <p:pic>
          <p:nvPicPr>
            <p:cNvPr id="89" name="그림 88"/>
            <p:cNvPicPr preferRelativeResize="0"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3" t="34900" r="43339" b="60590"/>
            <a:stretch/>
          </p:blipFill>
          <p:spPr>
            <a:xfrm>
              <a:off x="4330093" y="4019731"/>
              <a:ext cx="713366" cy="587681"/>
            </a:xfrm>
            <a:prstGeom prst="rect">
              <a:avLst/>
            </a:prstGeom>
          </p:spPr>
        </p:pic>
      </p:grpSp>
      <p:pic>
        <p:nvPicPr>
          <p:cNvPr id="93" name="그림 92"/>
          <p:cNvPicPr preferRelativeResize="0"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7" t="30406" r="60266" b="63260"/>
          <a:stretch/>
        </p:blipFill>
        <p:spPr>
          <a:xfrm>
            <a:off x="2765599" y="4254196"/>
            <a:ext cx="820741" cy="825401"/>
          </a:xfrm>
          <a:prstGeom prst="rect">
            <a:avLst/>
          </a:prstGeom>
        </p:spPr>
      </p:pic>
      <p:pic>
        <p:nvPicPr>
          <p:cNvPr id="95" name="그림 94"/>
          <p:cNvPicPr preferRelativeResize="0"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3" t="29562" r="14249" b="64104"/>
          <a:stretch/>
        </p:blipFill>
        <p:spPr>
          <a:xfrm>
            <a:off x="6249144" y="4135130"/>
            <a:ext cx="1512168" cy="825401"/>
          </a:xfrm>
          <a:prstGeom prst="rect">
            <a:avLst/>
          </a:prstGeom>
        </p:spPr>
      </p:pic>
      <p:sp>
        <p:nvSpPr>
          <p:cNvPr id="96" name="내용 개체 틀 2"/>
          <p:cNvSpPr txBox="1">
            <a:spLocks/>
          </p:cNvSpPr>
          <p:nvPr/>
        </p:nvSpPr>
        <p:spPr>
          <a:xfrm>
            <a:off x="7161119" y="4212201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833761"/>
              </p:ext>
            </p:extLst>
          </p:nvPr>
        </p:nvGraphicFramePr>
        <p:xfrm>
          <a:off x="1340448" y="152989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25042"/>
              </p:ext>
            </p:extLst>
          </p:nvPr>
        </p:nvGraphicFramePr>
        <p:xfrm>
          <a:off x="2083700" y="152989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871885" y="1652460"/>
            <a:ext cx="8166780" cy="1019624"/>
            <a:chOff x="871885" y="1652460"/>
            <a:chExt cx="8166780" cy="1019624"/>
          </a:xfrm>
        </p:grpSpPr>
        <p:grpSp>
          <p:nvGrpSpPr>
            <p:cNvPr id="71" name="그룹 70"/>
            <p:cNvGrpSpPr/>
            <p:nvPr/>
          </p:nvGrpSpPr>
          <p:grpSpPr>
            <a:xfrm>
              <a:off x="961827" y="1652460"/>
              <a:ext cx="8076838" cy="369332"/>
              <a:chOff x="829684" y="5546885"/>
              <a:chExt cx="8076838" cy="369332"/>
            </a:xfrm>
          </p:grpSpPr>
          <p:sp>
            <p:nvSpPr>
              <p:cNvPr id="72" name="내용 개체 틀 3"/>
              <p:cNvSpPr txBox="1">
                <a:spLocks/>
              </p:cNvSpPr>
              <p:nvPr/>
            </p:nvSpPr>
            <p:spPr>
              <a:xfrm>
                <a:off x="942288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2</a:t>
                </a:r>
                <a:r>
                  <a:rPr lang="ko-KR" altLang="en-US" dirty="0" smtClean="0"/>
                  <a:t>      과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1 </a:t>
                </a:r>
                <a:r>
                  <a:rPr lang="en-US" altLang="ko-KR" dirty="0" smtClean="0"/>
                  <a:t>    </a:t>
                </a:r>
                <a:r>
                  <a:rPr lang="ko-KR" altLang="en-US" dirty="0" smtClean="0"/>
                  <a:t>은 </a:t>
                </a:r>
                <a:r>
                  <a:rPr lang="ko-KR" altLang="en-US" dirty="0"/>
                  <a:t>어떻게 </a:t>
                </a:r>
                <a:r>
                  <a:rPr lang="ko-KR" altLang="en-US" dirty="0" smtClean="0"/>
                  <a:t>통분했나요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73" name="모서리가 둥근 직사각형 7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9" name="모서리가 둥근 직사각형 58"/>
            <p:cNvSpPr/>
            <p:nvPr/>
          </p:nvSpPr>
          <p:spPr bwMode="auto">
            <a:xfrm>
              <a:off x="871885" y="2230352"/>
              <a:ext cx="8149877" cy="441732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0" name="내용 개체 틀 2"/>
          <p:cNvSpPr txBox="1">
            <a:spLocks/>
          </p:cNvSpPr>
          <p:nvPr/>
        </p:nvSpPr>
        <p:spPr>
          <a:xfrm>
            <a:off x="889048" y="226655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최소공배수 </a:t>
            </a:r>
            <a:r>
              <a:rPr lang="en-US" altLang="ko-KR" dirty="0"/>
              <a:t>4</a:t>
            </a:r>
            <a:r>
              <a:rPr lang="ko-KR" altLang="en-US" dirty="0"/>
              <a:t>를 </a:t>
            </a:r>
            <a:r>
              <a:rPr lang="ko-KR" altLang="en-US" dirty="0" smtClean="0"/>
              <a:t>이용하여 통분했습니다</a:t>
            </a:r>
            <a:r>
              <a:rPr lang="en-US" altLang="ko-KR" dirty="0"/>
              <a:t>. </a:t>
            </a: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2424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그룹 29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31" name="그룹 3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25" name="그룹 24"/>
          <p:cNvGrpSpPr/>
          <p:nvPr/>
        </p:nvGrpSpPr>
        <p:grpSpPr>
          <a:xfrm>
            <a:off x="486424" y="488019"/>
            <a:ext cx="4579754" cy="869410"/>
            <a:chOff x="500072" y="447075"/>
            <a:chExt cx="4579754" cy="869410"/>
          </a:xfrm>
        </p:grpSpPr>
        <p:sp>
          <p:nvSpPr>
            <p:cNvPr id="27" name="내용 개체 틀 5"/>
            <p:cNvSpPr txBox="1">
              <a:spLocks/>
            </p:cNvSpPr>
            <p:nvPr/>
          </p:nvSpPr>
          <p:spPr>
            <a:xfrm>
              <a:off x="500072" y="870209"/>
              <a:ext cx="4579754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계산하는 방법 알아보기</a:t>
              </a:r>
              <a:endPara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9" name="내용 개체 틀 5"/>
            <p:cNvSpPr txBox="1">
              <a:spLocks/>
            </p:cNvSpPr>
            <p:nvPr/>
          </p:nvSpPr>
          <p:spPr>
            <a:xfrm>
              <a:off x="719032" y="447075"/>
              <a:ext cx="4175023" cy="44627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그림을 </a:t>
              </a:r>
              <a:r>
                <a:rPr lang="ko-KR" altLang="en-US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이용하여</a:t>
              </a:r>
              <a:r>
                <a:rPr lang="en-US" altLang="ko-KR" sz="20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9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    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  </a:t>
              </a:r>
              <a:r>
                <a:rPr lang="en-US" altLang="ko-KR" sz="19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 </a:t>
              </a: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을 </a:t>
              </a:r>
              <a:endPara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3164"/>
              </p:ext>
            </p:extLst>
          </p:nvPr>
        </p:nvGraphicFramePr>
        <p:xfrm>
          <a:off x="3230561" y="39801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93563"/>
              </p:ext>
            </p:extLst>
          </p:nvPr>
        </p:nvGraphicFramePr>
        <p:xfrm>
          <a:off x="3997196" y="39801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284" y="31018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그룹 38"/>
          <p:cNvGrpSpPr/>
          <p:nvPr/>
        </p:nvGrpSpPr>
        <p:grpSpPr>
          <a:xfrm>
            <a:off x="961827" y="3087870"/>
            <a:ext cx="8041213" cy="369332"/>
            <a:chOff x="829684" y="5546885"/>
            <a:chExt cx="8041213" cy="369332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9066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그림을 </a:t>
              </a:r>
              <a:r>
                <a:rPr lang="ko-KR" altLang="en-US" dirty="0" smtClean="0"/>
                <a:t>보고 </a:t>
              </a:r>
              <a:r>
                <a:rPr lang="en-US" altLang="ko-KR" dirty="0" smtClean="0"/>
                <a:t>2</a:t>
              </a:r>
              <a:r>
                <a:rPr lang="ko-KR" altLang="en-US" dirty="0" smtClean="0"/>
                <a:t>      </a:t>
              </a:r>
              <a:r>
                <a:rPr lang="en-US" altLang="ko-KR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 smtClean="0"/>
                <a:t> 1 </a:t>
              </a:r>
              <a:r>
                <a:rPr lang="ko-KR" altLang="en-US" dirty="0" smtClean="0"/>
                <a:t>    을 </a:t>
              </a:r>
              <a:r>
                <a:rPr lang="ko-KR" altLang="en-US" dirty="0"/>
                <a:t>계산해 </a:t>
              </a:r>
              <a:r>
                <a:rPr lang="ko-KR" altLang="en-US" dirty="0" smtClean="0"/>
                <a:t>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883585"/>
              </p:ext>
            </p:extLst>
          </p:nvPr>
        </p:nvGraphicFramePr>
        <p:xfrm>
          <a:off x="2485923" y="294963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26185"/>
              </p:ext>
            </p:extLst>
          </p:nvPr>
        </p:nvGraphicFramePr>
        <p:xfrm>
          <a:off x="3186375" y="294963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4" name="그림 43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t="52641" r="20905" b="32640"/>
          <a:stretch/>
        </p:blipFill>
        <p:spPr>
          <a:xfrm>
            <a:off x="2430966" y="3751490"/>
            <a:ext cx="5117268" cy="1917866"/>
          </a:xfrm>
          <a:prstGeom prst="rect">
            <a:avLst/>
          </a:prstGeom>
        </p:spPr>
      </p:pic>
      <p:sp>
        <p:nvSpPr>
          <p:cNvPr id="45" name="내용 개체 틀 2"/>
          <p:cNvSpPr txBox="1">
            <a:spLocks/>
          </p:cNvSpPr>
          <p:nvPr/>
        </p:nvSpPr>
        <p:spPr>
          <a:xfrm>
            <a:off x="4975627" y="4035358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5745088" y="4035358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6537176" y="4035358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5177502" y="4768729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9" name="내용 개체 틀 2"/>
          <p:cNvSpPr txBox="1">
            <a:spLocks/>
          </p:cNvSpPr>
          <p:nvPr/>
        </p:nvSpPr>
        <p:spPr>
          <a:xfrm>
            <a:off x="5840088" y="4768729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6632176" y="4768729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51" name="직사각형 50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2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3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43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743982"/>
              </p:ext>
            </p:extLst>
          </p:nvPr>
        </p:nvGraphicFramePr>
        <p:xfrm>
          <a:off x="1357767" y="153751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980218"/>
              </p:ext>
            </p:extLst>
          </p:nvPr>
        </p:nvGraphicFramePr>
        <p:xfrm>
          <a:off x="2058219" y="153751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885927" y="1675754"/>
            <a:ext cx="8146948" cy="3395010"/>
            <a:chOff x="885927" y="1675754"/>
            <a:chExt cx="8146948" cy="3395010"/>
          </a:xfrm>
        </p:grpSpPr>
        <p:grpSp>
          <p:nvGrpSpPr>
            <p:cNvPr id="56" name="그룹 55"/>
            <p:cNvGrpSpPr/>
            <p:nvPr/>
          </p:nvGrpSpPr>
          <p:grpSpPr>
            <a:xfrm>
              <a:off x="961827" y="1675754"/>
              <a:ext cx="8041213" cy="369332"/>
              <a:chOff x="829684" y="5546885"/>
              <a:chExt cx="8041213" cy="369332"/>
            </a:xfrm>
          </p:grpSpPr>
          <p:sp>
            <p:nvSpPr>
              <p:cNvPr id="57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2</a:t>
                </a:r>
                <a:r>
                  <a:rPr lang="ko-KR" altLang="en-US" dirty="0" smtClean="0"/>
                  <a:t>      </a:t>
                </a:r>
                <a:r>
                  <a:rPr lang="en-US" altLang="ko-KR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/>
                  <a:t> 1 </a:t>
                </a:r>
                <a:r>
                  <a:rPr lang="ko-KR" altLang="en-US" dirty="0" smtClean="0"/>
                  <a:t>    을 계산한 </a:t>
                </a:r>
                <a:r>
                  <a:rPr lang="ko-KR" altLang="en-US" dirty="0"/>
                  <a:t>방법을 설명해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58" name="모서리가 둥근 직사각형 5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4" name="모서리가 둥근 직사각형 63"/>
            <p:cNvSpPr/>
            <p:nvPr/>
          </p:nvSpPr>
          <p:spPr bwMode="auto">
            <a:xfrm>
              <a:off x="885927" y="2244091"/>
              <a:ext cx="8146948" cy="2826673"/>
            </a:xfrm>
            <a:prstGeom prst="roundRect">
              <a:avLst>
                <a:gd name="adj" fmla="val 606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9" name="내용 개체 틀 2"/>
          <p:cNvSpPr txBox="1">
            <a:spLocks/>
          </p:cNvSpPr>
          <p:nvPr/>
        </p:nvSpPr>
        <p:spPr>
          <a:xfrm>
            <a:off x="889048" y="2318621"/>
            <a:ext cx="8104140" cy="26407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자연수는 자연수끼리 빼고 두 분수를 통분하여 </a:t>
            </a:r>
            <a:r>
              <a:rPr lang="ko-KR" altLang="en-US" dirty="0" smtClean="0"/>
              <a:t>계산했습니다</a:t>
            </a:r>
            <a:r>
              <a:rPr lang="en-US" altLang="ko-KR" dirty="0"/>
              <a:t>. </a:t>
            </a:r>
            <a:r>
              <a:rPr lang="ko-KR" altLang="en-US" dirty="0" smtClean="0"/>
              <a:t>이때 빼지는 </a:t>
            </a:r>
            <a:r>
              <a:rPr lang="ko-KR" altLang="en-US" dirty="0"/>
              <a:t>수의 분수 부분이 </a:t>
            </a:r>
            <a:r>
              <a:rPr lang="ko-KR" altLang="en-US" dirty="0" smtClean="0"/>
              <a:t>빼는 </a:t>
            </a:r>
            <a:r>
              <a:rPr lang="ko-KR" altLang="en-US" dirty="0"/>
              <a:t>수의 분수 부분보다 작으면 자연수 부분에서 </a:t>
            </a:r>
            <a:r>
              <a:rPr lang="en-US" altLang="ko-KR" dirty="0"/>
              <a:t>1</a:t>
            </a:r>
            <a:r>
              <a:rPr lang="ko-KR" altLang="en-US" dirty="0"/>
              <a:t>을 </a:t>
            </a:r>
            <a:r>
              <a:rPr lang="ko-KR" altLang="en-US" dirty="0" err="1"/>
              <a:t>받아내림하여</a:t>
            </a:r>
            <a:r>
              <a:rPr lang="ko-KR" altLang="en-US" dirty="0"/>
              <a:t> 가분수로 바꾸어 계산했습니다</a:t>
            </a:r>
            <a:r>
              <a:rPr lang="en-US" altLang="ko-KR" dirty="0"/>
              <a:t>.</a:t>
            </a:r>
          </a:p>
          <a:p>
            <a:pPr marL="179388" indent="-179388" algn="just">
              <a:lnSpc>
                <a:spcPct val="200000"/>
              </a:lnSpc>
            </a:pPr>
            <a:r>
              <a:rPr lang="en-US" altLang="ko-KR" dirty="0" smtClean="0"/>
              <a:t>2     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1     </a:t>
            </a:r>
            <a:r>
              <a:rPr lang="ko-KR" altLang="en-US" dirty="0" smtClean="0"/>
              <a:t>을 </a:t>
            </a:r>
            <a:r>
              <a:rPr lang="ko-KR" altLang="en-US" dirty="0"/>
              <a:t>뺄 때 </a:t>
            </a:r>
            <a:r>
              <a:rPr lang="ko-KR" altLang="en-US" dirty="0" smtClean="0"/>
              <a:t>      이       보다 </a:t>
            </a:r>
            <a:r>
              <a:rPr lang="ko-KR" altLang="en-US" dirty="0"/>
              <a:t>작아서 뺄 수 없으므로</a:t>
            </a:r>
            <a:r>
              <a:rPr lang="ko-KR" altLang="en-US" spc="-150" dirty="0"/>
              <a:t> 자연수 부분에서 </a:t>
            </a:r>
            <a:r>
              <a:rPr lang="en-US" altLang="ko-KR" spc="-150" dirty="0"/>
              <a:t>1</a:t>
            </a:r>
            <a:r>
              <a:rPr lang="ko-KR" altLang="en-US" spc="-150" dirty="0"/>
              <a:t>을 분</a:t>
            </a:r>
            <a:r>
              <a:rPr lang="ko-KR" altLang="en-US" dirty="0"/>
              <a:t>수 부분으로 바꾸어 </a:t>
            </a:r>
            <a:r>
              <a:rPr lang="en-US" altLang="ko-KR" dirty="0" smtClean="0"/>
              <a:t>1     </a:t>
            </a:r>
            <a:r>
              <a:rPr lang="ko-KR" altLang="en-US" dirty="0" smtClean="0"/>
              <a:t>로 </a:t>
            </a:r>
            <a:r>
              <a:rPr lang="ko-KR" altLang="en-US" dirty="0"/>
              <a:t>생각하여 계산했습니다</a:t>
            </a:r>
            <a:r>
              <a:rPr lang="en-US" altLang="ko-KR" dirty="0"/>
              <a:t>. </a:t>
            </a:r>
            <a:r>
              <a:rPr lang="ko-KR" altLang="en-US" dirty="0"/>
              <a:t>자연수 부분은 </a:t>
            </a:r>
            <a:r>
              <a:rPr lang="en-US" altLang="ko-KR" dirty="0"/>
              <a:t>1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dirty="0"/>
              <a:t>1=0</a:t>
            </a:r>
            <a:r>
              <a:rPr lang="ko-KR" altLang="en-US" dirty="0"/>
              <a:t>이고 분수 부분은 </a:t>
            </a:r>
            <a:r>
              <a:rPr lang="ko-KR" altLang="en-US" dirty="0" smtClean="0"/>
              <a:t>     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dirty="0" smtClean="0"/>
              <a:t>      =     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dirty="0" smtClean="0"/>
              <a:t>      =      </a:t>
            </a:r>
            <a:r>
              <a:rPr lang="ko-KR" altLang="en-US" dirty="0" smtClean="0"/>
              <a:t>이므로 </a:t>
            </a:r>
            <a:r>
              <a:rPr lang="en-US" altLang="ko-KR" dirty="0" smtClean="0"/>
              <a:t>2     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dirty="0" smtClean="0"/>
              <a:t>1      =      </a:t>
            </a:r>
            <a:r>
              <a:rPr lang="ko-KR" altLang="en-US" dirty="0" smtClean="0"/>
              <a:t>이 </a:t>
            </a:r>
            <a:r>
              <a:rPr lang="ko-KR" altLang="en-US" dirty="0"/>
              <a:t>됩니다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86433"/>
              </p:ext>
            </p:extLst>
          </p:nvPr>
        </p:nvGraphicFramePr>
        <p:xfrm>
          <a:off x="1298518" y="325489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56567"/>
              </p:ext>
            </p:extLst>
          </p:nvPr>
        </p:nvGraphicFramePr>
        <p:xfrm>
          <a:off x="2252700" y="325489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87187"/>
              </p:ext>
            </p:extLst>
          </p:nvPr>
        </p:nvGraphicFramePr>
        <p:xfrm>
          <a:off x="3476836" y="325489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04499"/>
              </p:ext>
            </p:extLst>
          </p:nvPr>
        </p:nvGraphicFramePr>
        <p:xfrm>
          <a:off x="4124908" y="325489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98089"/>
              </p:ext>
            </p:extLst>
          </p:nvPr>
        </p:nvGraphicFramePr>
        <p:xfrm>
          <a:off x="3405586" y="380091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138669"/>
              </p:ext>
            </p:extLst>
          </p:nvPr>
        </p:nvGraphicFramePr>
        <p:xfrm>
          <a:off x="2396182" y="436132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70812"/>
              </p:ext>
            </p:extLst>
          </p:nvPr>
        </p:nvGraphicFramePr>
        <p:xfrm>
          <a:off x="2936776" y="436132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25726"/>
              </p:ext>
            </p:extLst>
          </p:nvPr>
        </p:nvGraphicFramePr>
        <p:xfrm>
          <a:off x="3476836" y="436132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표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96799"/>
              </p:ext>
            </p:extLst>
          </p:nvPr>
        </p:nvGraphicFramePr>
        <p:xfrm>
          <a:off x="3969396" y="436132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439216"/>
              </p:ext>
            </p:extLst>
          </p:nvPr>
        </p:nvGraphicFramePr>
        <p:xfrm>
          <a:off x="4520952" y="436132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11678"/>
              </p:ext>
            </p:extLst>
          </p:nvPr>
        </p:nvGraphicFramePr>
        <p:xfrm>
          <a:off x="5709084" y="436132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10824"/>
              </p:ext>
            </p:extLst>
          </p:nvPr>
        </p:nvGraphicFramePr>
        <p:xfrm>
          <a:off x="6357156" y="436132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" name="표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42699"/>
              </p:ext>
            </p:extLst>
          </p:nvPr>
        </p:nvGraphicFramePr>
        <p:xfrm>
          <a:off x="6897216" y="436132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" name="그림 5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283" y="34486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그룹 43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48" name="그룹 4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3" name="그림 6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1" name="그림 60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2" name="그림 61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37" name="그룹 36"/>
          <p:cNvGrpSpPr/>
          <p:nvPr/>
        </p:nvGrpSpPr>
        <p:grpSpPr>
          <a:xfrm>
            <a:off x="486424" y="488019"/>
            <a:ext cx="4579754" cy="869410"/>
            <a:chOff x="500072" y="447075"/>
            <a:chExt cx="4579754" cy="869410"/>
          </a:xfrm>
        </p:grpSpPr>
        <p:sp>
          <p:nvSpPr>
            <p:cNvPr id="38" name="내용 개체 틀 5"/>
            <p:cNvSpPr txBox="1">
              <a:spLocks/>
            </p:cNvSpPr>
            <p:nvPr/>
          </p:nvSpPr>
          <p:spPr>
            <a:xfrm>
              <a:off x="500072" y="870209"/>
              <a:ext cx="4579754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계산하는 방법 알아보기</a:t>
              </a:r>
              <a:endPara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9" name="내용 개체 틀 5"/>
            <p:cNvSpPr txBox="1">
              <a:spLocks/>
            </p:cNvSpPr>
            <p:nvPr/>
          </p:nvSpPr>
          <p:spPr>
            <a:xfrm>
              <a:off x="719032" y="447075"/>
              <a:ext cx="4175023" cy="44627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그림을 </a:t>
              </a:r>
              <a:r>
                <a:rPr lang="ko-KR" altLang="en-US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이용하여</a:t>
              </a:r>
              <a:r>
                <a:rPr lang="en-US" altLang="ko-KR" sz="20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9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    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  </a:t>
              </a:r>
              <a:r>
                <a:rPr lang="en-US" altLang="ko-KR" sz="19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 </a:t>
              </a: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을 </a:t>
              </a:r>
              <a:endPara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244469"/>
              </p:ext>
            </p:extLst>
          </p:nvPr>
        </p:nvGraphicFramePr>
        <p:xfrm>
          <a:off x="3230561" y="39801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19758"/>
              </p:ext>
            </p:extLst>
          </p:nvPr>
        </p:nvGraphicFramePr>
        <p:xfrm>
          <a:off x="3997196" y="39801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" name="직사각형 41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2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3" action="ppaction://hlinksldjump"/>
          </p:cNvPr>
          <p:cNvSpPr/>
          <p:nvPr/>
        </p:nvSpPr>
        <p:spPr>
          <a:xfrm>
            <a:off x="836542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03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3712</TotalTime>
  <Words>942</Words>
  <Application>Microsoft Office PowerPoint</Application>
  <PresentationFormat>A4 용지(210x297mm)</PresentationFormat>
  <Paragraphs>339</Paragraphs>
  <Slides>19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나눔고딕</vt:lpstr>
      <vt:lpstr>나눔고딕 ExtraBold</vt:lpstr>
      <vt:lpstr>나눔바른고딕</vt:lpstr>
      <vt:lpstr>맑은 고딕</vt:lpstr>
      <vt:lpstr>Arial</vt:lpstr>
      <vt:lpstr>Cambria Math</vt:lpstr>
      <vt:lpstr>한컴바탕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Registered User</cp:lastModifiedBy>
  <cp:revision>306</cp:revision>
  <cp:lastPrinted>2017-09-25T02:44:09Z</cp:lastPrinted>
  <dcterms:created xsi:type="dcterms:W3CDTF">2017-09-24T23:31:15Z</dcterms:created>
  <dcterms:modified xsi:type="dcterms:W3CDTF">2019-11-12T02:41:44Z</dcterms:modified>
</cp:coreProperties>
</file>