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258" r:id="rId2"/>
    <p:sldId id="260" r:id="rId3"/>
    <p:sldId id="261" r:id="rId4"/>
    <p:sldId id="270" r:id="rId5"/>
    <p:sldId id="274" r:id="rId6"/>
    <p:sldId id="267" r:id="rId7"/>
    <p:sldId id="280" r:id="rId8"/>
    <p:sldId id="278" r:id="rId9"/>
    <p:sldId id="279" r:id="rId10"/>
    <p:sldId id="273" r:id="rId11"/>
    <p:sldId id="276" r:id="rId12"/>
    <p:sldId id="281" r:id="rId13"/>
    <p:sldId id="264" r:id="rId14"/>
    <p:sldId id="282" r:id="rId15"/>
    <p:sldId id="283" r:id="rId16"/>
    <p:sldId id="263" r:id="rId1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A38"/>
    <a:srgbClr val="4F81BD"/>
    <a:srgbClr val="F08300"/>
    <a:srgbClr val="3C4BA0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528" y="-252"/>
      </p:cViewPr>
      <p:guideLst>
        <p:guide orient="horz" pos="537"/>
        <p:guide orient="horz" pos="3724"/>
        <p:guide orient="horz" pos="913"/>
        <p:guide pos="240"/>
        <p:guide pos="5690"/>
        <p:guide pos="5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21038" y="87604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분수의 뺄셈을 해 볼까요</a:t>
            </a:r>
            <a:r>
              <a:rPr lang="en-US" altLang="ko-KR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221038" y="87604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분수의 뺄셈을 해 볼까요</a:t>
            </a:r>
            <a:r>
              <a:rPr lang="en-US" altLang="ko-KR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11.xml"/><Relationship Id="rId12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13.xml"/><Relationship Id="rId5" Type="http://schemas.openxmlformats.org/officeDocument/2006/relationships/image" Target="../media/image6.png"/><Relationship Id="rId10" Type="http://schemas.openxmlformats.org/officeDocument/2006/relationships/slide" Target="slide8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6.xml"/><Relationship Id="rId3" Type="http://schemas.openxmlformats.org/officeDocument/2006/relationships/image" Target="../media/image12.png"/><Relationship Id="rId7" Type="http://schemas.openxmlformats.org/officeDocument/2006/relationships/slide" Target="slide11.xml"/><Relationship Id="rId12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slide" Target="slide8.xml"/><Relationship Id="rId4" Type="http://schemas.openxmlformats.org/officeDocument/2006/relationships/image" Target="../media/image8.png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12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11" Type="http://schemas.openxmlformats.org/officeDocument/2006/relationships/slide" Target="slide13.xml"/><Relationship Id="rId5" Type="http://schemas.openxmlformats.org/officeDocument/2006/relationships/image" Target="../media/image4.png"/><Relationship Id="rId10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6.xml"/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12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slide" Target="slide1.xml"/><Relationship Id="rId5" Type="http://schemas.openxmlformats.org/officeDocument/2006/relationships/image" Target="../media/image8.png"/><Relationship Id="rId10" Type="http://schemas.openxmlformats.org/officeDocument/2006/relationships/slide" Target="slide8.xml"/><Relationship Id="rId4" Type="http://schemas.openxmlformats.org/officeDocument/2006/relationships/image" Target="../media/image6.png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slide" Target="slide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slide" Target="slide2.xml"/><Relationship Id="rId5" Type="http://schemas.openxmlformats.org/officeDocument/2006/relationships/image" Target="../media/image14.png"/><Relationship Id="rId10" Type="http://schemas.openxmlformats.org/officeDocument/2006/relationships/slide" Target="slide3.xml"/><Relationship Id="rId4" Type="http://schemas.openxmlformats.org/officeDocument/2006/relationships/image" Target="../media/image6.png"/><Relationship Id="rId9" Type="http://schemas.openxmlformats.org/officeDocument/2006/relationships/slide" Target="slide11.xml"/><Relationship Id="rId1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8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slide" Target="slide3.xml"/><Relationship Id="rId5" Type="http://schemas.openxmlformats.org/officeDocument/2006/relationships/image" Target="../media/image16.png"/><Relationship Id="rId1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image" Target="../media/image14.png"/><Relationship Id="rId9" Type="http://schemas.openxmlformats.org/officeDocument/2006/relationships/slide" Target="slide10.xml"/><Relationship Id="rId1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slide" Target="slide2.xml"/><Relationship Id="rId5" Type="http://schemas.openxmlformats.org/officeDocument/2006/relationships/image" Target="../media/image14.png"/><Relationship Id="rId10" Type="http://schemas.openxmlformats.org/officeDocument/2006/relationships/slide" Target="slide3.xml"/><Relationship Id="rId4" Type="http://schemas.openxmlformats.org/officeDocument/2006/relationships/image" Target="../media/image6.png"/><Relationship Id="rId9" Type="http://schemas.openxmlformats.org/officeDocument/2006/relationships/slide" Target="slide11.xml"/><Relationship Id="rId1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0.xml"/><Relationship Id="rId10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6.xml"/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12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slide" Target="slide8.xml"/><Relationship Id="rId4" Type="http://schemas.openxmlformats.org/officeDocument/2006/relationships/image" Target="../media/image8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3.xml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12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slide" Target="slide8.xml"/><Relationship Id="rId5" Type="http://schemas.openxmlformats.org/officeDocument/2006/relationships/image" Target="../media/image8.png"/><Relationship Id="rId10" Type="http://schemas.openxmlformats.org/officeDocument/2006/relationships/slide" Target="slide2.xml"/><Relationship Id="rId4" Type="http://schemas.openxmlformats.org/officeDocument/2006/relationships/image" Target="../media/image4.png"/><Relationship Id="rId9" Type="http://schemas.openxmlformats.org/officeDocument/2006/relationships/slide" Target="slide11.xml"/><Relationship Id="rId1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slide" Target="slide11.xml"/><Relationship Id="rId12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11" Type="http://schemas.openxmlformats.org/officeDocument/2006/relationships/slide" Target="slide13.xml"/><Relationship Id="rId5" Type="http://schemas.openxmlformats.org/officeDocument/2006/relationships/image" Target="../media/image8.png"/><Relationship Id="rId10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slide" Target="slide3.xml"/><Relationship Id="rId4" Type="http://schemas.openxmlformats.org/officeDocument/2006/relationships/image" Target="../media/image5.png"/><Relationship Id="rId9" Type="http://schemas.openxmlformats.org/officeDocument/2006/relationships/slide" Target="slide11.xml"/><Relationship Id="rId1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11.xml"/><Relationship Id="rId12" Type="http://schemas.openxmlformats.org/officeDocument/2006/relationships/slide" Target="slide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11" Type="http://schemas.openxmlformats.org/officeDocument/2006/relationships/slide" Target="slide1.xml"/><Relationship Id="rId5" Type="http://schemas.openxmlformats.org/officeDocument/2006/relationships/image" Target="../media/image4.png"/><Relationship Id="rId10" Type="http://schemas.openxmlformats.org/officeDocument/2006/relationships/slide" Target="slide8.xml"/><Relationship Id="rId4" Type="http://schemas.openxmlformats.org/officeDocument/2006/relationships/image" Target="../media/image6.pn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12" Type="http://schemas.openxmlformats.org/officeDocument/2006/relationships/slide" Target="slide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3.xml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slide" Target="slide2.xml"/><Relationship Id="rId5" Type="http://schemas.openxmlformats.org/officeDocument/2006/relationships/image" Target="../media/image10.png"/><Relationship Id="rId10" Type="http://schemas.openxmlformats.org/officeDocument/2006/relationships/slide" Target="slide3.xml"/><Relationship Id="rId4" Type="http://schemas.openxmlformats.org/officeDocument/2006/relationships/image" Target="../media/image8.png"/><Relationship Id="rId9" Type="http://schemas.openxmlformats.org/officeDocument/2006/relationships/slide" Target="slide11.xml"/><Relationship Id="rId1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4301" y="3043118"/>
            <a:ext cx="532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분수의 뺄셈을 해 볼까요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6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32427" y="404664"/>
            <a:ext cx="39036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나눔고딕 ExtraBold" pitchFamily="50" charset="-127"/>
                <a:ea typeface="나눔고딕 ExtraBold" pitchFamily="50" charset="-127"/>
              </a:rPr>
              <a:t>분수의 덧셈과 </a:t>
            </a:r>
            <a:r>
              <a:rPr lang="ko-KR" altLang="en-US" sz="2400" b="1" dirty="0" smtClean="0">
                <a:latin typeface="나눔고딕 ExtraBold" pitchFamily="50" charset="-127"/>
                <a:ea typeface="나눔고딕 ExtraBold" pitchFamily="50" charset="-127"/>
              </a:rPr>
              <a:t>뺄셈</a:t>
            </a:r>
            <a:endParaRPr lang="en-US" altLang="ko-KR" sz="24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96~97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64~65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6885296" y="195550"/>
            <a:ext cx="2956169" cy="713981"/>
            <a:chOff x="6885296" y="195550"/>
            <a:chExt cx="2956169" cy="713981"/>
          </a:xfrm>
        </p:grpSpPr>
        <p:grpSp>
          <p:nvGrpSpPr>
            <p:cNvPr id="25" name="그룹 24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27" name="그림 26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0" name="그림 29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26" name="그림 25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" r="90010" b="95193"/>
            <a:stretch/>
          </p:blipFill>
          <p:spPr>
            <a:xfrm>
              <a:off x="6885296" y="195550"/>
              <a:ext cx="375314" cy="713981"/>
            </a:xfrm>
            <a:prstGeom prst="rect">
              <a:avLst/>
            </a:prstGeom>
          </p:spPr>
        </p:pic>
      </p:grpSp>
      <p:sp>
        <p:nvSpPr>
          <p:cNvPr id="14" name="직사각형 13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8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9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0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1" action="ppaction://hlinksldjump"/>
          </p:cNvPr>
          <p:cNvSpPr/>
          <p:nvPr/>
        </p:nvSpPr>
        <p:spPr>
          <a:xfrm>
            <a:off x="94261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12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871885" y="2326474"/>
            <a:ext cx="8311897" cy="1677233"/>
            <a:chOff x="871885" y="2326474"/>
            <a:chExt cx="8311897" cy="1677233"/>
          </a:xfrm>
        </p:grpSpPr>
        <p:sp>
          <p:nvSpPr>
            <p:cNvPr id="42" name="모서리가 둥근 직사각형 41"/>
            <p:cNvSpPr/>
            <p:nvPr/>
          </p:nvSpPr>
          <p:spPr bwMode="auto">
            <a:xfrm>
              <a:off x="871885" y="2846900"/>
              <a:ext cx="8149877" cy="1156807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61827" y="2326474"/>
              <a:ext cx="8221955" cy="369332"/>
              <a:chOff x="961827" y="2326474"/>
              <a:chExt cx="8221955" cy="369332"/>
            </a:xfrm>
          </p:grpSpPr>
          <p:sp>
            <p:nvSpPr>
              <p:cNvPr id="63" name="내용 개체 틀 2"/>
              <p:cNvSpPr txBox="1">
                <a:spLocks/>
              </p:cNvSpPr>
              <p:nvPr/>
            </p:nvSpPr>
            <p:spPr>
              <a:xfrm>
                <a:off x="1079642" y="2326474"/>
                <a:ext cx="810414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just">
                  <a:buNone/>
                </a:pPr>
                <a:r>
                  <a:rPr lang="ko-KR" altLang="en-US" dirty="0">
                    <a:solidFill>
                      <a:schemeClr val="tx1"/>
                    </a:solidFill>
                  </a:rPr>
                  <a:t>자연수는 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자연수끼리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,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ko-KR" altLang="en-US" dirty="0">
                    <a:solidFill>
                      <a:schemeClr val="tx1"/>
                    </a:solidFill>
                  </a:rPr>
                  <a:t>분수는 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분수끼리 계산해 </a:t>
                </a:r>
                <a:r>
                  <a:rPr lang="ko-KR" altLang="en-US" dirty="0">
                    <a:solidFill>
                      <a:schemeClr val="tx1"/>
                    </a:solidFill>
                  </a:rPr>
                  <a:t>보세요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  <p:sp>
            <p:nvSpPr>
              <p:cNvPr id="60" name="모서리가 둥근 직사각형 59"/>
              <p:cNvSpPr/>
              <p:nvPr/>
            </p:nvSpPr>
            <p:spPr>
              <a:xfrm>
                <a:off x="961827" y="2452232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9" name="그룹 8"/>
          <p:cNvGrpSpPr/>
          <p:nvPr/>
        </p:nvGrpSpPr>
        <p:grpSpPr>
          <a:xfrm>
            <a:off x="871885" y="4167481"/>
            <a:ext cx="8311897" cy="1606458"/>
            <a:chOff x="871885" y="4167481"/>
            <a:chExt cx="8311897" cy="1606458"/>
          </a:xfrm>
        </p:grpSpPr>
        <p:sp>
          <p:nvSpPr>
            <p:cNvPr id="50" name="모서리가 둥근 직사각형 49"/>
            <p:cNvSpPr/>
            <p:nvPr/>
          </p:nvSpPr>
          <p:spPr bwMode="auto">
            <a:xfrm>
              <a:off x="871885" y="4617132"/>
              <a:ext cx="8149877" cy="1156807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61827" y="4167481"/>
              <a:ext cx="8221955" cy="369332"/>
              <a:chOff x="961827" y="4167481"/>
              <a:chExt cx="8221955" cy="369332"/>
            </a:xfrm>
          </p:grpSpPr>
          <p:sp>
            <p:nvSpPr>
              <p:cNvPr id="64" name="내용 개체 틀 2"/>
              <p:cNvSpPr txBox="1">
                <a:spLocks/>
              </p:cNvSpPr>
              <p:nvPr/>
            </p:nvSpPr>
            <p:spPr>
              <a:xfrm>
                <a:off x="1079642" y="4167481"/>
                <a:ext cx="810414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just">
                  <a:buNone/>
                </a:pPr>
                <a:r>
                  <a:rPr lang="ko-KR" altLang="en-US" dirty="0" smtClean="0">
                    <a:solidFill>
                      <a:schemeClr val="tx1"/>
                    </a:solidFill>
                  </a:rPr>
                  <a:t>대분수를 가분수로 나타내어 계산해 </a:t>
                </a:r>
                <a:r>
                  <a:rPr lang="ko-KR" altLang="en-US" dirty="0">
                    <a:solidFill>
                      <a:schemeClr val="tx1"/>
                    </a:solidFill>
                  </a:rPr>
                  <a:t>보세요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  <p:sp>
            <p:nvSpPr>
              <p:cNvPr id="68" name="모서리가 둥근 직사각형 67"/>
              <p:cNvSpPr/>
              <p:nvPr/>
            </p:nvSpPr>
            <p:spPr>
              <a:xfrm>
                <a:off x="961827" y="4293096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aphicFrame>
        <p:nvGraphicFramePr>
          <p:cNvPr id="87" name="표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600213"/>
              </p:ext>
            </p:extLst>
          </p:nvPr>
        </p:nvGraphicFramePr>
        <p:xfrm>
          <a:off x="4700972" y="4851465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26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내용 개체 틀 5"/>
          <p:cNvSpPr txBox="1">
            <a:spLocks/>
          </p:cNvSpPr>
          <p:nvPr/>
        </p:nvSpPr>
        <p:spPr>
          <a:xfrm>
            <a:off x="615972" y="518753"/>
            <a:ext cx="43385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9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en-US" altLang="ko-KR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r>
              <a:rPr lang="en-US" altLang="ko-KR" sz="2300" dirty="0" smtClean="0">
                <a:solidFill>
                  <a:srgbClr val="695A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19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en-US" altLang="ko-KR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 두 가지 방법으로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575494"/>
              </p:ext>
            </p:extLst>
          </p:nvPr>
        </p:nvGraphicFramePr>
        <p:xfrm>
          <a:off x="1053106" y="443727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51882"/>
              </p:ext>
            </p:extLst>
          </p:nvPr>
        </p:nvGraphicFramePr>
        <p:xfrm>
          <a:off x="1782071" y="443727"/>
          <a:ext cx="393758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93758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1" name="내용 개체 틀 5"/>
          <p:cNvSpPr txBox="1">
            <a:spLocks/>
          </p:cNvSpPr>
          <p:nvPr/>
        </p:nvSpPr>
        <p:spPr>
          <a:xfrm>
            <a:off x="709619" y="95538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계산하기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내용 개체 틀 2"/>
              <p:cNvSpPr txBox="1">
                <a:spLocks/>
              </p:cNvSpPr>
              <p:nvPr/>
            </p:nvSpPr>
            <p:spPr>
              <a:xfrm>
                <a:off x="889048" y="3116036"/>
                <a:ext cx="8104140" cy="57631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 smtClean="0">
                    <a:solidFill>
                      <a:srgbClr val="208235"/>
                    </a:solidFill>
                  </a:rPr>
                  <a:t>2</a:t>
                </a:r>
                <a:r>
                  <a:rPr lang="ko-KR" altLang="en-US" dirty="0" smtClean="0">
                    <a:solidFill>
                      <a:srgbClr val="208235"/>
                    </a:solidFill>
                  </a:rPr>
                  <a:t>      </a:t>
                </a:r>
                <a:r>
                  <a:rPr lang="en-US" altLang="ko-KR" dirty="0" smtClean="0">
                    <a:solidFill>
                      <a:srgbClr val="208235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 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1</a:t>
                </a:r>
                <a:r>
                  <a:rPr lang="ko-KR" altLang="en-US" dirty="0" smtClean="0">
                    <a:solidFill>
                      <a:srgbClr val="208235"/>
                    </a:solidFill>
                  </a:rPr>
                  <a:t>       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= 2        </a:t>
                </a:r>
                <a:r>
                  <a:rPr lang="en-US" altLang="ko-KR" dirty="0" smtClean="0">
                    <a:solidFill>
                      <a:srgbClr val="208235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 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1        = (2</a:t>
                </a:r>
                <a:r>
                  <a:rPr lang="en-US" altLang="ko-KR" dirty="0" smtClean="0">
                    <a:solidFill>
                      <a:srgbClr val="208235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</a:t>
                </a:r>
                <a:r>
                  <a:rPr lang="en-US" altLang="ko-KR" dirty="0" smtClean="0">
                    <a:solidFill>
                      <a:srgbClr val="208235"/>
                    </a:solidFill>
                  </a:rPr>
                  <a:t>1)+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altLang="ko-KR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b="1" i="1" smtClean="0">
                            <a:latin typeface="Cambria Math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  <m:r>
                          <m:rPr>
                            <m:nor/>
                          </m:rPr>
                          <a:rPr lang="en-US" altLang="ko-KR" b="1" i="0" smtClean="0">
                            <a:latin typeface="Cambria Math"/>
                          </a:rPr>
                          <m:t>    </m:t>
                        </m:r>
                        <m:r>
                          <m:rPr>
                            <m:nor/>
                          </m:rPr>
                          <a:rPr lang="en-US" altLang="ko-KR" dirty="0">
                            <a:solidFill>
                              <a:srgbClr val="208235"/>
                            </a:solidFill>
                            <a:latin typeface="나눔바른고딕" panose="020B0603020101020101" pitchFamily="50" charset="-127"/>
                            <a:ea typeface="나눔바른고딕" panose="020B0603020101020101" pitchFamily="50" charset="-127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ko-KR" b="1" i="0" dirty="0" smtClean="0">
                            <a:solidFill>
                              <a:srgbClr val="208235"/>
                            </a:solidFill>
                            <a:latin typeface="나눔바른고딕" panose="020B0603020101020101" pitchFamily="50" charset="-127"/>
                            <a:ea typeface="나눔바른고딕" panose="020B0603020101020101" pitchFamily="50" charset="-127"/>
                          </a:rPr>
                          <m:t>     </m:t>
                        </m:r>
                      </m:e>
                    </m:d>
                    <m:d>
                      <m:dPr>
                        <m:begChr m:val=""/>
                        <m:ctrlPr>
                          <a:rPr lang="en-US" altLang="ko-K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</m:e>
                    </m:d>
                  </m:oMath>
                </a14:m>
                <a:r>
                  <a:rPr lang="en-US" altLang="ko-KR" dirty="0" smtClean="0">
                    <a:solidFill>
                      <a:srgbClr val="208235"/>
                    </a:solidFill>
                  </a:rPr>
                  <a:t> =1+        =1</a:t>
                </a:r>
                <a:endParaRPr lang="en-US" altLang="ko-KR" dirty="0">
                  <a:solidFill>
                    <a:srgbClr val="208235"/>
                  </a:solidFill>
                </a:endParaRPr>
              </a:p>
            </p:txBody>
          </p:sp>
        </mc:Choice>
        <mc:Fallback xmlns="">
          <p:sp>
            <p:nvSpPr>
              <p:cNvPr id="43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48" y="3116036"/>
                <a:ext cx="8104140" cy="576312"/>
              </a:xfrm>
              <a:prstGeom prst="rect">
                <a:avLst/>
              </a:prstGeom>
              <a:blipFill rotWithShape="1">
                <a:blip r:embed="rId3"/>
                <a:stretch>
                  <a:fillRect l="-527" b="-10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내용 개체 틀 2"/>
          <p:cNvSpPr txBox="1">
            <a:spLocks/>
          </p:cNvSpPr>
          <p:nvPr/>
        </p:nvSpPr>
        <p:spPr>
          <a:xfrm>
            <a:off x="889048" y="5005356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208235"/>
                </a:solidFill>
              </a:rPr>
              <a:t>2</a:t>
            </a:r>
            <a:r>
              <a:rPr lang="ko-KR" altLang="en-US" dirty="0" smtClean="0">
                <a:solidFill>
                  <a:srgbClr val="208235"/>
                </a:solidFill>
              </a:rPr>
              <a:t>      </a:t>
            </a:r>
            <a:r>
              <a:rPr lang="en-US" altLang="ko-KR" dirty="0" smtClean="0">
                <a:solidFill>
                  <a:srgbClr val="2082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r>
              <a:rPr lang="ko-KR" altLang="en-US" dirty="0" smtClean="0">
                <a:solidFill>
                  <a:srgbClr val="208235"/>
                </a:solidFill>
              </a:rPr>
              <a:t>       </a:t>
            </a:r>
            <a:r>
              <a:rPr lang="en-US" altLang="ko-KR" dirty="0" smtClean="0">
                <a:solidFill>
                  <a:srgbClr val="208235"/>
                </a:solidFill>
              </a:rPr>
              <a:t>=         </a:t>
            </a:r>
            <a:r>
              <a:rPr lang="en-US" altLang="ko-KR" dirty="0" smtClean="0">
                <a:solidFill>
                  <a:srgbClr val="2082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dirty="0" smtClean="0">
                <a:solidFill>
                  <a:srgbClr val="208235"/>
                </a:solidFill>
              </a:rPr>
              <a:t>         =        </a:t>
            </a:r>
            <a:r>
              <a:rPr lang="en-US" altLang="ko-KR" dirty="0" smtClean="0">
                <a:solidFill>
                  <a:srgbClr val="2082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en-US" altLang="ko-KR" dirty="0" smtClean="0">
                <a:solidFill>
                  <a:srgbClr val="208235"/>
                </a:solidFill>
              </a:rPr>
              <a:t>        =        =</a:t>
            </a:r>
            <a:r>
              <a:rPr lang="ko-KR" altLang="en-US" dirty="0">
                <a:solidFill>
                  <a:srgbClr val="208235"/>
                </a:solidFill>
              </a:rPr>
              <a:t> </a:t>
            </a:r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endParaRPr lang="en-US" altLang="ko-KR" dirty="0">
              <a:solidFill>
                <a:srgbClr val="208235"/>
              </a:solidFill>
            </a:endParaRPr>
          </a:p>
        </p:txBody>
      </p:sp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245978"/>
              </p:ext>
            </p:extLst>
          </p:nvPr>
        </p:nvGraphicFramePr>
        <p:xfrm>
          <a:off x="1306038" y="4851465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" name="표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794528"/>
              </p:ext>
            </p:extLst>
          </p:nvPr>
        </p:nvGraphicFramePr>
        <p:xfrm>
          <a:off x="1333851" y="1588483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2" name="표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750148"/>
              </p:ext>
            </p:extLst>
          </p:nvPr>
        </p:nvGraphicFramePr>
        <p:xfrm>
          <a:off x="2044752" y="1588483"/>
          <a:ext cx="408161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08161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6" name="표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683010"/>
              </p:ext>
            </p:extLst>
          </p:nvPr>
        </p:nvGraphicFramePr>
        <p:xfrm>
          <a:off x="1310333" y="307301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" name="표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662467"/>
              </p:ext>
            </p:extLst>
          </p:nvPr>
        </p:nvGraphicFramePr>
        <p:xfrm>
          <a:off x="5199937" y="3073012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" name="표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406942"/>
              </p:ext>
            </p:extLst>
          </p:nvPr>
        </p:nvGraphicFramePr>
        <p:xfrm>
          <a:off x="3360249" y="4851465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6" name="그림 7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359" y="321654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8" name="표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910149"/>
              </p:ext>
            </p:extLst>
          </p:nvPr>
        </p:nvGraphicFramePr>
        <p:xfrm>
          <a:off x="2000672" y="3073012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" name="표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612498"/>
              </p:ext>
            </p:extLst>
          </p:nvPr>
        </p:nvGraphicFramePr>
        <p:xfrm>
          <a:off x="2814250" y="3073012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" name="표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218300"/>
              </p:ext>
            </p:extLst>
          </p:nvPr>
        </p:nvGraphicFramePr>
        <p:xfrm>
          <a:off x="3614438" y="3073012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1" name="표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369854"/>
              </p:ext>
            </p:extLst>
          </p:nvPr>
        </p:nvGraphicFramePr>
        <p:xfrm>
          <a:off x="5853100" y="3073012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2" name="표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59863"/>
              </p:ext>
            </p:extLst>
          </p:nvPr>
        </p:nvGraphicFramePr>
        <p:xfrm>
          <a:off x="6957349" y="3073012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3" name="표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743958"/>
              </p:ext>
            </p:extLst>
          </p:nvPr>
        </p:nvGraphicFramePr>
        <p:xfrm>
          <a:off x="7714753" y="3073012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4" name="표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08628"/>
              </p:ext>
            </p:extLst>
          </p:nvPr>
        </p:nvGraphicFramePr>
        <p:xfrm>
          <a:off x="1986158" y="4851465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5" name="표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380848"/>
              </p:ext>
            </p:extLst>
          </p:nvPr>
        </p:nvGraphicFramePr>
        <p:xfrm>
          <a:off x="2648744" y="4851465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6" name="표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5845"/>
              </p:ext>
            </p:extLst>
          </p:nvPr>
        </p:nvGraphicFramePr>
        <p:xfrm>
          <a:off x="4052900" y="4851465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8" name="표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519106"/>
              </p:ext>
            </p:extLst>
          </p:nvPr>
        </p:nvGraphicFramePr>
        <p:xfrm>
          <a:off x="5421052" y="4851465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29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9" name="표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828953"/>
              </p:ext>
            </p:extLst>
          </p:nvPr>
        </p:nvGraphicFramePr>
        <p:xfrm>
          <a:off x="6230293" y="4851465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5" name="그림 7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359" y="50238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9" name="그룹 98"/>
          <p:cNvGrpSpPr/>
          <p:nvPr/>
        </p:nvGrpSpPr>
        <p:grpSpPr>
          <a:xfrm>
            <a:off x="6892120" y="74037"/>
            <a:ext cx="2949345" cy="835494"/>
            <a:chOff x="6892120" y="74037"/>
            <a:chExt cx="2949345" cy="835494"/>
          </a:xfrm>
        </p:grpSpPr>
        <p:grpSp>
          <p:nvGrpSpPr>
            <p:cNvPr id="100" name="그룹 99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103" name="그림 102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104" name="그림 103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101" name="그림 100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102" name="그림 101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48" t="46985" r="46548" b="48208"/>
            <a:stretch/>
          </p:blipFill>
          <p:spPr>
            <a:xfrm>
              <a:off x="8687846" y="74037"/>
              <a:ext cx="335504" cy="713981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855687" y="1726723"/>
            <a:ext cx="8176381" cy="369332"/>
            <a:chOff x="855687" y="1770265"/>
            <a:chExt cx="8176381" cy="369332"/>
          </a:xfrm>
        </p:grpSpPr>
        <p:sp>
          <p:nvSpPr>
            <p:cNvPr id="59" name="내용 개체 틀 3"/>
            <p:cNvSpPr txBox="1">
              <a:spLocks/>
            </p:cNvSpPr>
            <p:nvPr/>
          </p:nvSpPr>
          <p:spPr>
            <a:xfrm>
              <a:off x="1067834" y="177026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2</a:t>
              </a:r>
              <a:r>
                <a:rPr lang="ko-KR" altLang="en-US" dirty="0" smtClean="0"/>
                <a:t>      </a:t>
              </a:r>
              <a:r>
                <a:rPr lang="en-US" altLang="ko-KR" dirty="0" smtClean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r>
                <a:rPr lang="en-US" altLang="ko-KR" dirty="0" smtClean="0"/>
                <a:t> 1        </a:t>
              </a:r>
              <a:r>
                <a:rPr lang="ko-KR" altLang="en-US" dirty="0" smtClean="0"/>
                <a:t>을 </a:t>
              </a:r>
              <a:r>
                <a:rPr lang="ko-KR" altLang="en-US" dirty="0"/>
                <a:t>두 가지 방법으로 계산해 봅시다</a:t>
              </a:r>
              <a:r>
                <a:rPr lang="en-US" altLang="ko-KR" dirty="0"/>
                <a:t>. </a:t>
              </a: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855687" y="1822618"/>
              <a:ext cx="217025" cy="217025"/>
              <a:chOff x="4520952" y="3717032"/>
              <a:chExt cx="217025" cy="217025"/>
            </a:xfrm>
          </p:grpSpPr>
          <p:grpSp>
            <p:nvGrpSpPr>
              <p:cNvPr id="48" name="그룹 47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52" name="모서리가 둥근 직사각형 5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9" name="모서리가 둥근 직사각형 48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56" name="직사각형 55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8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9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hlinkClick r:id="rId10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>
            <a:hlinkClick r:id="rId11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>
            <a:hlinkClick r:id="rId12" action="ppaction://hlinksldjump"/>
          </p:cNvPr>
          <p:cNvSpPr/>
          <p:nvPr/>
        </p:nvSpPr>
        <p:spPr>
          <a:xfrm>
            <a:off x="94261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hlinkClick r:id="rId13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853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71885" y="2631092"/>
            <a:ext cx="8479332" cy="1252256"/>
            <a:chOff x="871885" y="2631092"/>
            <a:chExt cx="8479332" cy="1252256"/>
          </a:xfrm>
        </p:grpSpPr>
        <p:sp>
          <p:nvSpPr>
            <p:cNvPr id="56" name="모서리가 둥근 직사각형 55"/>
            <p:cNvSpPr/>
            <p:nvPr/>
          </p:nvSpPr>
          <p:spPr bwMode="auto">
            <a:xfrm>
              <a:off x="871885" y="3182493"/>
              <a:ext cx="8149877" cy="70085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8" name="그룹 57"/>
            <p:cNvGrpSpPr/>
            <p:nvPr/>
          </p:nvGrpSpPr>
          <p:grpSpPr>
            <a:xfrm>
              <a:off x="961827" y="2631092"/>
              <a:ext cx="8389390" cy="369332"/>
              <a:chOff x="829684" y="5546885"/>
              <a:chExt cx="8389390" cy="369332"/>
            </a:xfrm>
          </p:grpSpPr>
          <p:sp>
            <p:nvSpPr>
              <p:cNvPr id="59" name="내용 개체 틀 3"/>
              <p:cNvSpPr txBox="1">
                <a:spLocks/>
              </p:cNvSpPr>
              <p:nvPr/>
            </p:nvSpPr>
            <p:spPr>
              <a:xfrm>
                <a:off x="953960" y="5546885"/>
                <a:ext cx="826511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준기네 </a:t>
                </a:r>
                <a:r>
                  <a:rPr lang="ko-KR" altLang="en-US" dirty="0" err="1" smtClean="0"/>
                  <a:t>모둠과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슬기네 </a:t>
                </a:r>
                <a:r>
                  <a:rPr lang="ko-KR" altLang="en-US" dirty="0" err="1"/>
                  <a:t>모둠이</a:t>
                </a:r>
                <a:r>
                  <a:rPr lang="ko-KR" altLang="en-US" dirty="0"/>
                  <a:t> 마신 </a:t>
                </a:r>
                <a:r>
                  <a:rPr lang="ko-KR" altLang="en-US" dirty="0" err="1" smtClean="0"/>
                  <a:t>쌀음료의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양은 각각 </a:t>
                </a:r>
                <a:r>
                  <a:rPr lang="ko-KR" altLang="en-US" dirty="0" smtClean="0"/>
                  <a:t>얼마인가요</a:t>
                </a:r>
                <a:r>
                  <a:rPr lang="en-US" altLang="ko-KR" dirty="0" smtClean="0"/>
                  <a:t>?</a:t>
                </a:r>
                <a:endParaRPr lang="en-US" altLang="ko-KR" dirty="0"/>
              </a:p>
            </p:txBody>
          </p:sp>
          <p:sp>
            <p:nvSpPr>
              <p:cNvPr id="60" name="모서리가 둥근 직사각형 59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871885" y="4202300"/>
            <a:ext cx="8479332" cy="1208714"/>
            <a:chOff x="871885" y="4202300"/>
            <a:chExt cx="8479332" cy="1208714"/>
          </a:xfrm>
        </p:grpSpPr>
        <p:sp>
          <p:nvSpPr>
            <p:cNvPr id="63" name="모서리가 둥근 직사각형 62"/>
            <p:cNvSpPr/>
            <p:nvPr/>
          </p:nvSpPr>
          <p:spPr bwMode="auto">
            <a:xfrm>
              <a:off x="871885" y="4710159"/>
              <a:ext cx="8149877" cy="70085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5" name="그룹 64"/>
            <p:cNvGrpSpPr/>
            <p:nvPr/>
          </p:nvGrpSpPr>
          <p:grpSpPr>
            <a:xfrm>
              <a:off x="961827" y="4202300"/>
              <a:ext cx="8389390" cy="369332"/>
              <a:chOff x="829684" y="5546885"/>
              <a:chExt cx="8389390" cy="369332"/>
            </a:xfrm>
          </p:grpSpPr>
          <p:sp>
            <p:nvSpPr>
              <p:cNvPr id="66" name="내용 개체 틀 3"/>
              <p:cNvSpPr txBox="1">
                <a:spLocks/>
              </p:cNvSpPr>
              <p:nvPr/>
            </p:nvSpPr>
            <p:spPr>
              <a:xfrm>
                <a:off x="953960" y="5546885"/>
                <a:ext cx="826511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준기네 </a:t>
                </a:r>
                <a:r>
                  <a:rPr lang="ko-KR" altLang="en-US" dirty="0" err="1"/>
                  <a:t>모둠과</a:t>
                </a:r>
                <a:r>
                  <a:rPr lang="ko-KR" altLang="en-US" dirty="0"/>
                  <a:t> 슬기네 </a:t>
                </a:r>
                <a:r>
                  <a:rPr lang="ko-KR" altLang="en-US" dirty="0" err="1"/>
                  <a:t>모둠이</a:t>
                </a:r>
                <a:r>
                  <a:rPr lang="ko-KR" altLang="en-US" dirty="0"/>
                  <a:t> 마신 </a:t>
                </a:r>
                <a:r>
                  <a:rPr lang="ko-KR" altLang="en-US" dirty="0" err="1" smtClean="0"/>
                  <a:t>쌀음료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양의 </a:t>
                </a:r>
                <a:r>
                  <a:rPr lang="ko-KR" altLang="en-US" dirty="0" smtClean="0"/>
                  <a:t>차를 어떻게 </a:t>
                </a:r>
                <a:r>
                  <a:rPr lang="ko-KR" altLang="en-US" dirty="0"/>
                  <a:t>구할 수 있나요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67" name="모서리가 둥근 직사각형 66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9" name="내용 개체 틀 5"/>
          <p:cNvSpPr txBox="1">
            <a:spLocks/>
          </p:cNvSpPr>
          <p:nvPr/>
        </p:nvSpPr>
        <p:spPr>
          <a:xfrm>
            <a:off x="694689" y="412069"/>
            <a:ext cx="4175023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실생활에서 </a:t>
            </a:r>
            <a:r>
              <a:rPr lang="ko-KR" altLang="en-US" sz="2300" spc="-15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받아내림이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없는</a:t>
            </a:r>
            <a:endParaRPr lang="en-US" altLang="ko-KR" sz="2300" spc="-15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분모가 다른 대분수의 뺄셈하기</a:t>
            </a:r>
          </a:p>
        </p:txBody>
      </p:sp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218234"/>
              </p:ext>
            </p:extLst>
          </p:nvPr>
        </p:nvGraphicFramePr>
        <p:xfrm>
          <a:off x="3652391" y="1479373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299096"/>
              </p:ext>
            </p:extLst>
          </p:nvPr>
        </p:nvGraphicFramePr>
        <p:xfrm>
          <a:off x="5839148" y="1479373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7" name="내용 개체 틀 2"/>
          <p:cNvSpPr txBox="1">
            <a:spLocks/>
          </p:cNvSpPr>
          <p:nvPr/>
        </p:nvSpPr>
        <p:spPr>
          <a:xfrm>
            <a:off x="889048" y="3379517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r>
              <a:rPr lang="ko-KR" altLang="en-US" dirty="0" smtClean="0">
                <a:solidFill>
                  <a:srgbClr val="208235"/>
                </a:solidFill>
              </a:rPr>
              <a:t>      </a:t>
            </a:r>
            <a:r>
              <a:rPr lang="en-US" altLang="ko-KR" dirty="0" smtClean="0">
                <a:solidFill>
                  <a:srgbClr val="208235"/>
                </a:solidFill>
              </a:rPr>
              <a:t>L</a:t>
            </a:r>
            <a:r>
              <a:rPr lang="ko-KR" altLang="en-US" dirty="0" smtClean="0">
                <a:solidFill>
                  <a:srgbClr val="208235"/>
                </a:solidFill>
              </a:rPr>
              <a:t>와 </a:t>
            </a:r>
            <a:r>
              <a:rPr lang="en-US" altLang="ko-KR" dirty="0" smtClean="0">
                <a:solidFill>
                  <a:srgbClr val="208235"/>
                </a:solidFill>
              </a:rPr>
              <a:t>1      L</a:t>
            </a:r>
            <a:r>
              <a:rPr lang="ko-KR" altLang="en-US" dirty="0" smtClean="0">
                <a:solidFill>
                  <a:srgbClr val="208235"/>
                </a:solidFill>
              </a:rPr>
              <a:t>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8705" y="33241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2" name="표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103541"/>
              </p:ext>
            </p:extLst>
          </p:nvPr>
        </p:nvGraphicFramePr>
        <p:xfrm>
          <a:off x="1334732" y="3237545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" name="내용 개체 틀 2"/>
          <p:cNvSpPr txBox="1">
            <a:spLocks/>
          </p:cNvSpPr>
          <p:nvPr/>
        </p:nvSpPr>
        <p:spPr>
          <a:xfrm>
            <a:off x="889048" y="4921697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r>
              <a:rPr lang="ko-KR" altLang="en-US" dirty="0" smtClean="0">
                <a:solidFill>
                  <a:srgbClr val="208235"/>
                </a:solidFill>
              </a:rPr>
              <a:t>      </a:t>
            </a:r>
            <a:r>
              <a:rPr lang="en-US" altLang="ko-KR" dirty="0" smtClean="0">
                <a:solidFill>
                  <a:srgbClr val="2082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mtClean="0">
                <a:solidFill>
                  <a:srgbClr val="208235"/>
                </a:solidFill>
              </a:rPr>
              <a:t>1     </a:t>
            </a:r>
            <a:r>
              <a:rPr lang="ko-KR" altLang="en-US" smtClean="0">
                <a:solidFill>
                  <a:srgbClr val="208235"/>
                </a:solidFill>
              </a:rPr>
              <a:t>를 </a:t>
            </a:r>
            <a:r>
              <a:rPr lang="ko-KR" altLang="en-US" dirty="0" smtClean="0">
                <a:solidFill>
                  <a:srgbClr val="208235"/>
                </a:solidFill>
              </a:rPr>
              <a:t>계산합니다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8705" y="485183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9" name="표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251873"/>
              </p:ext>
            </p:extLst>
          </p:nvPr>
        </p:nvGraphicFramePr>
        <p:xfrm>
          <a:off x="1320218" y="4750697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0" name="표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699956"/>
              </p:ext>
            </p:extLst>
          </p:nvPr>
        </p:nvGraphicFramePr>
        <p:xfrm>
          <a:off x="2216696" y="3237545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" name="표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44335"/>
              </p:ext>
            </p:extLst>
          </p:nvPr>
        </p:nvGraphicFramePr>
        <p:xfrm>
          <a:off x="1964668" y="4750697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2" name="그룹 71"/>
          <p:cNvGrpSpPr/>
          <p:nvPr/>
        </p:nvGrpSpPr>
        <p:grpSpPr>
          <a:xfrm>
            <a:off x="6892120" y="97890"/>
            <a:ext cx="2949345" cy="811641"/>
            <a:chOff x="6892120" y="97890"/>
            <a:chExt cx="2949345" cy="811641"/>
          </a:xfrm>
        </p:grpSpPr>
        <p:grpSp>
          <p:nvGrpSpPr>
            <p:cNvPr id="73" name="그룹 72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76" name="그림 75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77" name="그림 76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74" name="그림 7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75" name="그림 74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0" t="55188" r="39046" b="40005"/>
            <a:stretch/>
          </p:blipFill>
          <p:spPr>
            <a:xfrm>
              <a:off x="9038066" y="97890"/>
              <a:ext cx="335504" cy="713981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855687" y="1507251"/>
            <a:ext cx="8276337" cy="923330"/>
            <a:chOff x="855687" y="1507251"/>
            <a:chExt cx="8276337" cy="923330"/>
          </a:xfrm>
        </p:grpSpPr>
        <p:sp>
          <p:nvSpPr>
            <p:cNvPr id="52" name="내용 개체 틀 3"/>
            <p:cNvSpPr txBox="1">
              <a:spLocks/>
            </p:cNvSpPr>
            <p:nvPr/>
          </p:nvSpPr>
          <p:spPr>
            <a:xfrm>
              <a:off x="1067834" y="1507251"/>
              <a:ext cx="8064190" cy="9233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ko-KR" altLang="en-US" dirty="0" err="1" smtClean="0"/>
                <a:t>쌀음료를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준기네 </a:t>
              </a:r>
              <a:r>
                <a:rPr lang="ko-KR" altLang="en-US" dirty="0" err="1"/>
                <a:t>모둠은</a:t>
              </a:r>
              <a:r>
                <a:rPr lang="ko-KR" altLang="en-US" dirty="0"/>
                <a:t> </a:t>
              </a:r>
              <a:r>
                <a:rPr lang="en-US" altLang="ko-KR" dirty="0" smtClean="0"/>
                <a:t>1      L</a:t>
              </a:r>
              <a:r>
                <a:rPr lang="en-US" altLang="ko-KR" dirty="0"/>
                <a:t>, </a:t>
              </a:r>
              <a:r>
                <a:rPr lang="ko-KR" altLang="en-US" dirty="0"/>
                <a:t>슬기네 </a:t>
              </a:r>
              <a:r>
                <a:rPr lang="ko-KR" altLang="en-US" dirty="0" err="1" smtClean="0"/>
                <a:t>모둠은</a:t>
              </a:r>
              <a:r>
                <a:rPr lang="ko-KR" altLang="en-US" dirty="0" smtClean="0"/>
                <a:t> </a:t>
              </a:r>
              <a:r>
                <a:rPr lang="en-US" altLang="ko-KR" dirty="0" smtClean="0"/>
                <a:t>1     </a:t>
              </a:r>
              <a:r>
                <a:rPr lang="ko-KR" altLang="en-US" dirty="0" smtClean="0"/>
                <a:t> </a:t>
              </a:r>
              <a:r>
                <a:rPr lang="en-US" altLang="ko-KR" dirty="0" smtClean="0"/>
                <a:t>L </a:t>
              </a:r>
              <a:r>
                <a:rPr lang="ko-KR" altLang="en-US" dirty="0"/>
                <a:t>마셨습니다</a:t>
              </a:r>
              <a:r>
                <a:rPr lang="en-US" altLang="ko-KR" dirty="0"/>
                <a:t>. </a:t>
              </a:r>
              <a:r>
                <a:rPr lang="ko-KR" altLang="en-US" dirty="0"/>
                <a:t>준기네 </a:t>
              </a:r>
              <a:r>
                <a:rPr lang="ko-KR" altLang="en-US" dirty="0" err="1"/>
                <a:t>모둠과</a:t>
              </a:r>
              <a:r>
                <a:rPr lang="ko-KR" altLang="en-US" dirty="0"/>
                <a:t> </a:t>
              </a:r>
              <a:r>
                <a:rPr lang="ko-KR" altLang="en-US" dirty="0" smtClean="0"/>
                <a:t>슬기네 </a:t>
              </a:r>
              <a:r>
                <a:rPr lang="ko-KR" altLang="en-US" dirty="0" err="1" smtClean="0"/>
                <a:t>모둠이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마신 </a:t>
              </a:r>
              <a:r>
                <a:rPr lang="ko-KR" altLang="en-US" dirty="0" err="1" smtClean="0"/>
                <a:t>쌀음료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양의 차는 얼마인지 </a:t>
              </a:r>
              <a:r>
                <a:rPr lang="ko-KR" altLang="en-US" dirty="0" smtClean="0"/>
                <a:t>구해 봅시다</a:t>
              </a:r>
              <a:r>
                <a:rPr lang="en-US" altLang="ko-KR" dirty="0"/>
                <a:t>. </a:t>
              </a:r>
            </a:p>
          </p:txBody>
        </p:sp>
        <p:grpSp>
          <p:nvGrpSpPr>
            <p:cNvPr id="36" name="그룹 35"/>
            <p:cNvGrpSpPr/>
            <p:nvPr/>
          </p:nvGrpSpPr>
          <p:grpSpPr>
            <a:xfrm>
              <a:off x="855687" y="1677478"/>
              <a:ext cx="217025" cy="217025"/>
              <a:chOff x="4520952" y="3717032"/>
              <a:chExt cx="217025" cy="217025"/>
            </a:xfrm>
          </p:grpSpPr>
          <p:grpSp>
            <p:nvGrpSpPr>
              <p:cNvPr id="37" name="그룹 36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0" name="모서리가 둥근 직사각형 39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8" name="모서리가 둥근 직사각형 37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44" name="그림 4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45" name="그림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6" name="직사각형 45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7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8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>
            <a:hlinkClick r:id="rId10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>
            <a:hlinkClick r:id="rId11" action="ppaction://hlinksldjump"/>
          </p:cNvPr>
          <p:cNvSpPr/>
          <p:nvPr/>
        </p:nvSpPr>
        <p:spPr>
          <a:xfrm>
            <a:off x="94261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>
            <a:hlinkClick r:id="rId12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78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71885" y="1770265"/>
            <a:ext cx="8149877" cy="1919015"/>
            <a:chOff x="871885" y="1770265"/>
            <a:chExt cx="8149877" cy="1919015"/>
          </a:xfrm>
        </p:grpSpPr>
        <p:sp>
          <p:nvSpPr>
            <p:cNvPr id="70" name="모서리가 둥근 직사각형 69"/>
            <p:cNvSpPr/>
            <p:nvPr/>
          </p:nvSpPr>
          <p:spPr bwMode="auto">
            <a:xfrm>
              <a:off x="871885" y="2328284"/>
              <a:ext cx="8149877" cy="1360996"/>
            </a:xfrm>
            <a:prstGeom prst="roundRect">
              <a:avLst>
                <a:gd name="adj" fmla="val 9717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96" name="그룹 95"/>
            <p:cNvGrpSpPr/>
            <p:nvPr/>
          </p:nvGrpSpPr>
          <p:grpSpPr>
            <a:xfrm>
              <a:off x="961827" y="1770265"/>
              <a:ext cx="8041213" cy="369332"/>
              <a:chOff x="961827" y="1770265"/>
              <a:chExt cx="8041213" cy="369332"/>
            </a:xfrm>
          </p:grpSpPr>
          <p:sp>
            <p:nvSpPr>
              <p:cNvPr id="97" name="내용 개체 틀 3"/>
              <p:cNvSpPr txBox="1">
                <a:spLocks/>
              </p:cNvSpPr>
              <p:nvPr/>
            </p:nvSpPr>
            <p:spPr>
              <a:xfrm>
                <a:off x="1038806" y="177026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 smtClean="0"/>
                  <a:t>1</a:t>
                </a:r>
                <a:r>
                  <a:rPr lang="ko-KR" altLang="en-US" dirty="0" smtClean="0"/>
                  <a:t>      </a:t>
                </a:r>
                <a:r>
                  <a:rPr lang="en-US" altLang="ko-KR" dirty="0" smtClean="0"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</a:t>
                </a:r>
                <a:r>
                  <a:rPr lang="en-US" altLang="ko-KR" dirty="0" smtClean="0"/>
                  <a:t> 1      </a:t>
                </a:r>
                <a:r>
                  <a:rPr lang="ko-KR" altLang="en-US" dirty="0" smtClean="0"/>
                  <a:t>를 계산하면 얼마인가요</a:t>
                </a:r>
                <a:r>
                  <a:rPr lang="en-US" altLang="ko-KR" dirty="0" smtClean="0"/>
                  <a:t>? </a:t>
                </a:r>
                <a:endParaRPr lang="en-US" altLang="ko-KR" dirty="0"/>
              </a:p>
            </p:txBody>
          </p:sp>
          <p:sp>
            <p:nvSpPr>
              <p:cNvPr id="98" name="모서리가 둥근 직사각형 97"/>
              <p:cNvSpPr/>
              <p:nvPr/>
            </p:nvSpPr>
            <p:spPr>
              <a:xfrm>
                <a:off x="961827" y="190237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내용 개체 틀 2"/>
              <p:cNvSpPr txBox="1">
                <a:spLocks/>
              </p:cNvSpPr>
              <p:nvPr/>
            </p:nvSpPr>
            <p:spPr>
              <a:xfrm>
                <a:off x="894753" y="2533652"/>
                <a:ext cx="8104140" cy="95026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8" indent="-179388"/>
                <a:r>
                  <a:rPr lang="ko-KR" altLang="en-US" dirty="0" smtClean="0"/>
                  <a:t>통분하여 자연수는 자연수끼리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분수는 분수끼리 </a:t>
                </a:r>
                <a:r>
                  <a:rPr lang="ko-KR" altLang="en-US" dirty="0" smtClean="0"/>
                  <a:t>빼면</a:t>
                </a:r>
                <a:endParaRPr lang="en-US" altLang="ko-KR" dirty="0" smtClean="0"/>
              </a:p>
              <a:p>
                <a:pPr indent="0">
                  <a:buNone/>
                </a:pPr>
                <a:r>
                  <a:rPr lang="en-US" altLang="ko-KR" dirty="0"/>
                  <a:t> </a:t>
                </a:r>
                <a:r>
                  <a:rPr lang="en-US" altLang="ko-KR" dirty="0" smtClean="0"/>
                  <a:t> </a:t>
                </a:r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1      </a:t>
                </a:r>
                <a:r>
                  <a:rPr lang="en-US" altLang="ko-KR" dirty="0" smtClean="0"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</a:t>
                </a:r>
                <a:r>
                  <a:rPr lang="en-US" altLang="ko-KR" dirty="0"/>
                  <a:t> </a:t>
                </a:r>
                <a:r>
                  <a:rPr lang="en-US" altLang="ko-KR" dirty="0" smtClean="0"/>
                  <a:t>1      = 1        </a:t>
                </a:r>
                <a:r>
                  <a:rPr lang="en-US" altLang="ko-KR" dirty="0" smtClean="0"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- 1          </a:t>
                </a:r>
                <a:r>
                  <a:rPr lang="en-US" altLang="ko-KR" dirty="0" smtClean="0"/>
                  <a:t>= (1 </a:t>
                </a:r>
                <a:r>
                  <a:rPr lang="en-US" altLang="ko-KR" dirty="0" smtClean="0"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</a:t>
                </a:r>
                <a:r>
                  <a:rPr lang="en-US" altLang="ko-KR" dirty="0" smtClean="0"/>
                  <a:t> 1)+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altLang="ko-KR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  <m:r>
                          <m:rPr>
                            <m:nor/>
                          </m:rPr>
                          <a:rPr lang="en-US" altLang="ko-KR" b="1" i="0" smtClean="0">
                            <a:latin typeface="Cambria Math"/>
                          </a:rPr>
                          <m:t>     </m:t>
                        </m:r>
                        <m:r>
                          <m:rPr>
                            <m:nor/>
                          </m:rPr>
                          <a:rPr lang="en-US" altLang="ko-KR" dirty="0">
                            <a:latin typeface="나눔바른고딕" panose="020B0603020101020101" pitchFamily="50" charset="-127"/>
                            <a:ea typeface="나눔바른고딕" panose="020B0603020101020101" pitchFamily="50" charset="-127"/>
                          </a:rPr>
                          <m:t>−</m:t>
                        </m:r>
                      </m:e>
                    </m:d>
                    <m:r>
                      <a:rPr lang="en-US" altLang="ko-KR" b="1" i="1" dirty="0" smtClean="0">
                        <a:solidFill>
                          <a:srgbClr val="208235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altLang="ko-KR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b="1" i="1" smtClean="0">
                            <a:latin typeface="Cambria Math"/>
                          </a:rPr>
                          <m:t>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smtClean="0">
                                <a:latin typeface="Cambria Math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>
                              <m:r>
                                <a:rPr lang="en-US" altLang="ko-KR" b="1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b="1" i="1" smtClean="0">
                        <a:latin typeface="Cambria Math"/>
                      </a:rPr>
                      <m:t>=      </m:t>
                    </m:r>
                  </m:oMath>
                </a14:m>
                <a:r>
                  <a:rPr lang="ko-KR" altLang="en-US" dirty="0" smtClean="0"/>
                  <a:t>    입니다</a:t>
                </a:r>
                <a:r>
                  <a:rPr lang="en-US" altLang="ko-KR" dirty="0" smtClean="0"/>
                  <a:t>.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71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53" y="2533652"/>
                <a:ext cx="8104140" cy="950260"/>
              </a:xfrm>
              <a:prstGeom prst="rect">
                <a:avLst/>
              </a:prstGeom>
              <a:blipFill rotWithShape="1">
                <a:blip r:embed="rId2"/>
                <a:stretch>
                  <a:fillRect l="-527" t="-3205" b="-6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6" name="표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221946"/>
              </p:ext>
            </p:extLst>
          </p:nvPr>
        </p:nvGraphicFramePr>
        <p:xfrm>
          <a:off x="6874342" y="2869255"/>
          <a:ext cx="43213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213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86" name="표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910831"/>
              </p:ext>
            </p:extLst>
          </p:nvPr>
        </p:nvGraphicFramePr>
        <p:xfrm>
          <a:off x="3609908" y="2873061"/>
          <a:ext cx="43213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213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7" name="표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430927"/>
              </p:ext>
            </p:extLst>
          </p:nvPr>
        </p:nvGraphicFramePr>
        <p:xfrm>
          <a:off x="5273963" y="2869255"/>
          <a:ext cx="43213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213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9" name="표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725019"/>
              </p:ext>
            </p:extLst>
          </p:nvPr>
        </p:nvGraphicFramePr>
        <p:xfrm>
          <a:off x="1304823" y="1632025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1" name="표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240256"/>
              </p:ext>
            </p:extLst>
          </p:nvPr>
        </p:nvGraphicFramePr>
        <p:xfrm>
          <a:off x="2000672" y="1632025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2" name="표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051392"/>
              </p:ext>
            </p:extLst>
          </p:nvPr>
        </p:nvGraphicFramePr>
        <p:xfrm>
          <a:off x="1334430" y="286528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3" name="표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160291"/>
              </p:ext>
            </p:extLst>
          </p:nvPr>
        </p:nvGraphicFramePr>
        <p:xfrm>
          <a:off x="2073019" y="286528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" name="표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007314"/>
              </p:ext>
            </p:extLst>
          </p:nvPr>
        </p:nvGraphicFramePr>
        <p:xfrm>
          <a:off x="2782200" y="2866692"/>
          <a:ext cx="43213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213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5" name="표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716539"/>
              </p:ext>
            </p:extLst>
          </p:nvPr>
        </p:nvGraphicFramePr>
        <p:xfrm>
          <a:off x="5988194" y="2869255"/>
          <a:ext cx="43213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213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7" name="그룹 106"/>
          <p:cNvGrpSpPr/>
          <p:nvPr/>
        </p:nvGrpSpPr>
        <p:grpSpPr>
          <a:xfrm>
            <a:off x="6892120" y="97890"/>
            <a:ext cx="2949345" cy="811641"/>
            <a:chOff x="6892120" y="97890"/>
            <a:chExt cx="2949345" cy="811641"/>
          </a:xfrm>
        </p:grpSpPr>
        <p:grpSp>
          <p:nvGrpSpPr>
            <p:cNvPr id="108" name="그룹 107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111" name="그림 110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112" name="그림 111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109" name="그림 108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110" name="그림 10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0" t="55188" r="39046" b="40005"/>
            <a:stretch/>
          </p:blipFill>
          <p:spPr>
            <a:xfrm>
              <a:off x="9038066" y="97890"/>
              <a:ext cx="335504" cy="713981"/>
            </a:xfrm>
            <a:prstGeom prst="rect">
              <a:avLst/>
            </a:prstGeom>
          </p:spPr>
        </p:pic>
      </p:grpSp>
      <p:pic>
        <p:nvPicPr>
          <p:cNvPr id="92" name="그림 9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280002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0" name="그림 2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1" name="직사각형 30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8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9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10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1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2" action="ppaction://hlinksldjump"/>
          </p:cNvPr>
          <p:cNvSpPr/>
          <p:nvPr/>
        </p:nvSpPr>
        <p:spPr>
          <a:xfrm>
            <a:off x="94261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3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내용 개체 틀 5"/>
          <p:cNvSpPr txBox="1">
            <a:spLocks/>
          </p:cNvSpPr>
          <p:nvPr/>
        </p:nvSpPr>
        <p:spPr>
          <a:xfrm>
            <a:off x="694689" y="412069"/>
            <a:ext cx="4175023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실생활에서 </a:t>
            </a:r>
            <a:r>
              <a:rPr lang="ko-KR" altLang="en-US" sz="2300" spc="-15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받아내림이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없는</a:t>
            </a:r>
            <a:endParaRPr lang="en-US" altLang="ko-KR" sz="2300" spc="-15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분모가 다른 대분수의 뺄셈하기</a:t>
            </a:r>
          </a:p>
        </p:txBody>
      </p:sp>
    </p:spTree>
    <p:extLst>
      <p:ext uri="{BB962C8B-B14F-4D97-AF65-F5344CB8AC3E}">
        <p14:creationId xmlns:p14="http://schemas.microsoft.com/office/powerpoint/2010/main" val="42378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650" y="2313996"/>
            <a:ext cx="5408676" cy="1700784"/>
          </a:xfrm>
          <a:prstGeom prst="rect">
            <a:avLst/>
          </a:prstGeom>
        </p:spPr>
      </p:pic>
      <p:sp>
        <p:nvSpPr>
          <p:cNvPr id="24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6892120" y="178154"/>
            <a:ext cx="2949345" cy="731377"/>
            <a:chOff x="6892120" y="178154"/>
            <a:chExt cx="2949345" cy="731377"/>
          </a:xfrm>
        </p:grpSpPr>
        <p:grpSp>
          <p:nvGrpSpPr>
            <p:cNvPr id="25" name="그룹 24"/>
            <p:cNvGrpSpPr/>
            <p:nvPr/>
          </p:nvGrpSpPr>
          <p:grpSpPr>
            <a:xfrm>
              <a:off x="6892120" y="188726"/>
              <a:ext cx="2949345" cy="720805"/>
              <a:chOff x="6892120" y="188726"/>
              <a:chExt cx="2949345" cy="720805"/>
            </a:xfrm>
          </p:grpSpPr>
          <p:grpSp>
            <p:nvGrpSpPr>
              <p:cNvPr id="26" name="그룹 25"/>
              <p:cNvGrpSpPr/>
              <p:nvPr/>
            </p:nvGrpSpPr>
            <p:grpSpPr>
              <a:xfrm>
                <a:off x="7260610" y="195550"/>
                <a:ext cx="2580855" cy="713981"/>
                <a:chOff x="7260610" y="195550"/>
                <a:chExt cx="2580855" cy="713981"/>
              </a:xfrm>
            </p:grpSpPr>
            <p:pic>
              <p:nvPicPr>
                <p:cNvPr id="28" name="그림 27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29" name="그림 28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198" r="38802" b="95193"/>
                <a:stretch/>
              </p:blipFill>
              <p:spPr>
                <a:xfrm>
                  <a:off x="7260610" y="195550"/>
                  <a:ext cx="2138107" cy="713981"/>
                </a:xfrm>
                <a:prstGeom prst="rect">
                  <a:avLst/>
                </a:prstGeom>
              </p:spPr>
            </p:pic>
          </p:grpSp>
          <p:pic>
            <p:nvPicPr>
              <p:cNvPr id="27" name="그림 26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6892120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882650" y="1449388"/>
            <a:ext cx="8120126" cy="369332"/>
            <a:chOff x="882650" y="1449388"/>
            <a:chExt cx="8120126" cy="369332"/>
          </a:xfrm>
        </p:grpSpPr>
        <p:grpSp>
          <p:nvGrpSpPr>
            <p:cNvPr id="36" name="그룹 35"/>
            <p:cNvGrpSpPr/>
            <p:nvPr/>
          </p:nvGrpSpPr>
          <p:grpSpPr>
            <a:xfrm>
              <a:off x="882650" y="1449388"/>
              <a:ext cx="8120126" cy="369332"/>
              <a:chOff x="882650" y="1449388"/>
              <a:chExt cx="8120126" cy="369332"/>
            </a:xfrm>
          </p:grpSpPr>
          <p:sp>
            <p:nvSpPr>
              <p:cNvPr id="37" name="내용 개체 틀 3"/>
              <p:cNvSpPr txBox="1">
                <a:spLocks/>
              </p:cNvSpPr>
              <p:nvPr/>
            </p:nvSpPr>
            <p:spPr>
              <a:xfrm>
                <a:off x="882650" y="1449388"/>
                <a:ext cx="91440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 smtClean="0"/>
                  <a:t>문제 </a:t>
                </a:r>
                <a:r>
                  <a:rPr lang="en-US" altLang="ko-KR" dirty="0" smtClean="0"/>
                  <a:t>1.</a:t>
                </a:r>
                <a:endParaRPr lang="ko-KR" altLang="en-US" dirty="0"/>
              </a:p>
            </p:txBody>
          </p:sp>
          <p:sp>
            <p:nvSpPr>
              <p:cNvPr id="38" name="내용 개체 틀 3"/>
              <p:cNvSpPr txBox="1">
                <a:spLocks/>
              </p:cNvSpPr>
              <p:nvPr/>
            </p:nvSpPr>
            <p:spPr>
              <a:xfrm>
                <a:off x="1773300" y="1449388"/>
                <a:ext cx="7229476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base"/>
                <a:r>
                  <a:rPr lang="ko-KR" altLang="en-US" dirty="0"/>
                  <a:t>그림을 보고 </a:t>
                </a:r>
                <a:r>
                  <a:rPr lang="ko-KR" altLang="en-US" dirty="0" smtClean="0"/>
                  <a:t>       </a:t>
                </a:r>
                <a:r>
                  <a:rPr lang="ko-KR" altLang="en-US" dirty="0"/>
                  <a:t>안에 알맞은 수를 써넣으세요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p:grpSp>
        <p:sp>
          <p:nvSpPr>
            <p:cNvPr id="39" name="모서리가 둥근 직사각형 38"/>
            <p:cNvSpPr/>
            <p:nvPr/>
          </p:nvSpPr>
          <p:spPr>
            <a:xfrm>
              <a:off x="3164710" y="1491178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647444"/>
              </p:ext>
            </p:extLst>
          </p:nvPr>
        </p:nvGraphicFramePr>
        <p:xfrm>
          <a:off x="6338531" y="2296721"/>
          <a:ext cx="35863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5863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내용 개체 틀 2"/>
          <p:cNvSpPr txBox="1">
            <a:spLocks/>
          </p:cNvSpPr>
          <p:nvPr/>
        </p:nvSpPr>
        <p:spPr>
          <a:xfrm>
            <a:off x="6096391" y="2433302"/>
            <a:ext cx="356005" cy="33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3305" y="24333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3" name="그림 3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4" name="직사각형 33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9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0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1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2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3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4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6892120" y="178154"/>
            <a:ext cx="2949345" cy="731377"/>
            <a:chOff x="6892120" y="178154"/>
            <a:chExt cx="2949345" cy="731377"/>
          </a:xfrm>
        </p:grpSpPr>
        <p:grpSp>
          <p:nvGrpSpPr>
            <p:cNvPr id="25" name="그룹 24"/>
            <p:cNvGrpSpPr/>
            <p:nvPr/>
          </p:nvGrpSpPr>
          <p:grpSpPr>
            <a:xfrm>
              <a:off x="6892120" y="188726"/>
              <a:ext cx="2949345" cy="720805"/>
              <a:chOff x="6892120" y="188726"/>
              <a:chExt cx="2949345" cy="720805"/>
            </a:xfrm>
          </p:grpSpPr>
          <p:grpSp>
            <p:nvGrpSpPr>
              <p:cNvPr id="26" name="그룹 25"/>
              <p:cNvGrpSpPr/>
              <p:nvPr/>
            </p:nvGrpSpPr>
            <p:grpSpPr>
              <a:xfrm>
                <a:off x="7260610" y="195550"/>
                <a:ext cx="2580855" cy="713981"/>
                <a:chOff x="7260610" y="195550"/>
                <a:chExt cx="2580855" cy="713981"/>
              </a:xfrm>
            </p:grpSpPr>
            <p:pic>
              <p:nvPicPr>
                <p:cNvPr id="28" name="그림 27"/>
                <p:cNvPicPr preferRelativeResize="0"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29" name="그림 28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198" r="38802" b="95193"/>
                <a:stretch/>
              </p:blipFill>
              <p:spPr>
                <a:xfrm>
                  <a:off x="7260610" y="195550"/>
                  <a:ext cx="2138107" cy="713981"/>
                </a:xfrm>
                <a:prstGeom prst="rect">
                  <a:avLst/>
                </a:prstGeom>
              </p:spPr>
            </p:pic>
          </p:grpSp>
          <p:pic>
            <p:nvPicPr>
              <p:cNvPr id="27" name="그림 26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6892120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2" name="그룹 31"/>
          <p:cNvGrpSpPr/>
          <p:nvPr/>
        </p:nvGrpSpPr>
        <p:grpSpPr>
          <a:xfrm>
            <a:off x="882650" y="1449388"/>
            <a:ext cx="8096376" cy="369332"/>
            <a:chOff x="882650" y="1449388"/>
            <a:chExt cx="8096376" cy="369332"/>
          </a:xfrm>
        </p:grpSpPr>
        <p:sp>
          <p:nvSpPr>
            <p:cNvPr id="33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문제 </a:t>
              </a:r>
              <a:r>
                <a:rPr lang="en-US" altLang="ko-KR" dirty="0" smtClean="0"/>
                <a:t>2.</a:t>
              </a:r>
              <a:endParaRPr lang="ko-KR" altLang="en-US" dirty="0"/>
            </a:p>
          </p:txBody>
        </p:sp>
        <p:sp>
          <p:nvSpPr>
            <p:cNvPr id="34" name="내용 개체 틀 3"/>
            <p:cNvSpPr txBox="1">
              <a:spLocks/>
            </p:cNvSpPr>
            <p:nvPr/>
          </p:nvSpPr>
          <p:spPr>
            <a:xfrm>
              <a:off x="1749550" y="1449388"/>
              <a:ext cx="722947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/>
              <a:r>
                <a:rPr lang="ko-KR" altLang="en-US" dirty="0"/>
                <a:t>계산을 하세요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174525"/>
              </p:ext>
            </p:extLst>
          </p:nvPr>
        </p:nvGraphicFramePr>
        <p:xfrm>
          <a:off x="1127594" y="2226605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5" name="직사각형 44"/>
          <p:cNvSpPr/>
          <p:nvPr/>
        </p:nvSpPr>
        <p:spPr>
          <a:xfrm>
            <a:off x="1386628" y="2383093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537336"/>
              </p:ext>
            </p:extLst>
          </p:nvPr>
        </p:nvGraphicFramePr>
        <p:xfrm>
          <a:off x="1849267" y="2226605"/>
          <a:ext cx="452736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52736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7" name="직사각형 46"/>
          <p:cNvSpPr/>
          <p:nvPr/>
        </p:nvSpPr>
        <p:spPr>
          <a:xfrm>
            <a:off x="876334" y="235406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1584918" y="235406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868677" y="4024512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538625" y="4024512"/>
            <a:ext cx="528028" cy="398360"/>
            <a:chOff x="1437027" y="4024512"/>
            <a:chExt cx="528028" cy="398360"/>
          </a:xfrm>
        </p:grpSpPr>
        <p:sp>
          <p:nvSpPr>
            <p:cNvPr id="50" name="직사각형 49"/>
            <p:cNvSpPr/>
            <p:nvPr/>
          </p:nvSpPr>
          <p:spPr>
            <a:xfrm>
              <a:off x="1437027" y="4053540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b="1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endPara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640927" y="4024512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652804"/>
              </p:ext>
            </p:extLst>
          </p:nvPr>
        </p:nvGraphicFramePr>
        <p:xfrm>
          <a:off x="2675129" y="2203361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503964"/>
              </p:ext>
            </p:extLst>
          </p:nvPr>
        </p:nvGraphicFramePr>
        <p:xfrm>
          <a:off x="3466468" y="2203361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" name="직사각형 55"/>
          <p:cNvSpPr/>
          <p:nvPr/>
        </p:nvSpPr>
        <p:spPr>
          <a:xfrm>
            <a:off x="3078112" y="2383093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직사각형 56"/>
              <p:cNvSpPr/>
              <p:nvPr/>
            </p:nvSpPr>
            <p:spPr>
              <a:xfrm>
                <a:off x="3888640" y="2255106"/>
                <a:ext cx="4428135" cy="576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=(2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1)+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altLang="ko-KR" i="1">
                            <a:solidFill>
                              <a:srgbClr val="228A38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b="1" i="1">
                            <a:solidFill>
                              <a:srgbClr val="228A38"/>
                            </a:solidFill>
                            <a:latin typeface="Cambria Math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solidFill>
                                  <a:srgbClr val="228A38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  <m:r>
                          <m:rPr>
                            <m:nor/>
                          </m:rPr>
                          <a:rPr lang="en-US" altLang="ko-KR" b="1" i="0" smtClean="0">
                            <a:solidFill>
                              <a:srgbClr val="228A38"/>
                            </a:solidFill>
                            <a:latin typeface="Cambria Math"/>
                          </a:rPr>
                          <m:t>      </m:t>
                        </m:r>
                        <m:r>
                          <m:rPr>
                            <m:nor/>
                          </m:rPr>
                          <a:rPr lang="en-US" altLang="ko-KR" b="1" dirty="0">
                            <a:solidFill>
                              <a:srgbClr val="228A38"/>
                            </a:solidFill>
                            <a:latin typeface="나눔바른고딕" panose="020B0603020101020101" pitchFamily="50" charset="-127"/>
                            <a:ea typeface="나눔바른고딕" panose="020B0603020101020101" pitchFamily="50" charset="-127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ko-KR" b="1" i="0" dirty="0" smtClean="0">
                            <a:solidFill>
                              <a:srgbClr val="228A38"/>
                            </a:solidFill>
                            <a:latin typeface="나눔바른고딕" panose="020B0603020101020101" pitchFamily="50" charset="-127"/>
                            <a:ea typeface="나눔바른고딕" panose="020B0603020101020101" pitchFamily="50" charset="-127"/>
                          </a:rPr>
                          <m:t>    </m:t>
                        </m:r>
                      </m:e>
                    </m:d>
                    <m:r>
                      <a:rPr lang="en-US" altLang="ko-KR" b="1" i="1">
                        <a:solidFill>
                          <a:srgbClr val="228A38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dirty="0">
                    <a:solidFill>
                      <a:srgbClr val="228A38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altLang="ko-KR" i="1">
                            <a:solidFill>
                              <a:srgbClr val="228A38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solidFill>
                                  <a:srgbClr val="228A38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</m:e>
                    </m:d>
                  </m:oMath>
                </a14:m>
                <a:r>
                  <a:rPr lang="en-US" altLang="ko-KR" dirty="0">
                    <a:solidFill>
                      <a:srgbClr val="228A38"/>
                    </a:solidFill>
                  </a:rPr>
                  <a:t> 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= 1+        =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      </a:t>
                </a:r>
                <a:endParaRPr lang="ko-KR" altLang="en-US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57" name="직사각형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640" y="2255106"/>
                <a:ext cx="4428135" cy="576312"/>
              </a:xfrm>
              <a:prstGeom prst="rect">
                <a:avLst/>
              </a:prstGeom>
              <a:blipFill rotWithShape="1">
                <a:blip r:embed="rId5"/>
                <a:stretch>
                  <a:fillRect l="-1240" b="-21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633274"/>
              </p:ext>
            </p:extLst>
          </p:nvPr>
        </p:nvGraphicFramePr>
        <p:xfrm>
          <a:off x="5003103" y="2203361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" name="직사각형 59"/>
          <p:cNvSpPr/>
          <p:nvPr/>
        </p:nvSpPr>
        <p:spPr>
          <a:xfrm>
            <a:off x="2257877" y="235406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2425643" y="235406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62" name="표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656481"/>
              </p:ext>
            </p:extLst>
          </p:nvPr>
        </p:nvGraphicFramePr>
        <p:xfrm>
          <a:off x="5791649" y="2203361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" name="표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008524"/>
              </p:ext>
            </p:extLst>
          </p:nvPr>
        </p:nvGraphicFramePr>
        <p:xfrm>
          <a:off x="6968648" y="2217875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16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" name="직사각형 65"/>
          <p:cNvSpPr/>
          <p:nvPr/>
        </p:nvSpPr>
        <p:spPr>
          <a:xfrm>
            <a:off x="2257877" y="4016560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6" name="표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975873"/>
              </p:ext>
            </p:extLst>
          </p:nvPr>
        </p:nvGraphicFramePr>
        <p:xfrm>
          <a:off x="7780346" y="2217875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7" name="표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050276"/>
              </p:ext>
            </p:extLst>
          </p:nvPr>
        </p:nvGraphicFramePr>
        <p:xfrm>
          <a:off x="2675129" y="3854360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8" name="표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268945"/>
              </p:ext>
            </p:extLst>
          </p:nvPr>
        </p:nvGraphicFramePr>
        <p:xfrm>
          <a:off x="3466468" y="3854360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" name="직사각형 78"/>
          <p:cNvSpPr/>
          <p:nvPr/>
        </p:nvSpPr>
        <p:spPr>
          <a:xfrm>
            <a:off x="3078112" y="4034092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직사각형 79"/>
              <p:cNvSpPr/>
              <p:nvPr/>
            </p:nvSpPr>
            <p:spPr>
              <a:xfrm>
                <a:off x="3888640" y="3906105"/>
                <a:ext cx="4378443" cy="576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=(3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1)+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altLang="ko-KR" i="1">
                            <a:solidFill>
                              <a:srgbClr val="228A38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b="1" i="1">
                            <a:solidFill>
                              <a:srgbClr val="228A38"/>
                            </a:solidFill>
                            <a:latin typeface="Cambria Math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solidFill>
                                  <a:srgbClr val="228A38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  <m:r>
                          <m:rPr>
                            <m:nor/>
                          </m:rPr>
                          <a:rPr lang="en-US" altLang="ko-KR" b="1" i="0" smtClean="0">
                            <a:solidFill>
                              <a:srgbClr val="228A38"/>
                            </a:solidFill>
                            <a:latin typeface="Cambria Math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altLang="ko-KR" b="1" smtClean="0">
                            <a:solidFill>
                              <a:srgbClr val="228A38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b="0" i="0" smtClean="0">
                            <a:solidFill>
                              <a:srgbClr val="228A38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b="1" i="0" smtClean="0">
                            <a:solidFill>
                              <a:srgbClr val="228A38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b="1" dirty="0">
                            <a:solidFill>
                              <a:srgbClr val="228A38"/>
                            </a:solidFill>
                            <a:latin typeface="나눔바른고딕" panose="020B0603020101020101" pitchFamily="50" charset="-127"/>
                            <a:ea typeface="나눔바른고딕" panose="020B0603020101020101" pitchFamily="50" charset="-127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ko-KR" b="1" i="0" dirty="0" smtClean="0">
                            <a:solidFill>
                              <a:srgbClr val="228A38"/>
                            </a:solidFill>
                            <a:latin typeface="나눔바른고딕" panose="020B0603020101020101" pitchFamily="50" charset="-127"/>
                            <a:ea typeface="나눔바른고딕" panose="020B0603020101020101" pitchFamily="50" charset="-127"/>
                          </a:rPr>
                          <m:t>    </m:t>
                        </m:r>
                      </m:e>
                    </m:d>
                    <m:r>
                      <a:rPr lang="en-US" altLang="ko-KR" b="1" i="1">
                        <a:solidFill>
                          <a:srgbClr val="228A38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dirty="0">
                    <a:solidFill>
                      <a:srgbClr val="228A38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altLang="ko-KR" i="1">
                            <a:solidFill>
                              <a:srgbClr val="228A38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solidFill>
                                  <a:srgbClr val="228A38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</m:e>
                    </m:d>
                  </m:oMath>
                </a14:m>
                <a:r>
                  <a:rPr lang="en-US" altLang="ko-KR" dirty="0">
                    <a:solidFill>
                      <a:srgbClr val="228A38"/>
                    </a:solidFill>
                  </a:rPr>
                  <a:t> 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= 2+        =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2      </a:t>
                </a:r>
                <a:endParaRPr lang="ko-KR" altLang="en-US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80" name="직사각형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640" y="3906105"/>
                <a:ext cx="4378443" cy="576312"/>
              </a:xfrm>
              <a:prstGeom prst="rect">
                <a:avLst/>
              </a:prstGeom>
              <a:blipFill rotWithShape="1">
                <a:blip r:embed="rId6"/>
                <a:stretch>
                  <a:fillRect l="-1253" r="-279" b="-21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" name="표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428498"/>
              </p:ext>
            </p:extLst>
          </p:nvPr>
        </p:nvGraphicFramePr>
        <p:xfrm>
          <a:off x="5017617" y="3854360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" name="직사각형 81"/>
          <p:cNvSpPr/>
          <p:nvPr/>
        </p:nvSpPr>
        <p:spPr>
          <a:xfrm>
            <a:off x="2425643" y="4005064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83" name="표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512671"/>
              </p:ext>
            </p:extLst>
          </p:nvPr>
        </p:nvGraphicFramePr>
        <p:xfrm>
          <a:off x="5744149" y="3854360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4" name="표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098382"/>
              </p:ext>
            </p:extLst>
          </p:nvPr>
        </p:nvGraphicFramePr>
        <p:xfrm>
          <a:off x="6956773" y="3868874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5" name="표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473522"/>
              </p:ext>
            </p:extLst>
          </p:nvPr>
        </p:nvGraphicFramePr>
        <p:xfrm>
          <a:off x="7823888" y="3868874"/>
          <a:ext cx="293553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93553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4" name="표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062669"/>
              </p:ext>
            </p:extLst>
          </p:nvPr>
        </p:nvGraphicFramePr>
        <p:xfrm>
          <a:off x="2010931" y="391131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5" name="표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033629"/>
              </p:ext>
            </p:extLst>
          </p:nvPr>
        </p:nvGraphicFramePr>
        <p:xfrm>
          <a:off x="1106341" y="3906105"/>
          <a:ext cx="452736" cy="653205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52736"/>
              </a:tblGrid>
              <a:tr h="305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7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9" name="그림 5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60011" y="233491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그림 7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60011" y="402205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그림 6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68" name="그림 6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69" name="직사각형 68">
            <a:hlinkClick r:id="rId9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>
            <a:hlinkClick r:id="rId10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hlinkClick r:id="rId11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hlinkClick r:id="rId12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>
            <a:hlinkClick r:id="rId13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>
            <a:hlinkClick r:id="rId14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>
            <a:hlinkClick r:id="rId15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801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8" grpId="0"/>
      <p:bldP spid="52" grpId="0"/>
      <p:bldP spid="56" grpId="0"/>
      <p:bldP spid="57" grpId="0"/>
      <p:bldP spid="60" grpId="0"/>
      <p:bldP spid="61" grpId="0"/>
      <p:bldP spid="66" grpId="0"/>
      <p:bldP spid="79" grpId="0"/>
      <p:bldP spid="80" grpId="0"/>
      <p:bldP spid="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15102" y="2442008"/>
            <a:ext cx="7451041" cy="1116650"/>
            <a:chOff x="1415102" y="2755704"/>
            <a:chExt cx="7451041" cy="1116650"/>
          </a:xfrm>
        </p:grpSpPr>
        <p:pic>
          <p:nvPicPr>
            <p:cNvPr id="47" name="그림 46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39" t="67694" r="13496" b="26875"/>
            <a:stretch/>
          </p:blipFill>
          <p:spPr>
            <a:xfrm>
              <a:off x="6234193" y="3133216"/>
              <a:ext cx="2631950" cy="707605"/>
            </a:xfrm>
            <a:prstGeom prst="rect">
              <a:avLst/>
            </a:prstGeom>
          </p:spPr>
        </p:pic>
        <p:sp>
          <p:nvSpPr>
            <p:cNvPr id="96" name="직사각형 95"/>
            <p:cNvSpPr/>
            <p:nvPr/>
          </p:nvSpPr>
          <p:spPr>
            <a:xfrm>
              <a:off x="8355620" y="3163883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b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g</a:t>
              </a:r>
              <a:endPara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48" name="그림 47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95" t="59310" r="9363" b="32120"/>
            <a:stretch/>
          </p:blipFill>
          <p:spPr>
            <a:xfrm>
              <a:off x="1415102" y="2755704"/>
              <a:ext cx="4555589" cy="1116650"/>
            </a:xfrm>
            <a:prstGeom prst="rect">
              <a:avLst/>
            </a:prstGeom>
          </p:spPr>
        </p:pic>
      </p:grpSp>
      <p:sp>
        <p:nvSpPr>
          <p:cNvPr id="24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6892120" y="178154"/>
            <a:ext cx="2949345" cy="731377"/>
            <a:chOff x="6892120" y="178154"/>
            <a:chExt cx="2949345" cy="731377"/>
          </a:xfrm>
        </p:grpSpPr>
        <p:grpSp>
          <p:nvGrpSpPr>
            <p:cNvPr id="25" name="그룹 24"/>
            <p:cNvGrpSpPr/>
            <p:nvPr/>
          </p:nvGrpSpPr>
          <p:grpSpPr>
            <a:xfrm>
              <a:off x="6892120" y="188726"/>
              <a:ext cx="2949345" cy="720805"/>
              <a:chOff x="6892120" y="188726"/>
              <a:chExt cx="2949345" cy="720805"/>
            </a:xfrm>
          </p:grpSpPr>
          <p:grpSp>
            <p:nvGrpSpPr>
              <p:cNvPr id="26" name="그룹 25"/>
              <p:cNvGrpSpPr/>
              <p:nvPr/>
            </p:nvGrpSpPr>
            <p:grpSpPr>
              <a:xfrm>
                <a:off x="7260610" y="195550"/>
                <a:ext cx="2580855" cy="713981"/>
                <a:chOff x="7260610" y="195550"/>
                <a:chExt cx="2580855" cy="713981"/>
              </a:xfrm>
            </p:grpSpPr>
            <p:pic>
              <p:nvPicPr>
                <p:cNvPr id="28" name="그림 27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29" name="그림 28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198" r="38802" b="95193"/>
                <a:stretch/>
              </p:blipFill>
              <p:spPr>
                <a:xfrm>
                  <a:off x="7260610" y="195550"/>
                  <a:ext cx="2138107" cy="713981"/>
                </a:xfrm>
                <a:prstGeom prst="rect">
                  <a:avLst/>
                </a:prstGeom>
              </p:spPr>
            </p:pic>
          </p:grpSp>
          <p:pic>
            <p:nvPicPr>
              <p:cNvPr id="27" name="그림 26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6892120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4" name="표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75289"/>
              </p:ext>
            </p:extLst>
          </p:nvPr>
        </p:nvGraphicFramePr>
        <p:xfrm>
          <a:off x="2776337" y="2635918"/>
          <a:ext cx="308223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8223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5" name="표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132487"/>
              </p:ext>
            </p:extLst>
          </p:nvPr>
        </p:nvGraphicFramePr>
        <p:xfrm>
          <a:off x="3474926" y="2635918"/>
          <a:ext cx="308223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8223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" name="표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980342"/>
              </p:ext>
            </p:extLst>
          </p:nvPr>
        </p:nvGraphicFramePr>
        <p:xfrm>
          <a:off x="4237011" y="2626393"/>
          <a:ext cx="404812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04812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0" name="그룹 69"/>
          <p:cNvGrpSpPr/>
          <p:nvPr/>
        </p:nvGrpSpPr>
        <p:grpSpPr>
          <a:xfrm>
            <a:off x="882650" y="1373188"/>
            <a:ext cx="8299397" cy="923330"/>
            <a:chOff x="882650" y="1373188"/>
            <a:chExt cx="8299397" cy="923330"/>
          </a:xfrm>
        </p:grpSpPr>
        <p:sp>
          <p:nvSpPr>
            <p:cNvPr id="71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문제 </a:t>
              </a:r>
              <a:r>
                <a:rPr lang="en-US" altLang="ko-KR" dirty="0" smtClean="0"/>
                <a:t>3.</a:t>
              </a:r>
              <a:endParaRPr lang="ko-KR" altLang="en-US" dirty="0"/>
            </a:p>
          </p:txBody>
        </p:sp>
        <p:sp>
          <p:nvSpPr>
            <p:cNvPr id="72" name="내용 개체 틀 3"/>
            <p:cNvSpPr txBox="1">
              <a:spLocks/>
            </p:cNvSpPr>
            <p:nvPr/>
          </p:nvSpPr>
          <p:spPr>
            <a:xfrm>
              <a:off x="1749549" y="1373188"/>
              <a:ext cx="7432498" cy="9233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>
                <a:lnSpc>
                  <a:spcPct val="150000"/>
                </a:lnSpc>
              </a:pPr>
              <a:r>
                <a:rPr lang="ko-KR" altLang="en-US" dirty="0" smtClean="0"/>
                <a:t>빵 반죽이 </a:t>
              </a:r>
              <a:r>
                <a:rPr lang="en-US" altLang="ko-KR" dirty="0" smtClean="0"/>
                <a:t>5</a:t>
              </a:r>
              <a:r>
                <a:rPr lang="ko-KR" altLang="en-US" dirty="0" smtClean="0"/>
                <a:t>      </a:t>
              </a:r>
              <a:r>
                <a:rPr lang="en-US" altLang="ko-KR" dirty="0" smtClean="0"/>
                <a:t>g </a:t>
              </a:r>
              <a:r>
                <a:rPr lang="ko-KR" altLang="en-US" dirty="0" smtClean="0"/>
                <a:t>있습니다</a:t>
              </a:r>
              <a:r>
                <a:rPr lang="en-US" altLang="ko-KR" dirty="0" smtClean="0"/>
                <a:t>. </a:t>
              </a:r>
              <a:r>
                <a:rPr lang="ko-KR" altLang="en-US" dirty="0" err="1" smtClean="0"/>
                <a:t>그중</a:t>
              </a:r>
              <a:r>
                <a:rPr lang="ko-KR" altLang="en-US" dirty="0" smtClean="0"/>
                <a:t>  </a:t>
              </a:r>
              <a:r>
                <a:rPr lang="en-US" altLang="ko-KR" dirty="0" smtClean="0"/>
                <a:t>3 </a:t>
              </a:r>
              <a:r>
                <a:rPr lang="ko-KR" altLang="en-US" dirty="0" smtClean="0"/>
                <a:t>      </a:t>
              </a:r>
              <a:r>
                <a:rPr lang="en-US" altLang="ko-KR" dirty="0" smtClean="0"/>
                <a:t>g</a:t>
              </a:r>
              <a:r>
                <a:rPr lang="ko-KR" altLang="en-US" dirty="0" smtClean="0"/>
                <a:t>을 사용했다면 남은 반죽의 무게는 얼마인지 식을 쓰고 답을 구해 보세요</a:t>
              </a:r>
              <a:r>
                <a:rPr lang="en-US" altLang="ko-KR" dirty="0" smtClean="0"/>
                <a:t>.</a:t>
              </a:r>
              <a:endParaRPr lang="en-US" altLang="ko-KR" dirty="0"/>
            </a:p>
          </p:txBody>
        </p:sp>
      </p:grpSp>
      <p:sp>
        <p:nvSpPr>
          <p:cNvPr id="73" name="직사각형 72"/>
          <p:cNvSpPr/>
          <p:nvPr/>
        </p:nvSpPr>
        <p:spPr>
          <a:xfrm>
            <a:off x="3024139" y="2786622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endParaRPr lang="ko-KR" altLang="en-US" b="1" dirty="0">
              <a:solidFill>
                <a:srgbClr val="228A38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3756523" y="2786622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89" name="표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688509"/>
              </p:ext>
            </p:extLst>
          </p:nvPr>
        </p:nvGraphicFramePr>
        <p:xfrm>
          <a:off x="2986805" y="133145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0" name="표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294075"/>
              </p:ext>
            </p:extLst>
          </p:nvPr>
        </p:nvGraphicFramePr>
        <p:xfrm>
          <a:off x="5243280" y="1331454"/>
          <a:ext cx="408905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08905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1" name="직사각형 40"/>
          <p:cNvSpPr/>
          <p:nvPr/>
        </p:nvSpPr>
        <p:spPr>
          <a:xfrm>
            <a:off x="3966156" y="2786622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3183798" y="2786622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2495104" y="2786622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50" name="표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578343"/>
              </p:ext>
            </p:extLst>
          </p:nvPr>
        </p:nvGraphicFramePr>
        <p:xfrm>
          <a:off x="7669839" y="2626393"/>
          <a:ext cx="404812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04812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" name="직사각형 50"/>
          <p:cNvSpPr/>
          <p:nvPr/>
        </p:nvSpPr>
        <p:spPr>
          <a:xfrm>
            <a:off x="7398984" y="2786622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4076" y="282744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그림 9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6464" y="282609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그림 5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54" name="그림 5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5" name="직사각형 54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9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0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11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12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13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>
            <a:hlinkClick r:id="rId14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40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41" grpId="0"/>
      <p:bldP spid="42" grpId="0"/>
      <p:bldP spid="43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7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24300" y="2987497"/>
            <a:ext cx="536856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분수의 뺄셈을 해 볼까요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(3)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분수의 뺄셈을 해 볼까요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08885" y="2515833"/>
            <a:ext cx="4763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 smtClean="0">
                <a:latin typeface="나눔고딕 ExtraBold" pitchFamily="50" charset="-127"/>
                <a:ea typeface="나눔고딕 ExtraBold" pitchFamily="50" charset="-127"/>
              </a:rPr>
              <a:t>받아내림이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 없는 분모가 다른 대분수의 뺄셈을 해 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 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분수의 뺄셈을 해 볼까요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6892120" y="174406"/>
            <a:ext cx="2949345" cy="735125"/>
            <a:chOff x="6892120" y="174406"/>
            <a:chExt cx="2949345" cy="735125"/>
          </a:xfrm>
        </p:grpSpPr>
        <p:grpSp>
          <p:nvGrpSpPr>
            <p:cNvPr id="28" name="그룹 27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32" name="그림 31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3" name="그림 32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29" name="그림 28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30" name="그림 2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42" t="15752" r="75234" b="79441"/>
            <a:stretch/>
          </p:blipFill>
          <p:spPr>
            <a:xfrm>
              <a:off x="7251970" y="174406"/>
              <a:ext cx="375314" cy="713981"/>
            </a:xfrm>
            <a:prstGeom prst="rect">
              <a:avLst/>
            </a:prstGeom>
          </p:spPr>
        </p:pic>
      </p:grpSp>
      <p:sp>
        <p:nvSpPr>
          <p:cNvPr id="14" name="직사각형 13">
            <a:hlinkClick r:id="rId5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6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7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10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1" action="ppaction://hlinksldjump"/>
          </p:cNvPr>
          <p:cNvSpPr/>
          <p:nvPr/>
        </p:nvSpPr>
        <p:spPr>
          <a:xfrm>
            <a:off x="94261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내용 개체 틀 5"/>
          <p:cNvSpPr txBox="1">
            <a:spLocks/>
          </p:cNvSpPr>
          <p:nvPr/>
        </p:nvSpPr>
        <p:spPr>
          <a:xfrm>
            <a:off x="694689" y="41206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남는 </a:t>
            </a:r>
            <a:r>
              <a:rPr lang="ko-KR" altLang="en-US" sz="2300" dirty="0" err="1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쌀음료의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양 어림하기</a:t>
            </a:r>
          </a:p>
        </p:txBody>
      </p:sp>
      <p:graphicFrame>
        <p:nvGraphicFramePr>
          <p:cNvPr id="42" name="표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688944"/>
              </p:ext>
            </p:extLst>
          </p:nvPr>
        </p:nvGraphicFramePr>
        <p:xfrm>
          <a:off x="2049565" y="1369258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995021"/>
              </p:ext>
            </p:extLst>
          </p:nvPr>
        </p:nvGraphicFramePr>
        <p:xfrm>
          <a:off x="3116796" y="1369258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그림 7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t="19702" r="17530" b="62388"/>
          <a:stretch/>
        </p:blipFill>
        <p:spPr>
          <a:xfrm>
            <a:off x="1789153" y="1886642"/>
            <a:ext cx="6400893" cy="2333768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871885" y="4181904"/>
            <a:ext cx="8168226" cy="1737884"/>
            <a:chOff x="871885" y="4181904"/>
            <a:chExt cx="8168226" cy="1737884"/>
          </a:xfrm>
        </p:grpSpPr>
        <p:sp>
          <p:nvSpPr>
            <p:cNvPr id="49" name="모서리가 둥근 직사각형 48"/>
            <p:cNvSpPr/>
            <p:nvPr/>
          </p:nvSpPr>
          <p:spPr bwMode="auto">
            <a:xfrm>
              <a:off x="871885" y="4652431"/>
              <a:ext cx="8149877" cy="1267357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61827" y="4181904"/>
              <a:ext cx="8078284" cy="369332"/>
              <a:chOff x="829684" y="5546885"/>
              <a:chExt cx="8078284" cy="369332"/>
            </a:xfrm>
          </p:grpSpPr>
          <p:sp>
            <p:nvSpPr>
              <p:cNvPr id="47" name="내용 개체 틀 3"/>
              <p:cNvSpPr txBox="1">
                <a:spLocks/>
              </p:cNvSpPr>
              <p:nvPr/>
            </p:nvSpPr>
            <p:spPr>
              <a:xfrm>
                <a:off x="943734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원래 </a:t>
                </a:r>
                <a:r>
                  <a:rPr lang="ko-KR" altLang="en-US" dirty="0"/>
                  <a:t>있던 </a:t>
                </a:r>
                <a:r>
                  <a:rPr lang="ko-KR" altLang="en-US" dirty="0" err="1" smtClean="0"/>
                  <a:t>쌀음료의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양과 </a:t>
                </a:r>
                <a:r>
                  <a:rPr lang="ko-KR" altLang="en-US" dirty="0" smtClean="0"/>
                  <a:t>마실 </a:t>
                </a:r>
                <a:r>
                  <a:rPr lang="ko-KR" altLang="en-US" dirty="0" err="1" smtClean="0"/>
                  <a:t>쌀음료의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양은 얼마인가요</a:t>
                </a:r>
                <a:r>
                  <a:rPr lang="en-US" altLang="ko-KR" dirty="0" smtClean="0"/>
                  <a:t>?</a:t>
                </a:r>
                <a:endParaRPr lang="en-US" altLang="ko-KR" dirty="0"/>
              </a:p>
            </p:txBody>
          </p:sp>
          <p:sp>
            <p:nvSpPr>
              <p:cNvPr id="48" name="모서리가 둥근 직사각형 47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0" name="내용 개체 틀 2"/>
          <p:cNvSpPr txBox="1">
            <a:spLocks/>
          </p:cNvSpPr>
          <p:nvPr/>
        </p:nvSpPr>
        <p:spPr>
          <a:xfrm>
            <a:off x="889048" y="4652431"/>
            <a:ext cx="8104140" cy="12557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ko-KR" altLang="en-US" dirty="0">
                <a:solidFill>
                  <a:srgbClr val="208235"/>
                </a:solidFill>
              </a:rPr>
              <a:t>원래 있던 </a:t>
            </a:r>
            <a:r>
              <a:rPr lang="ko-KR" altLang="en-US" dirty="0" err="1" smtClean="0">
                <a:solidFill>
                  <a:srgbClr val="208235"/>
                </a:solidFill>
              </a:rPr>
              <a:t>쌀음료의</a:t>
            </a:r>
            <a:r>
              <a:rPr lang="ko-KR" altLang="en-US" dirty="0" smtClean="0">
                <a:solidFill>
                  <a:srgbClr val="208235"/>
                </a:solidFill>
              </a:rPr>
              <a:t> 양은 </a:t>
            </a:r>
            <a:r>
              <a:rPr lang="en-US" altLang="ko-KR" dirty="0" smtClean="0">
                <a:solidFill>
                  <a:srgbClr val="208235"/>
                </a:solidFill>
              </a:rPr>
              <a:t>1       L</a:t>
            </a:r>
            <a:r>
              <a:rPr lang="ko-KR" altLang="en-US" dirty="0" smtClean="0">
                <a:solidFill>
                  <a:srgbClr val="208235"/>
                </a:solidFill>
              </a:rPr>
              <a:t>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ko-KR" altLang="en-US" dirty="0" smtClean="0">
                <a:solidFill>
                  <a:srgbClr val="208235"/>
                </a:solidFill>
              </a:rPr>
              <a:t>마실 </a:t>
            </a:r>
            <a:r>
              <a:rPr lang="ko-KR" altLang="en-US" dirty="0" err="1" smtClean="0">
                <a:solidFill>
                  <a:srgbClr val="208235"/>
                </a:solidFill>
              </a:rPr>
              <a:t>쌀음료의</a:t>
            </a:r>
            <a:r>
              <a:rPr lang="ko-KR" altLang="en-US" dirty="0" smtClean="0">
                <a:solidFill>
                  <a:srgbClr val="208235"/>
                </a:solidFill>
              </a:rPr>
              <a:t> 양은 </a:t>
            </a:r>
            <a:r>
              <a:rPr lang="en-US" altLang="ko-KR" dirty="0" smtClean="0">
                <a:solidFill>
                  <a:srgbClr val="208235"/>
                </a:solidFill>
              </a:rPr>
              <a:t>1      L</a:t>
            </a:r>
            <a:r>
              <a:rPr lang="ko-KR" altLang="en-US" dirty="0" smtClean="0">
                <a:solidFill>
                  <a:srgbClr val="208235"/>
                </a:solidFill>
              </a:rPr>
              <a:t>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50671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260236"/>
              </p:ext>
            </p:extLst>
          </p:nvPr>
        </p:nvGraphicFramePr>
        <p:xfrm>
          <a:off x="3739751" y="4701531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194403"/>
              </p:ext>
            </p:extLst>
          </p:nvPr>
        </p:nvGraphicFramePr>
        <p:xfrm>
          <a:off x="3206101" y="5295924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4" name="그룹 53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55" name="그룹 54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58" name="그림 57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59" name="그림 58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56" name="그림 55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57" name="그림 56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7617296" y="188726"/>
              <a:ext cx="335504" cy="713981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884715" y="1480202"/>
            <a:ext cx="8176381" cy="369332"/>
            <a:chOff x="884715" y="1480202"/>
            <a:chExt cx="8176381" cy="369332"/>
          </a:xfrm>
        </p:grpSpPr>
        <p:sp>
          <p:nvSpPr>
            <p:cNvPr id="40" name="내용 개체 틀 3"/>
            <p:cNvSpPr txBox="1">
              <a:spLocks/>
            </p:cNvSpPr>
            <p:nvPr/>
          </p:nvSpPr>
          <p:spPr>
            <a:xfrm>
              <a:off x="1096862" y="1480202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err="1" smtClean="0"/>
                <a:t>쌀음료</a:t>
              </a:r>
              <a:r>
                <a:rPr lang="ko-KR" altLang="en-US" dirty="0" smtClean="0"/>
                <a:t> </a:t>
              </a:r>
              <a:r>
                <a:rPr lang="en-US" altLang="ko-KR" dirty="0" smtClean="0"/>
                <a:t>1     L</a:t>
              </a:r>
              <a:r>
                <a:rPr lang="ko-KR" altLang="en-US" dirty="0" smtClean="0"/>
                <a:t>에서 </a:t>
              </a:r>
              <a:r>
                <a:rPr lang="en-US" altLang="ko-KR" dirty="0" smtClean="0"/>
                <a:t>1      L</a:t>
              </a:r>
              <a:r>
                <a:rPr lang="ko-KR" altLang="en-US" dirty="0" smtClean="0"/>
                <a:t>를 </a:t>
              </a:r>
              <a:r>
                <a:rPr lang="ko-KR" altLang="en-US" dirty="0"/>
                <a:t>마시면 남는 </a:t>
              </a:r>
              <a:r>
                <a:rPr lang="ko-KR" altLang="en-US" dirty="0" err="1" smtClean="0"/>
                <a:t>쌀음료의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양이 얼마나 </a:t>
              </a:r>
              <a:r>
                <a:rPr lang="ko-KR" altLang="en-US" dirty="0" smtClean="0"/>
                <a:t>될지 </a:t>
              </a:r>
              <a:r>
                <a:rPr lang="ko-KR" altLang="en-US" dirty="0"/>
                <a:t>알아봅시다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884715" y="1557354"/>
              <a:ext cx="217025" cy="217025"/>
              <a:chOff x="4520952" y="3717032"/>
              <a:chExt cx="217025" cy="217025"/>
            </a:xfrm>
          </p:grpSpPr>
          <p:grpSp>
            <p:nvGrpSpPr>
              <p:cNvPr id="31" name="그룹 30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3" name="모서리가 둥근 직사각형 32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2" name="모서리가 둥근 직사각형 31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37" name="직사각형 36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8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hlinkClick r:id="rId9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10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>
            <a:hlinkClick r:id="rId11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>
            <a:hlinkClick r:id="rId12" action="ppaction://hlinksldjump"/>
          </p:cNvPr>
          <p:cNvSpPr/>
          <p:nvPr/>
        </p:nvSpPr>
        <p:spPr>
          <a:xfrm>
            <a:off x="94261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hlinkClick r:id="rId13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그림 8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0" t="1720" r="41690" b="79506"/>
          <a:stretch/>
        </p:blipFill>
        <p:spPr>
          <a:xfrm>
            <a:off x="1758844" y="3626342"/>
            <a:ext cx="1329723" cy="1931289"/>
          </a:xfrm>
          <a:prstGeom prst="rect">
            <a:avLst/>
          </a:prstGeom>
        </p:spPr>
      </p:pic>
      <p:pic>
        <p:nvPicPr>
          <p:cNvPr id="83" name="그림 8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9" t="1720" r="32411" b="79506"/>
          <a:stretch/>
        </p:blipFill>
        <p:spPr>
          <a:xfrm>
            <a:off x="2996530" y="3626342"/>
            <a:ext cx="1329723" cy="1931289"/>
          </a:xfrm>
          <a:prstGeom prst="rect">
            <a:avLst/>
          </a:prstGeom>
        </p:spPr>
      </p:pic>
      <p:pic>
        <p:nvPicPr>
          <p:cNvPr id="84" name="그림 8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8" t="1720" r="18812" b="79506"/>
          <a:stretch/>
        </p:blipFill>
        <p:spPr>
          <a:xfrm>
            <a:off x="5456298" y="3626342"/>
            <a:ext cx="1329723" cy="1931289"/>
          </a:xfrm>
          <a:prstGeom prst="rect">
            <a:avLst/>
          </a:prstGeom>
        </p:spPr>
      </p:pic>
      <p:pic>
        <p:nvPicPr>
          <p:cNvPr id="85" name="그림 84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75" t="1720" r="9505" b="79506"/>
          <a:stretch/>
        </p:blipFill>
        <p:spPr>
          <a:xfrm>
            <a:off x="6670234" y="3626342"/>
            <a:ext cx="1329723" cy="1931289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204214" y="3630352"/>
            <a:ext cx="7260502" cy="1931289"/>
            <a:chOff x="1204214" y="3630352"/>
            <a:chExt cx="7260502" cy="1931289"/>
          </a:xfrm>
        </p:grpSpPr>
        <p:pic>
          <p:nvPicPr>
            <p:cNvPr id="80" name="그림 79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3" t="44321" r="76527" b="50056"/>
            <a:stretch/>
          </p:blipFill>
          <p:spPr>
            <a:xfrm>
              <a:off x="1204214" y="4213779"/>
              <a:ext cx="622339" cy="732669"/>
            </a:xfrm>
            <a:prstGeom prst="rect">
              <a:avLst/>
            </a:prstGeom>
          </p:spPr>
        </p:pic>
        <p:pic>
          <p:nvPicPr>
            <p:cNvPr id="81" name="그림 80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92" t="44321" r="10668" b="50056"/>
            <a:stretch/>
          </p:blipFill>
          <p:spPr>
            <a:xfrm>
              <a:off x="7842377" y="4213778"/>
              <a:ext cx="622339" cy="732669"/>
            </a:xfrm>
            <a:prstGeom prst="rect">
              <a:avLst/>
            </a:prstGeom>
          </p:spPr>
        </p:pic>
        <p:pic>
          <p:nvPicPr>
            <p:cNvPr id="2" name="그림 1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9" t="1720" r="87021" b="79506"/>
            <a:stretch/>
          </p:blipFill>
          <p:spPr>
            <a:xfrm>
              <a:off x="1711345" y="3630352"/>
              <a:ext cx="1329723" cy="1931289"/>
            </a:xfrm>
            <a:prstGeom prst="rect">
              <a:avLst/>
            </a:prstGeom>
          </p:spPr>
        </p:pic>
        <p:pic>
          <p:nvPicPr>
            <p:cNvPr id="74" name="그림 73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1" t="1720" r="77089" b="79506"/>
            <a:stretch/>
          </p:blipFill>
          <p:spPr>
            <a:xfrm>
              <a:off x="3041068" y="3630352"/>
              <a:ext cx="1329723" cy="1931289"/>
            </a:xfrm>
            <a:prstGeom prst="rect">
              <a:avLst/>
            </a:prstGeom>
          </p:spPr>
        </p:pic>
        <p:pic>
          <p:nvPicPr>
            <p:cNvPr id="78" name="그림 77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19" t="1720" r="64461" b="79506"/>
            <a:stretch/>
          </p:blipFill>
          <p:spPr>
            <a:xfrm>
              <a:off x="5363022" y="3630352"/>
              <a:ext cx="1329723" cy="1931289"/>
            </a:xfrm>
            <a:prstGeom prst="rect">
              <a:avLst/>
            </a:prstGeom>
          </p:spPr>
        </p:pic>
        <p:pic>
          <p:nvPicPr>
            <p:cNvPr id="79" name="그림 78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19" t="1720" r="55461" b="79506"/>
            <a:stretch/>
          </p:blipFill>
          <p:spPr>
            <a:xfrm>
              <a:off x="6549051" y="3630352"/>
              <a:ext cx="1329723" cy="1931289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871885" y="1524716"/>
            <a:ext cx="8178453" cy="1189076"/>
            <a:chOff x="871885" y="1524716"/>
            <a:chExt cx="8178453" cy="1189076"/>
          </a:xfrm>
        </p:grpSpPr>
        <p:sp>
          <p:nvSpPr>
            <p:cNvPr id="38" name="모서리가 둥근 직사각형 37"/>
            <p:cNvSpPr/>
            <p:nvPr/>
          </p:nvSpPr>
          <p:spPr bwMode="auto">
            <a:xfrm>
              <a:off x="871885" y="2035262"/>
              <a:ext cx="8149877" cy="678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961827" y="1524716"/>
              <a:ext cx="8088511" cy="369332"/>
              <a:chOff x="829684" y="5546885"/>
              <a:chExt cx="8088511" cy="369332"/>
            </a:xfrm>
          </p:grpSpPr>
          <p:sp>
            <p:nvSpPr>
              <p:cNvPr id="45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남는 </a:t>
                </a:r>
                <a:r>
                  <a:rPr lang="ko-KR" altLang="en-US" dirty="0" err="1" smtClean="0"/>
                  <a:t>쌀</a:t>
                </a:r>
                <a:r>
                  <a:rPr lang="ko-KR" altLang="en-US" dirty="0" err="1"/>
                  <a:t>음</a:t>
                </a:r>
                <a:r>
                  <a:rPr lang="ko-KR" altLang="en-US" dirty="0" err="1" smtClean="0"/>
                  <a:t>료의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양이 얼마인지 알아보려면 어떻게 </a:t>
                </a:r>
                <a:r>
                  <a:rPr lang="ko-KR" altLang="en-US" dirty="0" smtClean="0"/>
                  <a:t>해야 하나요</a:t>
                </a:r>
                <a:r>
                  <a:rPr lang="en-US" altLang="ko-KR" dirty="0" smtClean="0"/>
                  <a:t>?</a:t>
                </a:r>
                <a:endParaRPr lang="en-US" altLang="ko-KR" dirty="0"/>
              </a:p>
            </p:txBody>
          </p:sp>
          <p:sp>
            <p:nvSpPr>
              <p:cNvPr id="46" name="모서리가 둥근 직사각형 45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6" name="내용 개체 틀 5"/>
          <p:cNvSpPr txBox="1">
            <a:spLocks/>
          </p:cNvSpPr>
          <p:nvPr/>
        </p:nvSpPr>
        <p:spPr>
          <a:xfrm>
            <a:off x="694689" y="41206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남는 </a:t>
            </a: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쌀음료의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양 어림하기</a:t>
            </a:r>
          </a:p>
        </p:txBody>
      </p:sp>
      <p:sp>
        <p:nvSpPr>
          <p:cNvPr id="39" name="내용 개체 틀 2"/>
          <p:cNvSpPr txBox="1">
            <a:spLocks/>
          </p:cNvSpPr>
          <p:nvPr/>
        </p:nvSpPr>
        <p:spPr>
          <a:xfrm>
            <a:off x="889048" y="2190232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208235"/>
                </a:solidFill>
              </a:rPr>
              <a:t>1     </a:t>
            </a:r>
            <a:r>
              <a:rPr lang="ko-KR" altLang="en-US" dirty="0" smtClean="0">
                <a:solidFill>
                  <a:srgbClr val="208235"/>
                </a:solidFill>
              </a:rPr>
              <a:t>에서  </a:t>
            </a:r>
            <a:r>
              <a:rPr lang="en-US" altLang="ko-KR" dirty="0" smtClean="0">
                <a:solidFill>
                  <a:srgbClr val="208235"/>
                </a:solidFill>
              </a:rPr>
              <a:t>1      </a:t>
            </a:r>
            <a:r>
              <a:rPr lang="ko-KR" altLang="en-US" dirty="0" smtClean="0">
                <a:solidFill>
                  <a:srgbClr val="208235"/>
                </a:solidFill>
              </a:rPr>
              <a:t>을 </a:t>
            </a:r>
            <a:r>
              <a:rPr lang="ko-KR" altLang="en-US" dirty="0">
                <a:solidFill>
                  <a:srgbClr val="208235"/>
                </a:solidFill>
              </a:rPr>
              <a:t>빼야 합니다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215618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" name="표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797827"/>
              </p:ext>
            </p:extLst>
          </p:nvPr>
        </p:nvGraphicFramePr>
        <p:xfrm>
          <a:off x="1287627" y="2056693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표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939912"/>
              </p:ext>
            </p:extLst>
          </p:nvPr>
        </p:nvGraphicFramePr>
        <p:xfrm>
          <a:off x="2324708" y="2056693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0" name="그룹 49"/>
          <p:cNvGrpSpPr/>
          <p:nvPr/>
        </p:nvGrpSpPr>
        <p:grpSpPr>
          <a:xfrm>
            <a:off x="961827" y="2960948"/>
            <a:ext cx="8088511" cy="369332"/>
            <a:chOff x="829684" y="5546885"/>
            <a:chExt cx="8088511" cy="369332"/>
          </a:xfrm>
        </p:grpSpPr>
        <p:sp>
          <p:nvSpPr>
            <p:cNvPr id="51" name="내용 개체 틀 3"/>
            <p:cNvSpPr txBox="1">
              <a:spLocks/>
            </p:cNvSpPr>
            <p:nvPr/>
          </p:nvSpPr>
          <p:spPr>
            <a:xfrm>
              <a:off x="953961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원래 있던 </a:t>
              </a:r>
              <a:r>
                <a:rPr lang="ko-KR" altLang="en-US" dirty="0" err="1" smtClean="0"/>
                <a:t>쌀음료의</a:t>
              </a:r>
              <a:r>
                <a:rPr lang="ko-KR" altLang="en-US" dirty="0" smtClean="0"/>
                <a:t> 양과 마실 </a:t>
              </a:r>
              <a:r>
                <a:rPr lang="ko-KR" altLang="en-US" dirty="0" err="1" smtClean="0"/>
                <a:t>쌀음료의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양을 각각 </a:t>
              </a:r>
              <a:r>
                <a:rPr lang="ko-KR" altLang="en-US" dirty="0" smtClean="0"/>
                <a:t>그림에 </a:t>
              </a:r>
              <a:r>
                <a:rPr lang="ko-KR" altLang="en-US" dirty="0"/>
                <a:t>나타내어 보세요</a:t>
              </a:r>
              <a:r>
                <a:rPr lang="en-US" altLang="ko-KR" dirty="0"/>
                <a:t>. </a:t>
              </a:r>
            </a:p>
          </p:txBody>
        </p:sp>
        <p:sp>
          <p:nvSpPr>
            <p:cNvPr id="52" name="모서리가 둥근 직사각형 51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64" name="그룹 63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67" name="그림 66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68" name="그림 67"/>
              <p:cNvPicPr preferRelativeResize="0"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65" name="그림 64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66" name="그림 65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7617296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34" name="그림 3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3545" y="295857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직사각형 36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9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0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1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12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13" action="ppaction://hlinksldjump"/>
          </p:cNvPr>
          <p:cNvSpPr/>
          <p:nvPr/>
        </p:nvSpPr>
        <p:spPr>
          <a:xfrm>
            <a:off x="94261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>
            <a:hlinkClick r:id="rId14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48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71885" y="1553519"/>
            <a:ext cx="8149877" cy="2660608"/>
            <a:chOff x="871885" y="1553519"/>
            <a:chExt cx="8149877" cy="2660608"/>
          </a:xfrm>
        </p:grpSpPr>
        <p:grpSp>
          <p:nvGrpSpPr>
            <p:cNvPr id="25" name="그룹 24"/>
            <p:cNvGrpSpPr/>
            <p:nvPr/>
          </p:nvGrpSpPr>
          <p:grpSpPr>
            <a:xfrm>
              <a:off x="961827" y="1553519"/>
              <a:ext cx="8031361" cy="646331"/>
              <a:chOff x="829684" y="5561399"/>
              <a:chExt cx="8031361" cy="646331"/>
            </a:xfrm>
          </p:grpSpPr>
          <p:sp>
            <p:nvSpPr>
              <p:cNvPr id="40" name="내용 개체 틀 3"/>
              <p:cNvSpPr txBox="1">
                <a:spLocks/>
              </p:cNvSpPr>
              <p:nvPr/>
            </p:nvSpPr>
            <p:spPr>
              <a:xfrm>
                <a:off x="958249" y="5561399"/>
                <a:ext cx="7902796" cy="6463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ko-KR" altLang="en-US" dirty="0"/>
                  <a:t>원래 있던 </a:t>
                </a:r>
                <a:r>
                  <a:rPr lang="ko-KR" altLang="en-US" dirty="0" err="1" smtClean="0"/>
                  <a:t>쌀음료의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양에서 마실 </a:t>
                </a:r>
                <a:r>
                  <a:rPr lang="ko-KR" altLang="en-US" dirty="0" err="1" smtClean="0"/>
                  <a:t>쌀음료의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양을 빼면 어느 정도가 될지 </a:t>
                </a:r>
                <a:r>
                  <a:rPr lang="ko-KR" altLang="en-US" dirty="0" smtClean="0"/>
                  <a:t>어림해  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41" name="모서리가 둥근 직사각형 40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2" name="모서리가 둥근 직사각형 41"/>
            <p:cNvSpPr/>
            <p:nvPr/>
          </p:nvSpPr>
          <p:spPr bwMode="auto">
            <a:xfrm>
              <a:off x="871885" y="2294608"/>
              <a:ext cx="8149877" cy="1919519"/>
            </a:xfrm>
            <a:prstGeom prst="roundRect">
              <a:avLst>
                <a:gd name="adj" fmla="val 6643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3" name="내용 개체 틀 2"/>
          <p:cNvSpPr txBox="1">
            <a:spLocks/>
          </p:cNvSpPr>
          <p:nvPr/>
        </p:nvSpPr>
        <p:spPr>
          <a:xfrm>
            <a:off x="889048" y="2324029"/>
            <a:ext cx="8104140" cy="175432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>
              <a:lnSpc>
                <a:spcPct val="200000"/>
              </a:lnSpc>
            </a:pPr>
            <a:r>
              <a:rPr lang="ko-KR" altLang="en-US" dirty="0"/>
              <a:t>원래 있던 </a:t>
            </a:r>
            <a:r>
              <a:rPr lang="ko-KR" altLang="en-US" dirty="0" err="1" smtClean="0"/>
              <a:t>쌀음료</a:t>
            </a:r>
            <a:r>
              <a:rPr lang="ko-KR" altLang="en-US" dirty="0" smtClean="0"/>
              <a:t> </a:t>
            </a:r>
            <a:r>
              <a:rPr lang="en-US" altLang="ko-KR" dirty="0" smtClean="0"/>
              <a:t>1     L</a:t>
            </a:r>
            <a:r>
              <a:rPr lang="ko-KR" altLang="en-US" dirty="0" smtClean="0"/>
              <a:t>에서 마실 </a:t>
            </a:r>
            <a:r>
              <a:rPr lang="ko-KR" altLang="en-US" dirty="0" err="1" smtClean="0"/>
              <a:t>쌀음료</a:t>
            </a:r>
            <a:r>
              <a:rPr lang="ko-KR" altLang="en-US" dirty="0" smtClean="0"/>
              <a:t> </a:t>
            </a:r>
            <a:r>
              <a:rPr lang="en-US" altLang="ko-KR" dirty="0"/>
              <a:t>1 </a:t>
            </a:r>
            <a:r>
              <a:rPr lang="en-US" altLang="ko-KR" dirty="0" smtClean="0"/>
              <a:t>    L</a:t>
            </a:r>
            <a:r>
              <a:rPr lang="ko-KR" altLang="en-US" dirty="0" smtClean="0"/>
              <a:t>를 </a:t>
            </a:r>
            <a:r>
              <a:rPr lang="ko-KR" altLang="en-US" dirty="0"/>
              <a:t>빼면 자연수 부분 </a:t>
            </a:r>
            <a:r>
              <a:rPr lang="en-US" altLang="ko-KR" dirty="0" smtClean="0"/>
              <a:t>1 L</a:t>
            </a:r>
            <a:r>
              <a:rPr lang="ko-KR" altLang="en-US" dirty="0"/>
              <a:t>는 모두 마셔서 없어지고</a:t>
            </a:r>
            <a:r>
              <a:rPr lang="en-US" altLang="ko-KR" dirty="0"/>
              <a:t>, </a:t>
            </a:r>
            <a:r>
              <a:rPr lang="en-US" altLang="ko-KR" dirty="0" smtClean="0"/>
              <a:t>      L</a:t>
            </a:r>
            <a:r>
              <a:rPr lang="ko-KR" altLang="en-US" dirty="0" smtClean="0"/>
              <a:t>보다 적은      </a:t>
            </a:r>
            <a:r>
              <a:rPr lang="en-US" altLang="ko-KR" dirty="0" smtClean="0"/>
              <a:t>L </a:t>
            </a:r>
            <a:r>
              <a:rPr lang="ko-KR" altLang="en-US" dirty="0" smtClean="0"/>
              <a:t>에서      </a:t>
            </a:r>
            <a:r>
              <a:rPr lang="en-US" altLang="ko-KR" dirty="0" smtClean="0"/>
              <a:t>L </a:t>
            </a:r>
            <a:r>
              <a:rPr lang="ko-KR" altLang="en-US" dirty="0" smtClean="0"/>
              <a:t>를 </a:t>
            </a:r>
            <a:r>
              <a:rPr lang="ko-KR" altLang="en-US" dirty="0"/>
              <a:t>마셔서 </a:t>
            </a:r>
            <a:r>
              <a:rPr lang="ko-KR" altLang="en-US" dirty="0" smtClean="0"/>
              <a:t>빼므로</a:t>
            </a:r>
            <a:r>
              <a:rPr lang="en-US" altLang="ko-KR" dirty="0" smtClean="0"/>
              <a:t> </a:t>
            </a:r>
            <a:r>
              <a:rPr lang="ko-KR" altLang="en-US" dirty="0"/>
              <a:t>남은 </a:t>
            </a:r>
            <a:r>
              <a:rPr lang="ko-KR" altLang="en-US" dirty="0" smtClean="0"/>
              <a:t>양은        </a:t>
            </a:r>
            <a:r>
              <a:rPr lang="en-US" altLang="ko-KR" dirty="0" smtClean="0">
                <a:solidFill>
                  <a:schemeClr val="bg1"/>
                </a:solidFill>
              </a:rPr>
              <a:t>-</a:t>
            </a:r>
            <a:r>
              <a:rPr lang="en-US" altLang="ko-KR" dirty="0" smtClean="0"/>
              <a:t>     L </a:t>
            </a:r>
            <a:r>
              <a:rPr lang="ko-KR" altLang="en-US" dirty="0" smtClean="0"/>
              <a:t>보다 </a:t>
            </a:r>
            <a:r>
              <a:rPr lang="ko-KR" altLang="en-US" dirty="0"/>
              <a:t>적습니다</a:t>
            </a:r>
            <a:r>
              <a:rPr lang="en-US" altLang="ko-KR" dirty="0"/>
              <a:t>. </a:t>
            </a:r>
          </a:p>
        </p:txBody>
      </p:sp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408280"/>
              </p:ext>
            </p:extLst>
          </p:nvPr>
        </p:nvGraphicFramePr>
        <p:xfrm>
          <a:off x="5365564" y="236737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889100"/>
              </p:ext>
            </p:extLst>
          </p:nvPr>
        </p:nvGraphicFramePr>
        <p:xfrm>
          <a:off x="3045467" y="236737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732464"/>
              </p:ext>
            </p:extLst>
          </p:nvPr>
        </p:nvGraphicFramePr>
        <p:xfrm>
          <a:off x="1173711" y="3473076"/>
          <a:ext cx="303241" cy="741152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47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40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" name="표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802710"/>
              </p:ext>
            </p:extLst>
          </p:nvPr>
        </p:nvGraphicFramePr>
        <p:xfrm>
          <a:off x="2965021" y="2927997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" name="내용 개체 틀 5"/>
          <p:cNvSpPr txBox="1">
            <a:spLocks/>
          </p:cNvSpPr>
          <p:nvPr/>
        </p:nvSpPr>
        <p:spPr>
          <a:xfrm>
            <a:off x="694689" y="41206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남는 </a:t>
            </a: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쌀음료의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양 어림하기</a:t>
            </a:r>
          </a:p>
        </p:txBody>
      </p:sp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963446"/>
              </p:ext>
            </p:extLst>
          </p:nvPr>
        </p:nvGraphicFramePr>
        <p:xfrm>
          <a:off x="4536074" y="2909198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823801"/>
              </p:ext>
            </p:extLst>
          </p:nvPr>
        </p:nvGraphicFramePr>
        <p:xfrm>
          <a:off x="5655356" y="2927997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5" name="그룹 54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56" name="그룹 55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59" name="그림 58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60" name="그림 59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57" name="그림 56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58" name="그림 57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7617296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48" name="그림 4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30456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직사각형 23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8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0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1" action="ppaction://hlinksldjump"/>
          </p:cNvPr>
          <p:cNvSpPr/>
          <p:nvPr/>
        </p:nvSpPr>
        <p:spPr>
          <a:xfrm>
            <a:off x="94261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12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004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그림 9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39582" r="87021" b="41644"/>
          <a:stretch/>
        </p:blipFill>
        <p:spPr>
          <a:xfrm>
            <a:off x="1163725" y="3037729"/>
            <a:ext cx="1329723" cy="1931289"/>
          </a:xfrm>
          <a:prstGeom prst="rect">
            <a:avLst/>
          </a:prstGeom>
        </p:spPr>
      </p:pic>
      <p:pic>
        <p:nvPicPr>
          <p:cNvPr id="94" name="그림 9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1" t="39582" r="77739" b="41644"/>
          <a:stretch/>
        </p:blipFill>
        <p:spPr>
          <a:xfrm>
            <a:off x="2406696" y="3037729"/>
            <a:ext cx="1329723" cy="1931289"/>
          </a:xfrm>
          <a:prstGeom prst="rect">
            <a:avLst/>
          </a:prstGeom>
        </p:spPr>
      </p:pic>
      <p:pic>
        <p:nvPicPr>
          <p:cNvPr id="95" name="그림 94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1" t="39582" r="63939" b="41644"/>
          <a:stretch/>
        </p:blipFill>
        <p:spPr>
          <a:xfrm>
            <a:off x="4026876" y="3037729"/>
            <a:ext cx="1329723" cy="1931289"/>
          </a:xfrm>
          <a:prstGeom prst="rect">
            <a:avLst/>
          </a:prstGeom>
        </p:spPr>
      </p:pic>
      <p:pic>
        <p:nvPicPr>
          <p:cNvPr id="96" name="그림 95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7" t="39582" r="54443" b="41644"/>
          <a:stretch/>
        </p:blipFill>
        <p:spPr>
          <a:xfrm>
            <a:off x="5287016" y="3037729"/>
            <a:ext cx="1329723" cy="1931289"/>
          </a:xfrm>
          <a:prstGeom prst="rect">
            <a:avLst/>
          </a:prstGeom>
        </p:spPr>
      </p:pic>
      <p:pic>
        <p:nvPicPr>
          <p:cNvPr id="97" name="그림 96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3" t="39582" r="40777" b="41644"/>
          <a:stretch/>
        </p:blipFill>
        <p:spPr>
          <a:xfrm>
            <a:off x="7219736" y="3037729"/>
            <a:ext cx="1329723" cy="1931289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1175675" y="3045831"/>
            <a:ext cx="7493293" cy="1931289"/>
            <a:chOff x="985675" y="3045831"/>
            <a:chExt cx="7493293" cy="1931289"/>
          </a:xfrm>
        </p:grpSpPr>
        <p:pic>
          <p:nvPicPr>
            <p:cNvPr id="62" name="그림 61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61" t="72047" r="25649" b="23312"/>
            <a:stretch/>
          </p:blipFill>
          <p:spPr>
            <a:xfrm>
              <a:off x="6496500" y="3677555"/>
              <a:ext cx="566673" cy="604777"/>
            </a:xfrm>
            <a:prstGeom prst="rect">
              <a:avLst/>
            </a:prstGeom>
          </p:spPr>
        </p:pic>
        <p:pic>
          <p:nvPicPr>
            <p:cNvPr id="86" name="그림 85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9" t="21458" r="87021" b="59768"/>
            <a:stretch/>
          </p:blipFill>
          <p:spPr>
            <a:xfrm>
              <a:off x="985675" y="3045831"/>
              <a:ext cx="1329723" cy="1931289"/>
            </a:xfrm>
            <a:prstGeom prst="rect">
              <a:avLst/>
            </a:prstGeom>
          </p:spPr>
        </p:pic>
        <p:pic>
          <p:nvPicPr>
            <p:cNvPr id="89" name="그림 88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7" t="21458" r="77803" b="59768"/>
            <a:stretch/>
          </p:blipFill>
          <p:spPr>
            <a:xfrm>
              <a:off x="2221671" y="3045831"/>
              <a:ext cx="1329723" cy="1931289"/>
            </a:xfrm>
            <a:prstGeom prst="rect">
              <a:avLst/>
            </a:prstGeom>
          </p:spPr>
        </p:pic>
        <p:pic>
          <p:nvPicPr>
            <p:cNvPr id="90" name="그림 89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00" t="21458" r="64380" b="59768"/>
            <a:stretch/>
          </p:blipFill>
          <p:spPr>
            <a:xfrm>
              <a:off x="3781228" y="3045831"/>
              <a:ext cx="1329723" cy="1931289"/>
            </a:xfrm>
            <a:prstGeom prst="rect">
              <a:avLst/>
            </a:prstGeom>
          </p:spPr>
        </p:pic>
        <p:pic>
          <p:nvPicPr>
            <p:cNvPr id="91" name="그림 90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46" t="21458" r="53934" b="59768"/>
            <a:stretch/>
          </p:blipFill>
          <p:spPr>
            <a:xfrm>
              <a:off x="5167341" y="3045831"/>
              <a:ext cx="1329723" cy="1931289"/>
            </a:xfrm>
            <a:prstGeom prst="rect">
              <a:avLst/>
            </a:prstGeom>
          </p:spPr>
        </p:pic>
        <p:pic>
          <p:nvPicPr>
            <p:cNvPr id="92" name="그림 91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05" t="21458" r="39827" b="59768"/>
            <a:stretch/>
          </p:blipFill>
          <p:spPr>
            <a:xfrm>
              <a:off x="7063174" y="3045831"/>
              <a:ext cx="1415794" cy="1931289"/>
            </a:xfrm>
            <a:prstGeom prst="rect">
              <a:avLst/>
            </a:prstGeom>
          </p:spPr>
        </p:pic>
      </p:grpSp>
      <p:grpSp>
        <p:nvGrpSpPr>
          <p:cNvPr id="33" name="그룹 32"/>
          <p:cNvGrpSpPr/>
          <p:nvPr/>
        </p:nvGrpSpPr>
        <p:grpSpPr>
          <a:xfrm>
            <a:off x="581094" y="477835"/>
            <a:ext cx="4579754" cy="910354"/>
            <a:chOff x="595608" y="419779"/>
            <a:chExt cx="4579754" cy="910354"/>
          </a:xfrm>
        </p:grpSpPr>
        <p:sp>
          <p:nvSpPr>
            <p:cNvPr id="40" name="내용 개체 틀 5"/>
            <p:cNvSpPr txBox="1">
              <a:spLocks/>
            </p:cNvSpPr>
            <p:nvPr/>
          </p:nvSpPr>
          <p:spPr>
            <a:xfrm>
              <a:off x="595608" y="883857"/>
              <a:ext cx="4579754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계산하는 방법 알아보기</a:t>
              </a:r>
              <a:endPara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1" name="내용 개체 틀 5"/>
            <p:cNvSpPr txBox="1">
              <a:spLocks/>
            </p:cNvSpPr>
            <p:nvPr/>
          </p:nvSpPr>
          <p:spPr>
            <a:xfrm>
              <a:off x="678088" y="419779"/>
              <a:ext cx="4175023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2300" dirty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그림을 </a:t>
              </a:r>
              <a:r>
                <a:rPr lang="ko-KR" altLang="en-US" sz="230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이용하여 </a:t>
              </a:r>
              <a:r>
                <a:rPr lang="en-US" altLang="ko-KR" sz="19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 </a:t>
              </a:r>
              <a:r>
                <a:rPr lang="en-US" altLang="ko-KR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</a:t>
              </a:r>
              <a:r>
                <a:rPr lang="en-US" altLang="ko-KR" sz="2300" spc="-150" dirty="0">
                  <a:solidFill>
                    <a:srgbClr val="695A35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r>
                <a:rPr lang="en-US" altLang="ko-KR" sz="2300" spc="-150" dirty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en-US" altLang="ko-KR" sz="1900" spc="-150" dirty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</a:t>
              </a:r>
              <a:r>
                <a:rPr lang="en-US" altLang="ko-KR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 </a:t>
              </a:r>
              <a:r>
                <a:rPr lang="ko-KR" altLang="en-US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을 </a:t>
              </a:r>
              <a:endPara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aphicFrame>
        <p:nvGraphicFramePr>
          <p:cNvPr id="49" name="표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801724"/>
              </p:ext>
            </p:extLst>
          </p:nvPr>
        </p:nvGraphicFramePr>
        <p:xfrm>
          <a:off x="1351004" y="153751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0" name="표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437968"/>
              </p:ext>
            </p:extLst>
          </p:nvPr>
        </p:nvGraphicFramePr>
        <p:xfrm>
          <a:off x="2070506" y="153751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1" name="그룹 50"/>
          <p:cNvGrpSpPr/>
          <p:nvPr/>
        </p:nvGrpSpPr>
        <p:grpSpPr>
          <a:xfrm>
            <a:off x="961827" y="2476722"/>
            <a:ext cx="8055727" cy="369332"/>
            <a:chOff x="829684" y="5575913"/>
            <a:chExt cx="8055727" cy="369332"/>
          </a:xfrm>
        </p:grpSpPr>
        <p:sp>
          <p:nvSpPr>
            <p:cNvPr id="52" name="내용 개체 틀 3"/>
            <p:cNvSpPr txBox="1">
              <a:spLocks/>
            </p:cNvSpPr>
            <p:nvPr/>
          </p:nvSpPr>
          <p:spPr>
            <a:xfrm>
              <a:off x="921177" y="5575913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1</a:t>
              </a:r>
              <a:r>
                <a:rPr lang="ko-KR" altLang="en-US" dirty="0"/>
                <a:t>      </a:t>
              </a:r>
              <a:r>
                <a:rPr lang="ko-KR" altLang="en-US" dirty="0" smtClean="0"/>
                <a:t>과</a:t>
              </a:r>
              <a:r>
                <a:rPr lang="en-US" altLang="ko-KR" dirty="0" smtClean="0"/>
                <a:t> </a:t>
              </a:r>
              <a:r>
                <a:rPr lang="en-US" altLang="ko-KR" dirty="0"/>
                <a:t>1 </a:t>
              </a:r>
              <a:r>
                <a:rPr lang="en-US" altLang="ko-KR" dirty="0" smtClean="0"/>
                <a:t>    </a:t>
              </a:r>
              <a:r>
                <a:rPr lang="ko-KR" altLang="en-US" dirty="0" smtClean="0"/>
                <a:t>을 </a:t>
              </a:r>
              <a:r>
                <a:rPr lang="ko-KR" altLang="en-US" dirty="0"/>
                <a:t>각각 </a:t>
              </a:r>
              <a:r>
                <a:rPr lang="ko-KR" altLang="en-US" dirty="0" smtClean="0"/>
                <a:t>그림에 색칠하고</a:t>
              </a:r>
              <a:r>
                <a:rPr lang="en-US" altLang="ko-KR" dirty="0" smtClean="0"/>
                <a:t>  1</a:t>
              </a:r>
              <a:r>
                <a:rPr lang="ko-KR" altLang="en-US" dirty="0" smtClean="0"/>
                <a:t>      </a:t>
              </a:r>
              <a:r>
                <a:rPr lang="en-US" altLang="ko-KR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r>
                <a:rPr lang="en-US" altLang="ko-KR" dirty="0"/>
                <a:t> 1      </a:t>
              </a:r>
              <a:r>
                <a:rPr lang="ko-KR" altLang="en-US" dirty="0"/>
                <a:t>을 </a:t>
              </a:r>
              <a:r>
                <a:rPr lang="ko-KR" altLang="en-US" dirty="0" smtClean="0"/>
                <a:t>계산해 </a:t>
              </a:r>
              <a:r>
                <a:rPr lang="ko-KR" altLang="en-US" dirty="0"/>
                <a:t>보세요</a:t>
              </a:r>
              <a:r>
                <a:rPr lang="en-US" altLang="ko-KR" dirty="0"/>
                <a:t>. </a:t>
              </a:r>
            </a:p>
          </p:txBody>
        </p:sp>
        <p:sp>
          <p:nvSpPr>
            <p:cNvPr id="53" name="모서리가 둥근 직사각형 52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94709"/>
              </p:ext>
            </p:extLst>
          </p:nvPr>
        </p:nvGraphicFramePr>
        <p:xfrm>
          <a:off x="1304823" y="234888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6" name="표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514846"/>
              </p:ext>
            </p:extLst>
          </p:nvPr>
        </p:nvGraphicFramePr>
        <p:xfrm>
          <a:off x="2067867" y="234888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635544"/>
              </p:ext>
            </p:extLst>
          </p:nvPr>
        </p:nvGraphicFramePr>
        <p:xfrm>
          <a:off x="5006173" y="234888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910772"/>
              </p:ext>
            </p:extLst>
          </p:nvPr>
        </p:nvGraphicFramePr>
        <p:xfrm>
          <a:off x="5725675" y="234888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그림 4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80978" r="8834" b="11443"/>
          <a:stretch/>
        </p:blipFill>
        <p:spPr>
          <a:xfrm>
            <a:off x="1726732" y="4969018"/>
            <a:ext cx="7172188" cy="987635"/>
          </a:xfrm>
          <a:prstGeom prst="rect">
            <a:avLst/>
          </a:prstGeom>
        </p:spPr>
      </p:pic>
      <p:sp>
        <p:nvSpPr>
          <p:cNvPr id="69" name="내용 개체 틀 2"/>
          <p:cNvSpPr txBox="1">
            <a:spLocks/>
          </p:cNvSpPr>
          <p:nvPr/>
        </p:nvSpPr>
        <p:spPr>
          <a:xfrm>
            <a:off x="2694190" y="5054474"/>
            <a:ext cx="356005" cy="338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4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70" name="내용 개체 틀 2"/>
          <p:cNvSpPr txBox="1">
            <a:spLocks/>
          </p:cNvSpPr>
          <p:nvPr/>
        </p:nvSpPr>
        <p:spPr>
          <a:xfrm>
            <a:off x="5532068" y="5054474"/>
            <a:ext cx="356005" cy="338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3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71" name="내용 개체 틀 2"/>
          <p:cNvSpPr txBox="1">
            <a:spLocks/>
          </p:cNvSpPr>
          <p:nvPr/>
        </p:nvSpPr>
        <p:spPr>
          <a:xfrm>
            <a:off x="8217854" y="5054474"/>
            <a:ext cx="356005" cy="338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endParaRPr lang="ko-KR" altLang="en-US" dirty="0">
              <a:solidFill>
                <a:srgbClr val="208235"/>
              </a:solidFill>
            </a:endParaRPr>
          </a:p>
        </p:txBody>
      </p:sp>
      <p:grpSp>
        <p:nvGrpSpPr>
          <p:cNvPr id="73" name="그룹 72"/>
          <p:cNvGrpSpPr/>
          <p:nvPr/>
        </p:nvGrpSpPr>
        <p:grpSpPr>
          <a:xfrm>
            <a:off x="6892120" y="145596"/>
            <a:ext cx="2949345" cy="763935"/>
            <a:chOff x="6892120" y="145596"/>
            <a:chExt cx="2949345" cy="763935"/>
          </a:xfrm>
        </p:grpSpPr>
        <p:grpSp>
          <p:nvGrpSpPr>
            <p:cNvPr id="74" name="그룹 73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77" name="그림 76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78" name="그림 77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75" name="그림 74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76" name="그림 75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7970052" y="145596"/>
              <a:ext cx="335504" cy="713981"/>
            </a:xfrm>
            <a:prstGeom prst="rect">
              <a:avLst/>
            </a:prstGeom>
          </p:spPr>
        </p:pic>
      </p:grp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249411"/>
              </p:ext>
            </p:extLst>
          </p:nvPr>
        </p:nvGraphicFramePr>
        <p:xfrm>
          <a:off x="3213473" y="40600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표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330293"/>
              </p:ext>
            </p:extLst>
          </p:nvPr>
        </p:nvGraphicFramePr>
        <p:xfrm>
          <a:off x="3883706" y="40600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그룹 1"/>
          <p:cNvGrpSpPr/>
          <p:nvPr/>
        </p:nvGrpSpPr>
        <p:grpSpPr>
          <a:xfrm>
            <a:off x="884715" y="1675754"/>
            <a:ext cx="8176381" cy="369332"/>
            <a:chOff x="884715" y="1675754"/>
            <a:chExt cx="8176381" cy="369332"/>
          </a:xfrm>
        </p:grpSpPr>
        <p:sp>
          <p:nvSpPr>
            <p:cNvPr id="44" name="내용 개체 틀 3"/>
            <p:cNvSpPr txBox="1">
              <a:spLocks/>
            </p:cNvSpPr>
            <p:nvPr/>
          </p:nvSpPr>
          <p:spPr>
            <a:xfrm>
              <a:off x="1096862" y="1675754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1</a:t>
              </a:r>
              <a:r>
                <a:rPr lang="ko-KR" altLang="en-US" dirty="0" smtClean="0"/>
                <a:t>      </a:t>
              </a:r>
              <a:r>
                <a:rPr lang="en-US" altLang="ko-KR" dirty="0" smtClean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r>
                <a:rPr lang="en-US" altLang="ko-KR" dirty="0" smtClean="0"/>
                <a:t> 1      </a:t>
              </a:r>
              <a:r>
                <a:rPr lang="ko-KR" altLang="en-US" dirty="0" smtClean="0"/>
                <a:t>을 </a:t>
              </a:r>
              <a:r>
                <a:rPr lang="ko-KR" altLang="en-US" dirty="0"/>
                <a:t>계산하는 방법을 알아봅시다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884715" y="1746036"/>
              <a:ext cx="217025" cy="217025"/>
              <a:chOff x="4520952" y="3717032"/>
              <a:chExt cx="217025" cy="217025"/>
            </a:xfrm>
          </p:grpSpPr>
          <p:grpSp>
            <p:nvGrpSpPr>
              <p:cNvPr id="47" name="그룹 46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58" name="모서리가 둥근 직사각형 57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9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4" name="모서리가 둥근 직사각형 53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72" name="그림 7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97742" y="24743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그림 7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80" name="그림 7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81" name="직사각형 80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>
            <a:hlinkClick r:id="rId9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>
            <a:hlinkClick r:id="rId10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>
            <a:hlinkClick r:id="rId11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>
            <a:hlinkClick r:id="rId12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>
            <a:hlinkClick r:id="rId13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>
            <a:hlinkClick r:id="rId14" action="ppaction://hlinksldjump"/>
          </p:cNvPr>
          <p:cNvSpPr/>
          <p:nvPr/>
        </p:nvSpPr>
        <p:spPr>
          <a:xfrm>
            <a:off x="94261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88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1773159"/>
            <a:ext cx="8149877" cy="968522"/>
            <a:chOff x="871885" y="1569963"/>
            <a:chExt cx="8149877" cy="968522"/>
          </a:xfrm>
        </p:grpSpPr>
        <p:sp>
          <p:nvSpPr>
            <p:cNvPr id="73" name="모서리가 둥근 직사각형 72"/>
            <p:cNvSpPr/>
            <p:nvPr/>
          </p:nvSpPr>
          <p:spPr bwMode="auto">
            <a:xfrm>
              <a:off x="871885" y="2101584"/>
              <a:ext cx="8149877" cy="436901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6" name="그룹 75"/>
            <p:cNvGrpSpPr/>
            <p:nvPr/>
          </p:nvGrpSpPr>
          <p:grpSpPr>
            <a:xfrm>
              <a:off x="961827" y="1569963"/>
              <a:ext cx="8041213" cy="369332"/>
              <a:chOff x="829684" y="5546885"/>
              <a:chExt cx="8041213" cy="369332"/>
            </a:xfrm>
          </p:grpSpPr>
          <p:sp>
            <p:nvSpPr>
              <p:cNvPr id="77" name="내용 개체 틀 3"/>
              <p:cNvSpPr txBox="1">
                <a:spLocks/>
              </p:cNvSpPr>
              <p:nvPr/>
            </p:nvSpPr>
            <p:spPr>
              <a:xfrm>
                <a:off x="906663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 smtClean="0"/>
                  <a:t>1</a:t>
                </a:r>
                <a:r>
                  <a:rPr lang="ko-KR" altLang="en-US" dirty="0" smtClean="0"/>
                  <a:t>      과</a:t>
                </a:r>
                <a:r>
                  <a:rPr lang="en-US" altLang="ko-KR" dirty="0" smtClean="0"/>
                  <a:t> 1      </a:t>
                </a:r>
                <a:r>
                  <a:rPr lang="ko-KR" altLang="en-US" dirty="0"/>
                  <a:t>은 어떻게 </a:t>
                </a:r>
                <a:r>
                  <a:rPr lang="ko-KR" altLang="en-US" dirty="0" smtClean="0"/>
                  <a:t>통분했나요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78" name="모서리가 둥근 직사각형 77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871885" y="3139145"/>
            <a:ext cx="8149877" cy="1197672"/>
            <a:chOff x="871885" y="3139145"/>
            <a:chExt cx="8149877" cy="1197672"/>
          </a:xfrm>
        </p:grpSpPr>
        <p:grpSp>
          <p:nvGrpSpPr>
            <p:cNvPr id="98" name="그룹 97"/>
            <p:cNvGrpSpPr/>
            <p:nvPr/>
          </p:nvGrpSpPr>
          <p:grpSpPr>
            <a:xfrm>
              <a:off x="961827" y="3139145"/>
              <a:ext cx="8041213" cy="369332"/>
              <a:chOff x="829684" y="5546885"/>
              <a:chExt cx="8041213" cy="369332"/>
            </a:xfrm>
          </p:grpSpPr>
          <p:sp>
            <p:nvSpPr>
              <p:cNvPr id="99" name="내용 개체 틀 3"/>
              <p:cNvSpPr txBox="1">
                <a:spLocks/>
              </p:cNvSpPr>
              <p:nvPr/>
            </p:nvSpPr>
            <p:spPr>
              <a:xfrm>
                <a:off x="906663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그림을 </a:t>
                </a:r>
                <a:r>
                  <a:rPr lang="ko-KR" altLang="en-US" dirty="0" smtClean="0"/>
                  <a:t>보고</a:t>
                </a:r>
                <a:r>
                  <a:rPr lang="en-US" altLang="ko-KR" dirty="0" smtClean="0"/>
                  <a:t> 1      </a:t>
                </a:r>
                <a:r>
                  <a:rPr lang="en-US" altLang="ko-KR" dirty="0" smtClean="0"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</a:t>
                </a:r>
                <a:r>
                  <a:rPr lang="en-US" altLang="ko-KR" dirty="0" smtClean="0"/>
                  <a:t>1</a:t>
                </a:r>
                <a:r>
                  <a:rPr lang="ko-KR" altLang="en-US" dirty="0" smtClean="0"/>
                  <a:t>     을 </a:t>
                </a:r>
                <a:r>
                  <a:rPr lang="ko-KR" altLang="en-US" dirty="0"/>
                  <a:t>계산해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100" name="모서리가 둥근 직사각형 99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3" name="모서리가 둥근 직사각형 102"/>
            <p:cNvSpPr/>
            <p:nvPr/>
          </p:nvSpPr>
          <p:spPr bwMode="auto">
            <a:xfrm>
              <a:off x="871885" y="3677913"/>
              <a:ext cx="8149877" cy="658904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871885" y="4739322"/>
            <a:ext cx="8149877" cy="956341"/>
            <a:chOff x="871885" y="4928004"/>
            <a:chExt cx="8149877" cy="956341"/>
          </a:xfrm>
        </p:grpSpPr>
        <p:grpSp>
          <p:nvGrpSpPr>
            <p:cNvPr id="125" name="그룹 124"/>
            <p:cNvGrpSpPr/>
            <p:nvPr/>
          </p:nvGrpSpPr>
          <p:grpSpPr>
            <a:xfrm>
              <a:off x="961827" y="4928004"/>
              <a:ext cx="8041213" cy="369332"/>
              <a:chOff x="829684" y="5546885"/>
              <a:chExt cx="8041213" cy="369332"/>
            </a:xfrm>
          </p:grpSpPr>
          <p:sp>
            <p:nvSpPr>
              <p:cNvPr id="126" name="내용 개체 틀 3"/>
              <p:cNvSpPr txBox="1">
                <a:spLocks/>
              </p:cNvSpPr>
              <p:nvPr/>
            </p:nvSpPr>
            <p:spPr>
              <a:xfrm>
                <a:off x="906663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 smtClean="0"/>
                  <a:t>1</a:t>
                </a:r>
                <a:r>
                  <a:rPr lang="ko-KR" altLang="en-US" dirty="0" smtClean="0"/>
                  <a:t>      </a:t>
                </a:r>
                <a:r>
                  <a:rPr lang="en-US" altLang="ko-KR" dirty="0" smtClean="0"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</a:t>
                </a:r>
                <a:r>
                  <a:rPr lang="en-US" altLang="ko-KR" dirty="0" smtClean="0"/>
                  <a:t> 1     </a:t>
                </a:r>
                <a:r>
                  <a:rPr lang="ko-KR" altLang="en-US" dirty="0" smtClean="0"/>
                  <a:t>을 계산한 </a:t>
                </a:r>
                <a:r>
                  <a:rPr lang="ko-KR" altLang="en-US" dirty="0"/>
                  <a:t>방법을 설명해 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  <p:sp>
            <p:nvSpPr>
              <p:cNvPr id="127" name="모서리가 둥근 직사각형 126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0" name="모서리가 둥근 직사각형 129"/>
            <p:cNvSpPr/>
            <p:nvPr/>
          </p:nvSpPr>
          <p:spPr bwMode="auto">
            <a:xfrm>
              <a:off x="871885" y="5447444"/>
              <a:ext cx="8149877" cy="436901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4" name="내용 개체 틀 2"/>
          <p:cNvSpPr txBox="1">
            <a:spLocks/>
          </p:cNvSpPr>
          <p:nvPr/>
        </p:nvSpPr>
        <p:spPr>
          <a:xfrm>
            <a:off x="894753" y="2338564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/>
              <a:t>최소공배수 </a:t>
            </a:r>
            <a:r>
              <a:rPr lang="en-US" altLang="ko-KR" dirty="0"/>
              <a:t>12</a:t>
            </a:r>
            <a:r>
              <a:rPr lang="ko-KR" altLang="en-US" dirty="0"/>
              <a:t>를 이용하여 통분했습니다</a:t>
            </a:r>
            <a:r>
              <a:rPr lang="en-US" altLang="ko-KR" dirty="0"/>
              <a:t>.</a:t>
            </a:r>
          </a:p>
        </p:txBody>
      </p:sp>
      <p:pic>
        <p:nvPicPr>
          <p:cNvPr id="75" name="그림 7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8705" y="231447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9" name="표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061257"/>
              </p:ext>
            </p:extLst>
          </p:nvPr>
        </p:nvGraphicFramePr>
        <p:xfrm>
          <a:off x="1292948" y="1634919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0" name="표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44417"/>
              </p:ext>
            </p:extLst>
          </p:nvPr>
        </p:nvGraphicFramePr>
        <p:xfrm>
          <a:off x="2097194" y="1634919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4" name="내용 개체 틀 2"/>
          <p:cNvSpPr txBox="1">
            <a:spLocks/>
          </p:cNvSpPr>
          <p:nvPr/>
        </p:nvSpPr>
        <p:spPr>
          <a:xfrm>
            <a:off x="889048" y="3856263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r>
              <a:rPr lang="ko-KR" altLang="en-US" dirty="0" smtClean="0">
                <a:solidFill>
                  <a:srgbClr val="208235"/>
                </a:solidFill>
              </a:rPr>
              <a:t>      </a:t>
            </a:r>
            <a:r>
              <a:rPr lang="en-US" altLang="ko-KR" dirty="0" smtClean="0">
                <a:solidFill>
                  <a:srgbClr val="2082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dirty="0">
                <a:solidFill>
                  <a:srgbClr val="208235"/>
                </a:solidFill>
              </a:rPr>
              <a:t> 1</a:t>
            </a:r>
            <a:r>
              <a:rPr lang="ko-KR" altLang="en-US" dirty="0" smtClean="0">
                <a:solidFill>
                  <a:srgbClr val="208235"/>
                </a:solidFill>
              </a:rPr>
              <a:t>      </a:t>
            </a:r>
            <a:r>
              <a:rPr lang="en-US" altLang="ko-KR" dirty="0" smtClean="0">
                <a:solidFill>
                  <a:srgbClr val="208235"/>
                </a:solidFill>
              </a:rPr>
              <a:t>= 1        </a:t>
            </a:r>
            <a:r>
              <a:rPr lang="en-US" altLang="ko-KR" dirty="0" smtClean="0">
                <a:solidFill>
                  <a:srgbClr val="2082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en-US" altLang="ko-KR" dirty="0" smtClean="0">
                <a:solidFill>
                  <a:srgbClr val="208235"/>
                </a:solidFill>
              </a:rPr>
              <a:t>1        =         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105" name="그림 10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8705" y="37986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6" name="표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701834"/>
              </p:ext>
            </p:extLst>
          </p:nvPr>
        </p:nvGraphicFramePr>
        <p:xfrm>
          <a:off x="2029986" y="369455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7" name="표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050082"/>
              </p:ext>
            </p:extLst>
          </p:nvPr>
        </p:nvGraphicFramePr>
        <p:xfrm>
          <a:off x="1299778" y="369455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9" name="표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779062"/>
              </p:ext>
            </p:extLst>
          </p:nvPr>
        </p:nvGraphicFramePr>
        <p:xfrm>
          <a:off x="2751085" y="3694552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0" name="표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582185"/>
              </p:ext>
            </p:extLst>
          </p:nvPr>
        </p:nvGraphicFramePr>
        <p:xfrm>
          <a:off x="4277741" y="3694552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1" name="표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301822"/>
              </p:ext>
            </p:extLst>
          </p:nvPr>
        </p:nvGraphicFramePr>
        <p:xfrm>
          <a:off x="3570896" y="3694552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8" name="표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136395"/>
              </p:ext>
            </p:extLst>
          </p:nvPr>
        </p:nvGraphicFramePr>
        <p:xfrm>
          <a:off x="1292948" y="4601082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9" name="표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248048"/>
              </p:ext>
            </p:extLst>
          </p:nvPr>
        </p:nvGraphicFramePr>
        <p:xfrm>
          <a:off x="1978443" y="4601082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1" name="내용 개체 틀 2"/>
          <p:cNvSpPr txBox="1">
            <a:spLocks/>
          </p:cNvSpPr>
          <p:nvPr/>
        </p:nvSpPr>
        <p:spPr>
          <a:xfrm>
            <a:off x="894753" y="5292546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두 분수를 </a:t>
            </a:r>
            <a:r>
              <a:rPr lang="ko-KR" altLang="en-US" dirty="0"/>
              <a:t>통분하여 계산했습니다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32" name="그림 13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8705" y="52684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" name="표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744822"/>
              </p:ext>
            </p:extLst>
          </p:nvPr>
        </p:nvGraphicFramePr>
        <p:xfrm>
          <a:off x="2491250" y="299267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4" name="표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926651"/>
              </p:ext>
            </p:extLst>
          </p:nvPr>
        </p:nvGraphicFramePr>
        <p:xfrm>
          <a:off x="3129245" y="299267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35" name="그룹 134"/>
          <p:cNvGrpSpPr/>
          <p:nvPr/>
        </p:nvGrpSpPr>
        <p:grpSpPr>
          <a:xfrm>
            <a:off x="6892120" y="145596"/>
            <a:ext cx="2949345" cy="763935"/>
            <a:chOff x="6892120" y="145596"/>
            <a:chExt cx="2949345" cy="763935"/>
          </a:xfrm>
        </p:grpSpPr>
        <p:grpSp>
          <p:nvGrpSpPr>
            <p:cNvPr id="136" name="그룹 135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139" name="그림 138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140" name="그림 139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137" name="그림 136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138" name="그림 137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7970052" y="145596"/>
              <a:ext cx="335504" cy="713981"/>
            </a:xfrm>
            <a:prstGeom prst="rect">
              <a:avLst/>
            </a:prstGeom>
          </p:spPr>
        </p:pic>
      </p:grpSp>
      <p:grpSp>
        <p:nvGrpSpPr>
          <p:cNvPr id="51" name="그룹 50"/>
          <p:cNvGrpSpPr/>
          <p:nvPr/>
        </p:nvGrpSpPr>
        <p:grpSpPr>
          <a:xfrm>
            <a:off x="581094" y="477835"/>
            <a:ext cx="4579754" cy="910354"/>
            <a:chOff x="595608" y="419779"/>
            <a:chExt cx="4579754" cy="910354"/>
          </a:xfrm>
        </p:grpSpPr>
        <p:sp>
          <p:nvSpPr>
            <p:cNvPr id="52" name="내용 개체 틀 5"/>
            <p:cNvSpPr txBox="1">
              <a:spLocks/>
            </p:cNvSpPr>
            <p:nvPr/>
          </p:nvSpPr>
          <p:spPr>
            <a:xfrm>
              <a:off x="595608" y="883857"/>
              <a:ext cx="4579754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계산하는 방법 알아보기</a:t>
              </a:r>
              <a:endPara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53" name="내용 개체 틀 5"/>
            <p:cNvSpPr txBox="1">
              <a:spLocks/>
            </p:cNvSpPr>
            <p:nvPr/>
          </p:nvSpPr>
          <p:spPr>
            <a:xfrm>
              <a:off x="678088" y="419779"/>
              <a:ext cx="4175023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2300" dirty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그림을 </a:t>
              </a:r>
              <a:r>
                <a:rPr lang="ko-KR" altLang="en-US" sz="230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이용하여 </a:t>
              </a:r>
              <a:r>
                <a:rPr lang="en-US" altLang="ko-KR" sz="19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 </a:t>
              </a:r>
              <a:r>
                <a:rPr lang="en-US" altLang="ko-KR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</a:t>
              </a:r>
              <a:r>
                <a:rPr lang="en-US" altLang="ko-KR" sz="2300" spc="-150" dirty="0">
                  <a:solidFill>
                    <a:srgbClr val="695A35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r>
                <a:rPr lang="en-US" altLang="ko-KR" sz="2300" spc="-150" dirty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en-US" altLang="ko-KR" sz="1900" spc="-150" dirty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</a:t>
              </a:r>
              <a:r>
                <a:rPr lang="en-US" altLang="ko-KR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 </a:t>
              </a:r>
              <a:r>
                <a:rPr lang="ko-KR" altLang="en-US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을 </a:t>
              </a:r>
              <a:endPara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853930"/>
              </p:ext>
            </p:extLst>
          </p:nvPr>
        </p:nvGraphicFramePr>
        <p:xfrm>
          <a:off x="3213473" y="40600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582563"/>
              </p:ext>
            </p:extLst>
          </p:nvPr>
        </p:nvGraphicFramePr>
        <p:xfrm>
          <a:off x="3883706" y="40600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9" name="그림 5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60" name="그림 5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61" name="직사각형 60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>
            <a:hlinkClick r:id="rId8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>
            <a:hlinkClick r:id="rId9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hlinkClick r:id="rId10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>
            <a:hlinkClick r:id="rId11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>
            <a:hlinkClick r:id="rId12" action="ppaction://hlinksldjump"/>
          </p:cNvPr>
          <p:cNvSpPr/>
          <p:nvPr/>
        </p:nvSpPr>
        <p:spPr>
          <a:xfrm>
            <a:off x="94261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898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04" grpId="0"/>
      <p:bldP spid="1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326375" y="2316211"/>
            <a:ext cx="7737619" cy="3716806"/>
            <a:chOff x="1326375" y="2316211"/>
            <a:chExt cx="7737619" cy="3716806"/>
          </a:xfrm>
        </p:grpSpPr>
        <p:pic>
          <p:nvPicPr>
            <p:cNvPr id="9" name="그림 8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6" t="15389" r="8081" b="69876"/>
            <a:stretch/>
          </p:blipFill>
          <p:spPr>
            <a:xfrm>
              <a:off x="1326375" y="2316211"/>
              <a:ext cx="7737619" cy="1919941"/>
            </a:xfrm>
            <a:prstGeom prst="rect">
              <a:avLst/>
            </a:prstGeom>
          </p:spPr>
        </p:pic>
        <p:pic>
          <p:nvPicPr>
            <p:cNvPr id="65" name="그림 64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6" t="31567" r="8081" b="53698"/>
            <a:stretch/>
          </p:blipFill>
          <p:spPr>
            <a:xfrm>
              <a:off x="1326375" y="4113076"/>
              <a:ext cx="7737619" cy="1919941"/>
            </a:xfrm>
            <a:prstGeom prst="rect">
              <a:avLst/>
            </a:prstGeom>
          </p:spPr>
        </p:pic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4" name="내용 개체 틀 5"/>
          <p:cNvSpPr txBox="1">
            <a:spLocks/>
          </p:cNvSpPr>
          <p:nvPr/>
        </p:nvSpPr>
        <p:spPr>
          <a:xfrm>
            <a:off x="790140" y="504239"/>
            <a:ext cx="43385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9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en-US" altLang="ko-KR" sz="2300" dirty="0" smtClean="0">
                <a:solidFill>
                  <a:srgbClr val="695A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-</a:t>
            </a:r>
            <a:r>
              <a:rPr lang="en-US" altLang="ko-KR" sz="20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1</a:t>
            </a:r>
            <a:r>
              <a:rPr lang="en-US" altLang="ko-KR" sz="2300" dirty="0" smtClean="0">
                <a:solidFill>
                  <a:srgbClr val="695A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 계산하는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080732"/>
              </p:ext>
            </p:extLst>
          </p:nvPr>
        </p:nvGraphicFramePr>
        <p:xfrm>
          <a:off x="1770371" y="43185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894426"/>
              </p:ext>
            </p:extLst>
          </p:nvPr>
        </p:nvGraphicFramePr>
        <p:xfrm>
          <a:off x="2538126" y="43185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6" name="내용 개체 틀 5"/>
          <p:cNvSpPr txBox="1">
            <a:spLocks/>
          </p:cNvSpPr>
          <p:nvPr/>
        </p:nvSpPr>
        <p:spPr>
          <a:xfrm>
            <a:off x="709619" y="95538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서로 다른 방법 알아보기</a:t>
            </a:r>
          </a:p>
        </p:txBody>
      </p:sp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017358"/>
              </p:ext>
            </p:extLst>
          </p:nvPr>
        </p:nvGraphicFramePr>
        <p:xfrm>
          <a:off x="2046583" y="146176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1" name="내용 개체 틀 2"/>
          <p:cNvSpPr txBox="1">
            <a:spLocks/>
          </p:cNvSpPr>
          <p:nvPr/>
        </p:nvSpPr>
        <p:spPr>
          <a:xfrm>
            <a:off x="2180303" y="3636795"/>
            <a:ext cx="6365182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자연수는 </a:t>
            </a:r>
            <a:r>
              <a:rPr lang="ko-KR" altLang="en-US" dirty="0">
                <a:solidFill>
                  <a:srgbClr val="208235"/>
                </a:solidFill>
              </a:rPr>
              <a:t>자연수끼리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분수는 분수끼리 빼서 </a:t>
            </a:r>
            <a:r>
              <a:rPr lang="ko-KR" altLang="en-US" dirty="0" smtClean="0">
                <a:solidFill>
                  <a:srgbClr val="208235"/>
                </a:solidFill>
              </a:rPr>
              <a:t>계산했습니다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sp>
        <p:nvSpPr>
          <p:cNvPr id="62" name="내용 개체 틀 2"/>
          <p:cNvSpPr txBox="1">
            <a:spLocks/>
          </p:cNvSpPr>
          <p:nvPr/>
        </p:nvSpPr>
        <p:spPr>
          <a:xfrm>
            <a:off x="2180303" y="5409220"/>
            <a:ext cx="6858922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pc="-10" dirty="0" smtClean="0">
                <a:solidFill>
                  <a:srgbClr val="208235"/>
                </a:solidFill>
              </a:rPr>
              <a:t>대분수를 </a:t>
            </a:r>
            <a:r>
              <a:rPr lang="ko-KR" altLang="en-US" spc="-10" dirty="0">
                <a:solidFill>
                  <a:srgbClr val="208235"/>
                </a:solidFill>
              </a:rPr>
              <a:t>가분수로 나타내어 </a:t>
            </a:r>
            <a:r>
              <a:rPr lang="ko-KR" altLang="en-US" spc="-10" dirty="0" smtClean="0">
                <a:solidFill>
                  <a:srgbClr val="208235"/>
                </a:solidFill>
              </a:rPr>
              <a:t>계산했습니다</a:t>
            </a:r>
            <a:r>
              <a:rPr lang="en-US" altLang="ko-KR" spc="-10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2436" y="36220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2436" y="54060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" name="그룹 65"/>
          <p:cNvGrpSpPr/>
          <p:nvPr/>
        </p:nvGrpSpPr>
        <p:grpSpPr>
          <a:xfrm>
            <a:off x="6892120" y="97890"/>
            <a:ext cx="2949345" cy="811641"/>
            <a:chOff x="6892120" y="97890"/>
            <a:chExt cx="2949345" cy="811641"/>
          </a:xfrm>
        </p:grpSpPr>
        <p:grpSp>
          <p:nvGrpSpPr>
            <p:cNvPr id="67" name="그룹 66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70" name="그림 69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71" name="그림 70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68" name="그림 67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69" name="그림 68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7" t="39215" r="53829" b="55978"/>
            <a:stretch/>
          </p:blipFill>
          <p:spPr>
            <a:xfrm>
              <a:off x="8329416" y="97890"/>
              <a:ext cx="335504" cy="713981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884715" y="1505408"/>
            <a:ext cx="8234437" cy="923330"/>
            <a:chOff x="884715" y="1505408"/>
            <a:chExt cx="8234437" cy="923330"/>
          </a:xfrm>
        </p:grpSpPr>
        <p:sp>
          <p:nvSpPr>
            <p:cNvPr id="57" name="내용 개체 틀 3"/>
            <p:cNvSpPr txBox="1">
              <a:spLocks/>
            </p:cNvSpPr>
            <p:nvPr/>
          </p:nvSpPr>
          <p:spPr>
            <a:xfrm>
              <a:off x="1154918" y="1505408"/>
              <a:ext cx="7964234" cy="9233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ko-KR" dirty="0" smtClean="0"/>
                <a:t>2  </a:t>
              </a:r>
              <a:r>
                <a:rPr lang="ko-KR" altLang="en-US" dirty="0" smtClean="0"/>
                <a:t>    </a:t>
              </a:r>
              <a:r>
                <a:rPr lang="en-US" altLang="ko-KR" dirty="0" smtClean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-1</a:t>
              </a:r>
              <a:r>
                <a:rPr lang="en-US" altLang="ko-KR" dirty="0" smtClean="0"/>
                <a:t>      </a:t>
              </a:r>
              <a:r>
                <a:rPr lang="ko-KR" altLang="en-US" dirty="0" smtClean="0"/>
                <a:t>을 </a:t>
              </a:r>
              <a:r>
                <a:rPr lang="ko-KR" altLang="en-US" dirty="0"/>
                <a:t>서로 다른 방법으로 계산한 것입니다</a:t>
              </a:r>
              <a:r>
                <a:rPr lang="en-US" altLang="ko-KR" dirty="0"/>
                <a:t>. </a:t>
              </a:r>
              <a:r>
                <a:rPr lang="ko-KR" altLang="en-US" dirty="0"/>
                <a:t>어떤 방법으로 계산했는지 설명해 봅시다</a:t>
              </a:r>
              <a:r>
                <a:rPr lang="en-US" altLang="ko-KR" dirty="0"/>
                <a:t>. </a:t>
              </a:r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884715" y="1677478"/>
              <a:ext cx="217025" cy="217025"/>
              <a:chOff x="4520952" y="3717032"/>
              <a:chExt cx="217025" cy="217025"/>
            </a:xfrm>
          </p:grpSpPr>
          <p:grpSp>
            <p:nvGrpSpPr>
              <p:cNvPr id="31" name="그룹 30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3" name="모서리가 둥근 직사각형 32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2" name="모서리가 둥근 직사각형 31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aphicFrame>
        <p:nvGraphicFramePr>
          <p:cNvPr id="59" name="표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655852"/>
              </p:ext>
            </p:extLst>
          </p:nvPr>
        </p:nvGraphicFramePr>
        <p:xfrm>
          <a:off x="1430441" y="146176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3" name="직사각형 42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8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9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0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11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12" action="ppaction://hlinksldjump"/>
          </p:cNvPr>
          <p:cNvSpPr/>
          <p:nvPr/>
        </p:nvSpPr>
        <p:spPr>
          <a:xfrm>
            <a:off x="94261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3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60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871885" y="1618950"/>
            <a:ext cx="8178453" cy="4206043"/>
            <a:chOff x="871885" y="1618950"/>
            <a:chExt cx="8178453" cy="4206043"/>
          </a:xfrm>
        </p:grpSpPr>
        <p:grpSp>
          <p:nvGrpSpPr>
            <p:cNvPr id="34" name="그룹 33"/>
            <p:cNvGrpSpPr/>
            <p:nvPr/>
          </p:nvGrpSpPr>
          <p:grpSpPr>
            <a:xfrm>
              <a:off x="961827" y="1618950"/>
              <a:ext cx="8088511" cy="369332"/>
              <a:chOff x="829684" y="5562651"/>
              <a:chExt cx="8088511" cy="369332"/>
            </a:xfrm>
          </p:grpSpPr>
          <p:sp>
            <p:nvSpPr>
              <p:cNvPr id="35" name="내용 개체 틀 3"/>
              <p:cNvSpPr txBox="1">
                <a:spLocks/>
              </p:cNvSpPr>
              <p:nvPr/>
            </p:nvSpPr>
            <p:spPr>
              <a:xfrm>
                <a:off x="953961" y="5562651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방법을 비교하여 각각 어떤 점이 좋은지 </a:t>
                </a:r>
                <a:r>
                  <a:rPr lang="ko-KR" altLang="en-US" dirty="0" smtClean="0"/>
                  <a:t>이야기해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36" name="모서리가 둥근 직사각형 35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1" name="모서리가 둥근 직사각형 40"/>
            <p:cNvSpPr/>
            <p:nvPr/>
          </p:nvSpPr>
          <p:spPr bwMode="auto">
            <a:xfrm>
              <a:off x="871885" y="4420989"/>
              <a:ext cx="8149877" cy="1404004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894753" y="4420988"/>
            <a:ext cx="8127009" cy="1329464"/>
            <a:chOff x="894753" y="4579286"/>
            <a:chExt cx="8127009" cy="1329464"/>
          </a:xfrm>
        </p:grpSpPr>
        <p:sp>
          <p:nvSpPr>
            <p:cNvPr id="44" name="내용 개체 틀 2"/>
            <p:cNvSpPr txBox="1">
              <a:spLocks/>
            </p:cNvSpPr>
            <p:nvPr/>
          </p:nvSpPr>
          <p:spPr>
            <a:xfrm>
              <a:off x="894753" y="4653022"/>
              <a:ext cx="8127009" cy="125572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8" indent="-179388" algn="just"/>
              <a:r>
                <a:rPr lang="ko-KR" altLang="en-US" dirty="0" smtClean="0"/>
                <a:t>           은 </a:t>
              </a:r>
              <a:r>
                <a:rPr lang="ko-KR" altLang="en-US" dirty="0"/>
                <a:t>자연수는 자연수끼리</a:t>
              </a:r>
              <a:r>
                <a:rPr lang="en-US" altLang="ko-KR" dirty="0"/>
                <a:t>, </a:t>
              </a:r>
              <a:r>
                <a:rPr lang="ko-KR" altLang="en-US" dirty="0"/>
                <a:t>분수는 분수끼리 계산하므로 분수 부분의 계산이 </a:t>
              </a:r>
              <a:r>
                <a:rPr lang="ko-KR" altLang="en-US" dirty="0" smtClean="0"/>
                <a:t>편리합니다</a:t>
              </a:r>
              <a:r>
                <a:rPr lang="en-US" altLang="ko-KR" dirty="0"/>
                <a:t>.</a:t>
              </a:r>
            </a:p>
            <a:p>
              <a:pPr marL="179388" indent="-179388" algn="just"/>
              <a:r>
                <a:rPr lang="ko-KR" altLang="en-US" dirty="0" smtClean="0"/>
                <a:t>           는 </a:t>
              </a:r>
              <a:r>
                <a:rPr lang="ko-KR" altLang="en-US" dirty="0"/>
                <a:t>대분수를 가분수로 나타내어 계산하므로 </a:t>
              </a:r>
              <a:r>
                <a:rPr lang="ko-KR" altLang="en-US" spc="-150" dirty="0"/>
                <a:t>자연수 부분과 </a:t>
              </a:r>
              <a:r>
                <a:rPr lang="ko-KR" altLang="en-US" dirty="0"/>
                <a:t>분수 </a:t>
              </a:r>
              <a:r>
                <a:rPr lang="ko-KR" altLang="en-US" spc="-150" dirty="0"/>
                <a:t>부분을 </a:t>
              </a:r>
              <a:r>
                <a:rPr lang="ko-KR" altLang="en-US" spc="-150" dirty="0" smtClean="0"/>
                <a:t>따로 </a:t>
              </a:r>
              <a:r>
                <a:rPr lang="ko-KR" altLang="en-US" dirty="0" smtClean="0"/>
                <a:t>떼어 </a:t>
              </a:r>
              <a:r>
                <a:rPr lang="ko-KR" altLang="en-US" dirty="0"/>
                <a:t>계산하지 않아도 됩니다</a:t>
              </a:r>
              <a:r>
                <a:rPr lang="en-US" altLang="ko-KR" dirty="0"/>
                <a:t>. </a:t>
              </a:r>
            </a:p>
          </p:txBody>
        </p:sp>
        <p:pic>
          <p:nvPicPr>
            <p:cNvPr id="45" name="그림 44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1" t="15828" r="76563" b="80210"/>
            <a:stretch/>
          </p:blipFill>
          <p:spPr>
            <a:xfrm>
              <a:off x="1079642" y="4579286"/>
              <a:ext cx="819807" cy="464669"/>
            </a:xfrm>
            <a:prstGeom prst="rect">
              <a:avLst/>
            </a:prstGeom>
          </p:spPr>
        </p:pic>
        <p:pic>
          <p:nvPicPr>
            <p:cNvPr id="46" name="그림 45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1" t="48767" r="76563" b="48019"/>
            <a:stretch/>
          </p:blipFill>
          <p:spPr>
            <a:xfrm>
              <a:off x="1079642" y="5236737"/>
              <a:ext cx="819807" cy="376979"/>
            </a:xfrm>
            <a:prstGeom prst="rect">
              <a:avLst/>
            </a:prstGeom>
          </p:spPr>
        </p:pic>
      </p:grpSp>
      <p:pic>
        <p:nvPicPr>
          <p:cNvPr id="47" name="그림 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491423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/>
          <p:cNvGrpSpPr/>
          <p:nvPr/>
        </p:nvGrpSpPr>
        <p:grpSpPr>
          <a:xfrm>
            <a:off x="1326375" y="2044089"/>
            <a:ext cx="7737619" cy="2328359"/>
            <a:chOff x="1326375" y="2044089"/>
            <a:chExt cx="7737619" cy="2328359"/>
          </a:xfrm>
        </p:grpSpPr>
        <p:pic>
          <p:nvPicPr>
            <p:cNvPr id="48" name="그림 47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6" t="15389" r="8081" b="74873"/>
            <a:stretch/>
          </p:blipFill>
          <p:spPr>
            <a:xfrm>
              <a:off x="1326375" y="2044089"/>
              <a:ext cx="7737619" cy="1268818"/>
            </a:xfrm>
            <a:prstGeom prst="rect">
              <a:avLst/>
            </a:prstGeom>
          </p:spPr>
        </p:pic>
        <p:pic>
          <p:nvPicPr>
            <p:cNvPr id="49" name="그림 48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6" t="31567" r="8081" b="59251"/>
            <a:stretch/>
          </p:blipFill>
          <p:spPr>
            <a:xfrm>
              <a:off x="1326375" y="3176069"/>
              <a:ext cx="7737619" cy="1196379"/>
            </a:xfrm>
            <a:prstGeom prst="rect">
              <a:avLst/>
            </a:prstGeom>
          </p:spPr>
        </p:pic>
      </p:grpSp>
      <p:grpSp>
        <p:nvGrpSpPr>
          <p:cNvPr id="54" name="그룹 53"/>
          <p:cNvGrpSpPr/>
          <p:nvPr/>
        </p:nvGrpSpPr>
        <p:grpSpPr>
          <a:xfrm>
            <a:off x="6892120" y="97890"/>
            <a:ext cx="2949345" cy="811641"/>
            <a:chOff x="6892120" y="97890"/>
            <a:chExt cx="2949345" cy="811641"/>
          </a:xfrm>
        </p:grpSpPr>
        <p:grpSp>
          <p:nvGrpSpPr>
            <p:cNvPr id="55" name="그룹 54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58" name="그림 57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59" name="그림 58"/>
              <p:cNvPicPr preferRelativeResize="0"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56" name="그림 55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57" name="그림 56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7" t="39215" r="53829" b="55978"/>
            <a:stretch/>
          </p:blipFill>
          <p:spPr>
            <a:xfrm>
              <a:off x="8329416" y="97890"/>
              <a:ext cx="335504" cy="713981"/>
            </a:xfrm>
            <a:prstGeom prst="rect">
              <a:avLst/>
            </a:prstGeom>
          </p:spPr>
        </p:pic>
      </p:grpSp>
      <p:sp>
        <p:nvSpPr>
          <p:cNvPr id="29" name="내용 개체 틀 5"/>
          <p:cNvSpPr txBox="1">
            <a:spLocks/>
          </p:cNvSpPr>
          <p:nvPr/>
        </p:nvSpPr>
        <p:spPr>
          <a:xfrm>
            <a:off x="790140" y="504239"/>
            <a:ext cx="43385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9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en-US" altLang="ko-KR" sz="2300" dirty="0" smtClean="0">
                <a:solidFill>
                  <a:srgbClr val="695A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-</a:t>
            </a:r>
            <a:r>
              <a:rPr lang="en-US" altLang="ko-KR" sz="20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1</a:t>
            </a:r>
            <a:r>
              <a:rPr lang="en-US" altLang="ko-KR" sz="2300" dirty="0" smtClean="0">
                <a:solidFill>
                  <a:srgbClr val="695A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 계산하는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352720"/>
              </p:ext>
            </p:extLst>
          </p:nvPr>
        </p:nvGraphicFramePr>
        <p:xfrm>
          <a:off x="1770371" y="43185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표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944195"/>
              </p:ext>
            </p:extLst>
          </p:nvPr>
        </p:nvGraphicFramePr>
        <p:xfrm>
          <a:off x="2538126" y="43185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2" name="내용 개체 틀 5"/>
          <p:cNvSpPr txBox="1">
            <a:spLocks/>
          </p:cNvSpPr>
          <p:nvPr/>
        </p:nvSpPr>
        <p:spPr>
          <a:xfrm>
            <a:off x="709619" y="95538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서로 다른 방법 알아보기</a:t>
            </a:r>
          </a:p>
        </p:txBody>
      </p:sp>
      <p:sp>
        <p:nvSpPr>
          <p:cNvPr id="37" name="직사각형 36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9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0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1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12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hlinkClick r:id="rId13" action="ppaction://hlinksldjump"/>
          </p:cNvPr>
          <p:cNvSpPr/>
          <p:nvPr/>
        </p:nvSpPr>
        <p:spPr>
          <a:xfrm>
            <a:off x="94261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>
            <a:hlinkClick r:id="rId14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766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3370</TotalTime>
  <Words>829</Words>
  <Application>Microsoft Office PowerPoint</Application>
  <PresentationFormat>A4 용지(210x297mm)</PresentationFormat>
  <Paragraphs>299</Paragraphs>
  <Slides>16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천재교육</cp:lastModifiedBy>
  <cp:revision>310</cp:revision>
  <cp:lastPrinted>2017-09-25T02:44:09Z</cp:lastPrinted>
  <dcterms:created xsi:type="dcterms:W3CDTF">2017-09-24T23:31:15Z</dcterms:created>
  <dcterms:modified xsi:type="dcterms:W3CDTF">2019-01-03T01:52:58Z</dcterms:modified>
</cp:coreProperties>
</file>