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61" r:id="rId4"/>
    <p:sldId id="277" r:id="rId5"/>
    <p:sldId id="270" r:id="rId6"/>
    <p:sldId id="274" r:id="rId7"/>
    <p:sldId id="267" r:id="rId8"/>
    <p:sldId id="278" r:id="rId9"/>
    <p:sldId id="269" r:id="rId10"/>
    <p:sldId id="273" r:id="rId11"/>
    <p:sldId id="275" r:id="rId12"/>
    <p:sldId id="276" r:id="rId13"/>
    <p:sldId id="279" r:id="rId14"/>
    <p:sldId id="264" r:id="rId15"/>
    <p:sldId id="280" r:id="rId16"/>
    <p:sldId id="281" r:id="rId17"/>
    <p:sldId id="263" r:id="rId18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727">
          <p15:clr>
            <a:srgbClr val="A4A3A4"/>
          </p15:clr>
        </p15:guide>
        <p15:guide id="8" orient="horz" pos="904">
          <p15:clr>
            <a:srgbClr val="A4A3A4"/>
          </p15:clr>
        </p15:guide>
        <p15:guide id="9" pos="5694">
          <p15:clr>
            <a:srgbClr val="A4A3A4"/>
          </p15:clr>
        </p15:guide>
        <p15:guide id="10" pos="5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Grid="0" showGuides="1">
      <p:cViewPr varScale="1">
        <p:scale>
          <a:sx n="78" d="100"/>
          <a:sy n="78" d="100"/>
        </p:scale>
        <p:origin x="108" y="774"/>
      </p:cViewPr>
      <p:guideLst>
        <p:guide orient="horz" pos="537"/>
        <p:guide orient="horz" pos="3861"/>
        <p:guide orient="horz" pos="913"/>
        <p:guide pos="240"/>
        <p:guide pos="6023"/>
        <p:guide pos="489"/>
        <p:guide orient="horz" pos="3727"/>
        <p:guide orient="horz" pos="904"/>
        <p:guide pos="5694"/>
        <p:guide pos="5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-225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10EDD-C0CB-404F-B336-AA05A53E1620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7D498-3B78-4441-9AB7-4DA61BBFD3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57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54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54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8933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21038" y="8933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4.xml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9.xml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slide" Target="slide12.xml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image" Target="../media/image15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Relationship Id="rId1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image" Target="../media/image15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5" Type="http://schemas.openxmlformats.org/officeDocument/2006/relationships/slide" Target="slide10.xml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2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slide" Target="slide12.xml"/><Relationship Id="rId1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6715"/>
            <a:ext cx="535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2427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덧셈과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94~95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62~63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85296" y="195550"/>
            <a:ext cx="2956169" cy="713981"/>
            <a:chOff x="6885296" y="195550"/>
            <a:chExt cx="2956169" cy="713981"/>
          </a:xfrm>
        </p:grpSpPr>
        <p:grpSp>
          <p:nvGrpSpPr>
            <p:cNvPr id="24" name="그룹 2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88529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187353" y="1910860"/>
            <a:ext cx="7838602" cy="4263771"/>
            <a:chOff x="1187353" y="1910860"/>
            <a:chExt cx="7838602" cy="4263771"/>
          </a:xfrm>
        </p:grpSpPr>
        <p:pic>
          <p:nvPicPr>
            <p:cNvPr id="4" name="그림 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50680" r="8834" b="45380"/>
            <a:stretch/>
          </p:blipFill>
          <p:spPr>
            <a:xfrm>
              <a:off x="1212842" y="3915905"/>
              <a:ext cx="7742439" cy="513383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55332" r="8834" b="35184"/>
            <a:stretch/>
          </p:blipFill>
          <p:spPr>
            <a:xfrm>
              <a:off x="1212842" y="4263008"/>
              <a:ext cx="7742439" cy="1235718"/>
            </a:xfrm>
            <a:prstGeom prst="rect">
              <a:avLst/>
            </a:prstGeom>
          </p:spPr>
        </p:pic>
        <p:pic>
          <p:nvPicPr>
            <p:cNvPr id="37" name="그림 36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353" y="1910860"/>
              <a:ext cx="7838602" cy="2180478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50680" r="8834" b="45380"/>
            <a:stretch/>
          </p:blipFill>
          <p:spPr>
            <a:xfrm>
              <a:off x="1212842" y="5661248"/>
              <a:ext cx="7742439" cy="513383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872840" y="1441610"/>
            <a:ext cx="8193998" cy="923330"/>
            <a:chOff x="872840" y="1516041"/>
            <a:chExt cx="8193998" cy="923330"/>
          </a:xfrm>
        </p:grpSpPr>
        <p:sp>
          <p:nvSpPr>
            <p:cNvPr id="53" name="내용 개체 틀 3"/>
            <p:cNvSpPr txBox="1">
              <a:spLocks/>
            </p:cNvSpPr>
            <p:nvPr/>
          </p:nvSpPr>
          <p:spPr>
            <a:xfrm>
              <a:off x="1102604" y="1516041"/>
              <a:ext cx="7964234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ko-KR" dirty="0"/>
                <a:t> </a:t>
              </a:r>
              <a:r>
                <a:rPr lang="en-US" altLang="ko-KR" dirty="0" smtClean="0"/>
                <a:t>  </a:t>
              </a:r>
              <a:r>
                <a:rPr lang="ko-KR" altLang="en-US" dirty="0" smtClean="0"/>
                <a:t>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/>
                <a:t>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서로 다른 방법으로 계산한 것입니다</a:t>
              </a:r>
              <a:r>
                <a:rPr lang="en-US" altLang="ko-KR" dirty="0"/>
                <a:t>. </a:t>
              </a:r>
              <a:r>
                <a:rPr lang="ko-KR" altLang="en-US" dirty="0"/>
                <a:t>어떤 방법으로 계산했는지 설명해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872840" y="1666580"/>
              <a:ext cx="217025" cy="227658"/>
              <a:chOff x="4520952" y="3717032"/>
              <a:chExt cx="217025" cy="227658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27658"/>
                <a:chOff x="1496616" y="995289"/>
                <a:chExt cx="216024" cy="226608"/>
              </a:xfrm>
            </p:grpSpPr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모서리가 둥근 직사각형 5"/>
                <p:cNvSpPr/>
                <p:nvPr/>
              </p:nvSpPr>
              <p:spPr>
                <a:xfrm>
                  <a:off x="1496616" y="1113885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0" name="내용 개체 틀 5"/>
          <p:cNvSpPr txBox="1">
            <a:spLocks/>
          </p:cNvSpPr>
          <p:nvPr/>
        </p:nvSpPr>
        <p:spPr>
          <a:xfrm>
            <a:off x="790140" y="518753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63631"/>
              </p:ext>
            </p:extLst>
          </p:nvPr>
        </p:nvGraphicFramePr>
        <p:xfrm>
          <a:off x="1618222" y="4173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84497"/>
              </p:ext>
            </p:extLst>
          </p:nvPr>
        </p:nvGraphicFramePr>
        <p:xfrm>
          <a:off x="2167270" y="4173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내용 개체 틀 5"/>
          <p:cNvSpPr txBox="1">
            <a:spLocks/>
          </p:cNvSpPr>
          <p:nvPr/>
        </p:nvSpPr>
        <p:spPr>
          <a:xfrm>
            <a:off x="709619" y="95538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82921"/>
              </p:ext>
            </p:extLst>
          </p:nvPr>
        </p:nvGraphicFramePr>
        <p:xfrm>
          <a:off x="1241759" y="140859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78897"/>
              </p:ext>
            </p:extLst>
          </p:nvPr>
        </p:nvGraphicFramePr>
        <p:xfrm>
          <a:off x="1756303" y="140859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내용 개체 틀 2"/>
          <p:cNvSpPr txBox="1">
            <a:spLocks/>
          </p:cNvSpPr>
          <p:nvPr/>
        </p:nvSpPr>
        <p:spPr>
          <a:xfrm>
            <a:off x="2180303" y="3753758"/>
            <a:ext cx="636518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두 </a:t>
            </a:r>
            <a:r>
              <a:rPr lang="ko-KR" altLang="en-US" dirty="0">
                <a:solidFill>
                  <a:srgbClr val="208235"/>
                </a:solidFill>
              </a:rPr>
              <a:t>분모의 곱을 공통분모로 하여 통분한 후 </a:t>
            </a:r>
            <a:r>
              <a:rPr lang="ko-KR" altLang="en-US" dirty="0" smtClean="0">
                <a:solidFill>
                  <a:srgbClr val="208235"/>
                </a:solidFill>
              </a:rPr>
              <a:t>계산했습니다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2180303" y="5471430"/>
            <a:ext cx="685892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pc="-10" dirty="0" smtClean="0">
                <a:solidFill>
                  <a:srgbClr val="208235"/>
                </a:solidFill>
              </a:rPr>
              <a:t>두 </a:t>
            </a:r>
            <a:r>
              <a:rPr lang="ko-KR" altLang="en-US" spc="-10" dirty="0">
                <a:solidFill>
                  <a:srgbClr val="208235"/>
                </a:solidFill>
              </a:rPr>
              <a:t>분모의 최소공배수를 공통분모로 하여 </a:t>
            </a:r>
            <a:r>
              <a:rPr lang="ko-KR" altLang="en-US" spc="-150" dirty="0">
                <a:solidFill>
                  <a:srgbClr val="208235"/>
                </a:solidFill>
              </a:rPr>
              <a:t>통분한 후 </a:t>
            </a:r>
            <a:r>
              <a:rPr lang="ko-KR" altLang="en-US" spc="-10" dirty="0" smtClean="0">
                <a:solidFill>
                  <a:srgbClr val="208235"/>
                </a:solidFill>
              </a:rPr>
              <a:t>계산</a:t>
            </a:r>
            <a:r>
              <a:rPr lang="ko-KR" altLang="en-US" dirty="0">
                <a:solidFill>
                  <a:srgbClr val="208235"/>
                </a:solidFill>
              </a:rPr>
              <a:t>했</a:t>
            </a:r>
            <a:r>
              <a:rPr lang="ko-KR" altLang="en-US" spc="-10" dirty="0" smtClean="0">
                <a:solidFill>
                  <a:srgbClr val="208235"/>
                </a:solidFill>
              </a:rPr>
              <a:t>습니다</a:t>
            </a:r>
            <a:r>
              <a:rPr lang="en-US" altLang="ko-KR" spc="-10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2436" y="37284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2436" y="54524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그룹 60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62" name="그룹 6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3" name="그림 62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4" name="그림 63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sp>
        <p:nvSpPr>
          <p:cNvPr id="68" name="직사각형 67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13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71885" y="1536789"/>
            <a:ext cx="8167657" cy="4295609"/>
            <a:chOff x="871885" y="1536789"/>
            <a:chExt cx="8167657" cy="4295609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871885" y="4774462"/>
              <a:ext cx="8149877" cy="1057936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내용 개체 틀 3"/>
            <p:cNvSpPr txBox="1">
              <a:spLocks/>
            </p:cNvSpPr>
            <p:nvPr/>
          </p:nvSpPr>
          <p:spPr>
            <a:xfrm>
              <a:off x="1075308" y="1536789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방법을 비교하여 각각 어떤 점이 좋은지 이야기해 보세요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020734" y="1639567"/>
            <a:ext cx="7870650" cy="3079498"/>
            <a:chOff x="1020734" y="1639567"/>
            <a:chExt cx="7870650" cy="3079498"/>
          </a:xfrm>
        </p:grpSpPr>
        <p:pic>
          <p:nvPicPr>
            <p:cNvPr id="31" name="그림 30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012" y="1639567"/>
              <a:ext cx="7843372" cy="2181805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55332" r="8834" b="35080"/>
            <a:stretch/>
          </p:blipFill>
          <p:spPr>
            <a:xfrm>
              <a:off x="1020734" y="3469633"/>
              <a:ext cx="7742439" cy="1249432"/>
            </a:xfrm>
            <a:prstGeom prst="rect">
              <a:avLst/>
            </a:prstGeom>
          </p:spPr>
        </p:pic>
      </p:grpSp>
      <p:grpSp>
        <p:nvGrpSpPr>
          <p:cNvPr id="48" name="그룹 47"/>
          <p:cNvGrpSpPr/>
          <p:nvPr/>
        </p:nvGrpSpPr>
        <p:grpSpPr>
          <a:xfrm>
            <a:off x="894753" y="4781740"/>
            <a:ext cx="8104140" cy="1023437"/>
            <a:chOff x="894753" y="4608314"/>
            <a:chExt cx="8104140" cy="1023437"/>
          </a:xfrm>
        </p:grpSpPr>
        <p:sp>
          <p:nvSpPr>
            <p:cNvPr id="49" name="내용 개체 틀 2"/>
            <p:cNvSpPr txBox="1">
              <a:spLocks/>
            </p:cNvSpPr>
            <p:nvPr/>
          </p:nvSpPr>
          <p:spPr>
            <a:xfrm>
              <a:off x="894753" y="4653022"/>
              <a:ext cx="8104140" cy="9787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ko-KR" altLang="en-US" dirty="0" smtClean="0"/>
                <a:t>           은 </a:t>
              </a:r>
              <a:r>
                <a:rPr lang="ko-KR" altLang="en-US" dirty="0"/>
                <a:t>두 분모끼리 곱하면 되므로 공통분모를 구하기 쉽습니다</a:t>
              </a:r>
              <a:r>
                <a:rPr lang="en-US" altLang="ko-KR" dirty="0"/>
                <a:t>.</a:t>
              </a:r>
            </a:p>
            <a:p>
              <a:pPr marL="179388" indent="-179388" algn="just"/>
              <a:r>
                <a:rPr lang="en-US" altLang="ko-KR" dirty="0"/>
                <a:t> </a:t>
              </a:r>
              <a:r>
                <a:rPr lang="en-US" altLang="ko-KR" dirty="0" smtClean="0"/>
                <a:t>          </a:t>
              </a:r>
              <a:r>
                <a:rPr lang="ko-KR" altLang="en-US" dirty="0" smtClean="0"/>
                <a:t>는 </a:t>
              </a:r>
              <a:r>
                <a:rPr lang="ko-KR" altLang="en-US" dirty="0"/>
                <a:t>두 분모의 최소공배수를 공통분모로 하여 통분하므로 분자끼리의 뺄셈이 쉽고</a:t>
              </a:r>
              <a:r>
                <a:rPr lang="en-US" altLang="ko-KR" dirty="0"/>
                <a:t>, </a:t>
              </a:r>
              <a:r>
                <a:rPr lang="ko-KR" altLang="en-US" dirty="0"/>
                <a:t>계산한 결과를 약분할 필요가 </a:t>
              </a:r>
              <a:r>
                <a:rPr lang="ko-KR" altLang="en-US" dirty="0" smtClean="0"/>
                <a:t>없거나 간단합니다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15828" r="76563" b="80210"/>
            <a:stretch/>
          </p:blipFill>
          <p:spPr>
            <a:xfrm>
              <a:off x="1079642" y="4608314"/>
              <a:ext cx="819807" cy="464669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1" t="48767" r="76563" b="48019"/>
            <a:stretch/>
          </p:blipFill>
          <p:spPr>
            <a:xfrm>
              <a:off x="1079642" y="4964221"/>
              <a:ext cx="819807" cy="376979"/>
            </a:xfrm>
            <a:prstGeom prst="rect">
              <a:avLst/>
            </a:prstGeom>
          </p:spPr>
        </p:pic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50946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52"/>
          <p:cNvGrpSpPr/>
          <p:nvPr/>
        </p:nvGrpSpPr>
        <p:grpSpPr>
          <a:xfrm>
            <a:off x="6892120" y="74037"/>
            <a:ext cx="2949345" cy="835494"/>
            <a:chOff x="6892120" y="74037"/>
            <a:chExt cx="2949345" cy="835494"/>
          </a:xfrm>
        </p:grpSpPr>
        <p:grpSp>
          <p:nvGrpSpPr>
            <p:cNvPr id="54" name="그룹 5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7" name="그림 56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87846" y="74037"/>
              <a:ext cx="335504" cy="713981"/>
            </a:xfrm>
            <a:prstGeom prst="rect">
              <a:avLst/>
            </a:prstGeom>
          </p:spPr>
        </p:pic>
      </p:grpSp>
      <p:sp>
        <p:nvSpPr>
          <p:cNvPr id="69" name="직사각형 68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4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5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961827" y="1648477"/>
            <a:ext cx="117815" cy="117815"/>
          </a:xfrm>
          <a:prstGeom prst="roundRect">
            <a:avLst>
              <a:gd name="adj" fmla="val 26589"/>
            </a:avLst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내용 개체 틀 5"/>
          <p:cNvSpPr txBox="1">
            <a:spLocks/>
          </p:cNvSpPr>
          <p:nvPr/>
        </p:nvSpPr>
        <p:spPr>
          <a:xfrm>
            <a:off x="790140" y="518753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계산하는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2062"/>
              </p:ext>
            </p:extLst>
          </p:nvPr>
        </p:nvGraphicFramePr>
        <p:xfrm>
          <a:off x="1618222" y="4173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80836"/>
              </p:ext>
            </p:extLst>
          </p:nvPr>
        </p:nvGraphicFramePr>
        <p:xfrm>
          <a:off x="2167270" y="4173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내용 개체 틀 5"/>
          <p:cNvSpPr txBox="1">
            <a:spLocks/>
          </p:cNvSpPr>
          <p:nvPr/>
        </p:nvSpPr>
        <p:spPr>
          <a:xfrm>
            <a:off x="709619" y="95538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서로 다른 방법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053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2840" y="1478112"/>
            <a:ext cx="8110481" cy="1338828"/>
            <a:chOff x="872840" y="1478112"/>
            <a:chExt cx="8110481" cy="1338828"/>
          </a:xfrm>
        </p:grpSpPr>
        <p:sp>
          <p:nvSpPr>
            <p:cNvPr id="43" name="내용 개체 틀 3"/>
            <p:cNvSpPr txBox="1">
              <a:spLocks/>
            </p:cNvSpPr>
            <p:nvPr/>
          </p:nvSpPr>
          <p:spPr>
            <a:xfrm>
              <a:off x="1123867" y="1478112"/>
              <a:ext cx="7859454" cy="13388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ko-KR" altLang="en-US" dirty="0" smtClean="0"/>
                <a:t>땅콩 가루가       컵 있었습니다</a:t>
              </a:r>
              <a:r>
                <a:rPr lang="en-US" altLang="ko-KR" dirty="0"/>
                <a:t>. </a:t>
              </a:r>
              <a:r>
                <a:rPr lang="ko-KR" altLang="en-US" dirty="0" smtClean="0"/>
                <a:t>땅콩과자 </a:t>
              </a:r>
              <a:r>
                <a:rPr lang="en-US" altLang="ko-KR" dirty="0"/>
                <a:t>1</a:t>
              </a:r>
              <a:r>
                <a:rPr lang="ko-KR" altLang="en-US" dirty="0"/>
                <a:t>개를 만드는 데 </a:t>
              </a:r>
              <a:r>
                <a:rPr lang="ko-KR" altLang="en-US" spc="50" dirty="0"/>
                <a:t>사용하고 남은 </a:t>
              </a:r>
              <a:r>
                <a:rPr lang="ko-KR" altLang="en-US" spc="50" dirty="0" smtClean="0"/>
                <a:t>땅콩 </a:t>
              </a:r>
              <a:r>
                <a:rPr lang="ko-KR" altLang="en-US" dirty="0" smtClean="0"/>
                <a:t>가루가      컵입니다</a:t>
              </a:r>
              <a:r>
                <a:rPr lang="en-US" altLang="ko-KR" dirty="0" smtClean="0"/>
                <a:t>.</a:t>
              </a:r>
              <a:r>
                <a:rPr lang="ko-KR" altLang="en-US" dirty="0" smtClean="0"/>
                <a:t> 땅콩과자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개를 만드는 데 사용한 땅콩 가루의 양을 구해 </a:t>
              </a:r>
              <a:r>
                <a:rPr lang="ko-KR" altLang="en-US" spc="-150" dirty="0" smtClean="0"/>
                <a:t>봅시다</a:t>
              </a:r>
              <a:r>
                <a:rPr lang="en-US" altLang="ko-KR" spc="-150" dirty="0" smtClean="0"/>
                <a:t>. </a:t>
              </a:r>
              <a:endParaRPr lang="en-US" altLang="ko-KR" spc="-150" dirty="0"/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872840" y="1660240"/>
              <a:ext cx="217025" cy="217025"/>
              <a:chOff x="4520952" y="3717032"/>
              <a:chExt cx="217025" cy="21702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모서리가 둥근 직사각형 4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71885" y="3018976"/>
            <a:ext cx="8199719" cy="1202724"/>
            <a:chOff x="871885" y="2950736"/>
            <a:chExt cx="8199719" cy="1202724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3474930"/>
              <a:ext cx="8149877" cy="678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2950736"/>
              <a:ext cx="8109777" cy="369332"/>
              <a:chOff x="829684" y="5546885"/>
              <a:chExt cx="8109777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75227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가지고 있는 </a:t>
                </a:r>
                <a:r>
                  <a:rPr lang="ko-KR" altLang="en-US" dirty="0" smtClean="0"/>
                  <a:t>땅콩 가루의 </a:t>
                </a:r>
                <a:r>
                  <a:rPr lang="ko-KR" altLang="en-US" dirty="0"/>
                  <a:t>양과 사용하고 남은 </a:t>
                </a:r>
                <a:r>
                  <a:rPr lang="ko-KR" altLang="en-US" dirty="0" smtClean="0"/>
                  <a:t>땅콩 가루의 </a:t>
                </a:r>
                <a:r>
                  <a:rPr lang="ko-KR" altLang="en-US" dirty="0"/>
                  <a:t>양은 얼마인가요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71885" y="4481176"/>
            <a:ext cx="8178453" cy="1202724"/>
            <a:chOff x="871885" y="4549416"/>
            <a:chExt cx="8178453" cy="1202724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871885" y="5073610"/>
              <a:ext cx="8149877" cy="678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61827" y="4549416"/>
              <a:ext cx="8088511" cy="369332"/>
              <a:chOff x="829684" y="5546885"/>
              <a:chExt cx="8088511" cy="369332"/>
            </a:xfrm>
          </p:grpSpPr>
          <p:sp>
            <p:nvSpPr>
              <p:cNvPr id="6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사용한 </a:t>
                </a:r>
                <a:r>
                  <a:rPr lang="ko-KR" altLang="en-US" dirty="0" smtClean="0"/>
                  <a:t>땅콩 가루의 </a:t>
                </a:r>
                <a:r>
                  <a:rPr lang="ko-KR" altLang="en-US" dirty="0"/>
                  <a:t>양은 어떻게 구할 수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spc="-15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없는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다른 진분수의 뺄셈하기</a:t>
            </a: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02730"/>
              </p:ext>
            </p:extLst>
          </p:nvPr>
        </p:nvGraphicFramePr>
        <p:xfrm>
          <a:off x="2470245" y="1461764"/>
          <a:ext cx="366547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96848"/>
              </p:ext>
            </p:extLst>
          </p:nvPr>
        </p:nvGraphicFramePr>
        <p:xfrm>
          <a:off x="1923780" y="1880278"/>
          <a:ext cx="31445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14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" name="내용 개체 틀 2"/>
          <p:cNvSpPr txBox="1">
            <a:spLocks/>
          </p:cNvSpPr>
          <p:nvPr/>
        </p:nvSpPr>
        <p:spPr>
          <a:xfrm>
            <a:off x="889048" y="371390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컵과       컵입니다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6640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22881"/>
              </p:ext>
            </p:extLst>
          </p:nvPr>
        </p:nvGraphicFramePr>
        <p:xfrm>
          <a:off x="1205739" y="358036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230088"/>
              </p:ext>
            </p:extLst>
          </p:nvPr>
        </p:nvGraphicFramePr>
        <p:xfrm>
          <a:off x="2069858" y="358036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내용 개체 틀 2"/>
          <p:cNvSpPr txBox="1">
            <a:spLocks/>
          </p:cNvSpPr>
          <p:nvPr/>
        </p:nvSpPr>
        <p:spPr>
          <a:xfrm>
            <a:off x="889048" y="518975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dirty="0" smtClean="0">
                <a:solidFill>
                  <a:srgbClr val="208235"/>
                </a:solidFill>
              </a:rPr>
              <a:t>       을 계산합니다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1262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87604"/>
              </p:ext>
            </p:extLst>
          </p:nvPr>
        </p:nvGraphicFramePr>
        <p:xfrm>
          <a:off x="1205739" y="505621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32213"/>
              </p:ext>
            </p:extLst>
          </p:nvPr>
        </p:nvGraphicFramePr>
        <p:xfrm>
          <a:off x="1809140" y="505621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1" name="그룹 70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72" name="그룹 7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5" name="그림 7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73" name="그림 7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74" name="그림 7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45" name="직사각형 44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1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7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모서리가 둥근 직사각형 70"/>
          <p:cNvSpPr/>
          <p:nvPr/>
        </p:nvSpPr>
        <p:spPr bwMode="auto">
          <a:xfrm>
            <a:off x="871885" y="2327003"/>
            <a:ext cx="8149877" cy="1526761"/>
          </a:xfrm>
          <a:prstGeom prst="roundRect">
            <a:avLst>
              <a:gd name="adj" fmla="val 1122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2895"/>
              </p:ext>
            </p:extLst>
          </p:nvPr>
        </p:nvGraphicFramePr>
        <p:xfrm>
          <a:off x="4124942" y="2467154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37292"/>
              </p:ext>
            </p:extLst>
          </p:nvPr>
        </p:nvGraphicFramePr>
        <p:xfrm>
          <a:off x="4622861" y="2467154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58250"/>
              </p:ext>
            </p:extLst>
          </p:nvPr>
        </p:nvGraphicFramePr>
        <p:xfrm>
          <a:off x="5157640" y="2473243"/>
          <a:ext cx="35875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72089"/>
              </p:ext>
            </p:extLst>
          </p:nvPr>
        </p:nvGraphicFramePr>
        <p:xfrm>
          <a:off x="5750102" y="2473243"/>
          <a:ext cx="35875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51867"/>
              </p:ext>
            </p:extLst>
          </p:nvPr>
        </p:nvGraphicFramePr>
        <p:xfrm>
          <a:off x="6397795" y="2473243"/>
          <a:ext cx="35875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내용 개체 틀 2"/>
          <p:cNvSpPr txBox="1">
            <a:spLocks/>
          </p:cNvSpPr>
          <p:nvPr/>
        </p:nvSpPr>
        <p:spPr>
          <a:xfrm>
            <a:off x="889048" y="2523121"/>
            <a:ext cx="8104140" cy="11172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208235"/>
                </a:solidFill>
              </a:rPr>
              <a:t>분모의 최소공배수로 </a:t>
            </a:r>
            <a:r>
              <a:rPr lang="ko-KR" altLang="en-US" dirty="0" smtClean="0">
                <a:solidFill>
                  <a:srgbClr val="208235"/>
                </a:solidFill>
              </a:rPr>
              <a:t>통분하면</a:t>
            </a:r>
            <a:r>
              <a:rPr lang="en-US" altLang="ko-KR" dirty="0" smtClean="0">
                <a:solidFill>
                  <a:srgbClr val="208235"/>
                </a:solidFill>
              </a:rPr>
              <a:t>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      </a:t>
            </a:r>
            <a:r>
              <a:rPr lang="en-US" altLang="ko-KR" dirty="0" smtClean="0">
                <a:solidFill>
                  <a:srgbClr val="208235"/>
                </a:solidFill>
              </a:rPr>
              <a:t>=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-        </a:t>
            </a:r>
            <a:r>
              <a:rPr lang="en-US" altLang="ko-KR" dirty="0" smtClean="0">
                <a:solidFill>
                  <a:srgbClr val="208235"/>
                </a:solidFill>
              </a:rPr>
              <a:t> =       </a:t>
            </a:r>
            <a:r>
              <a:rPr lang="ko-KR" altLang="en-US" dirty="0">
                <a:solidFill>
                  <a:srgbClr val="208235"/>
                </a:solidFill>
              </a:rPr>
              <a:t> 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208235"/>
                </a:solidFill>
              </a:rPr>
              <a:t>땅콩과자 </a:t>
            </a:r>
            <a:r>
              <a:rPr lang="en-US" altLang="ko-KR" dirty="0">
                <a:solidFill>
                  <a:srgbClr val="208235"/>
                </a:solidFill>
              </a:rPr>
              <a:t>1</a:t>
            </a:r>
            <a:r>
              <a:rPr lang="ko-KR" altLang="en-US" dirty="0">
                <a:solidFill>
                  <a:srgbClr val="208235"/>
                </a:solidFill>
              </a:rPr>
              <a:t>개를 만드는 데 사용한 </a:t>
            </a:r>
            <a:r>
              <a:rPr lang="ko-KR" altLang="en-US" dirty="0" smtClean="0">
                <a:solidFill>
                  <a:srgbClr val="208235"/>
                </a:solidFill>
              </a:rPr>
              <a:t>땅콩 가루의 </a:t>
            </a:r>
            <a:r>
              <a:rPr lang="ko-KR" altLang="en-US" dirty="0">
                <a:solidFill>
                  <a:srgbClr val="208235"/>
                </a:solidFill>
              </a:rPr>
              <a:t>양은 </a:t>
            </a:r>
            <a:r>
              <a:rPr lang="ko-KR" altLang="en-US" dirty="0" smtClean="0">
                <a:solidFill>
                  <a:srgbClr val="208235"/>
                </a:solidFill>
              </a:rPr>
              <a:t>       컵입니다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43466"/>
              </p:ext>
            </p:extLst>
          </p:nvPr>
        </p:nvGraphicFramePr>
        <p:xfrm>
          <a:off x="6135892" y="3058430"/>
          <a:ext cx="35875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9" name="그룹 78"/>
          <p:cNvGrpSpPr/>
          <p:nvPr/>
        </p:nvGrpSpPr>
        <p:grpSpPr>
          <a:xfrm>
            <a:off x="961827" y="1689200"/>
            <a:ext cx="8041213" cy="369332"/>
            <a:chOff x="829684" y="5546885"/>
            <a:chExt cx="8041213" cy="369332"/>
          </a:xfrm>
        </p:grpSpPr>
        <p:sp>
          <p:nvSpPr>
            <p:cNvPr id="80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 </a:t>
              </a:r>
              <a:r>
                <a:rPr lang="en-US" altLang="ko-KR" dirty="0" smtClean="0"/>
                <a:t>  </a:t>
              </a:r>
              <a:r>
                <a:rPr lang="ko-KR" altLang="en-US" dirty="0" smtClean="0"/>
                <a:t>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/>
                <a:t>      </a:t>
              </a:r>
              <a:r>
                <a:rPr lang="ko-KR" altLang="en-US" dirty="0"/>
                <a:t>을 계산하면 얼마인가요</a:t>
              </a:r>
              <a:r>
                <a:rPr lang="en-US" altLang="ko-KR" dirty="0" smtClean="0"/>
                <a:t>?</a:t>
              </a:r>
              <a:endParaRPr lang="en-US" altLang="ko-KR" dirty="0"/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25572"/>
              </p:ext>
            </p:extLst>
          </p:nvPr>
        </p:nvGraphicFramePr>
        <p:xfrm>
          <a:off x="1241759" y="15509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80193"/>
              </p:ext>
            </p:extLst>
          </p:nvPr>
        </p:nvGraphicFramePr>
        <p:xfrm>
          <a:off x="1756303" y="15509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그림 7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8816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그룹 89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91" name="그룹 9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94" name="그림 9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95" name="그림 9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92" name="그림 9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93" name="그림 9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38066" y="97890"/>
              <a:ext cx="335504" cy="713981"/>
            </a:xfrm>
            <a:prstGeom prst="rect">
              <a:avLst/>
            </a:prstGeom>
          </p:spPr>
        </p:pic>
      </p:grpSp>
      <p:sp>
        <p:nvSpPr>
          <p:cNvPr id="29" name="직사각형 28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1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내용 개체 틀 5"/>
          <p:cNvSpPr txBox="1">
            <a:spLocks/>
          </p:cNvSpPr>
          <p:nvPr/>
        </p:nvSpPr>
        <p:spPr>
          <a:xfrm>
            <a:off x="694689" y="412069"/>
            <a:ext cx="417502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실생활에서 </a:t>
            </a:r>
            <a:r>
              <a:rPr lang="ko-KR" altLang="en-US" sz="2300" spc="-15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없는</a:t>
            </a:r>
            <a:endParaRPr lang="en-US" altLang="ko-KR" sz="2300" spc="-15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분모가 다른 진분수의 뺄셈하기</a:t>
            </a:r>
          </a:p>
        </p:txBody>
      </p:sp>
    </p:spTree>
    <p:extLst>
      <p:ext uri="{BB962C8B-B14F-4D97-AF65-F5344CB8AC3E}">
        <p14:creationId xmlns:p14="http://schemas.microsoft.com/office/powerpoint/2010/main" val="11842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22" name="그룹 2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82650" y="1449388"/>
            <a:ext cx="8120126" cy="369332"/>
            <a:chOff x="882650" y="1449388"/>
            <a:chExt cx="8120126" cy="369332"/>
          </a:xfrm>
        </p:grpSpPr>
        <p:grpSp>
          <p:nvGrpSpPr>
            <p:cNvPr id="31" name="그룹 30"/>
            <p:cNvGrpSpPr/>
            <p:nvPr/>
          </p:nvGrpSpPr>
          <p:grpSpPr>
            <a:xfrm>
              <a:off x="882650" y="1449388"/>
              <a:ext cx="8120126" cy="369332"/>
              <a:chOff x="882650" y="1449388"/>
              <a:chExt cx="8120126" cy="369332"/>
            </a:xfrm>
          </p:grpSpPr>
          <p:sp>
            <p:nvSpPr>
              <p:cNvPr id="32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문제 </a:t>
                </a:r>
                <a:r>
                  <a:rPr lang="en-US" altLang="ko-KR" dirty="0" smtClean="0"/>
                  <a:t>1.</a:t>
                </a:r>
                <a:endParaRPr lang="ko-KR" altLang="en-US" dirty="0"/>
              </a:p>
            </p:txBody>
          </p:sp>
          <p:sp>
            <p:nvSpPr>
              <p:cNvPr id="33" name="내용 개체 틀 3"/>
              <p:cNvSpPr txBox="1">
                <a:spLocks/>
              </p:cNvSpPr>
              <p:nvPr/>
            </p:nvSpPr>
            <p:spPr>
              <a:xfrm>
                <a:off x="1773300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/>
                <a:r>
                  <a:rPr lang="ko-KR" altLang="en-US" dirty="0"/>
                  <a:t>그림을 보고 </a:t>
                </a:r>
                <a:r>
                  <a:rPr lang="ko-KR" altLang="en-US" dirty="0" smtClean="0"/>
                  <a:t>        안에 </a:t>
                </a:r>
                <a:r>
                  <a:rPr lang="ko-KR" altLang="en-US" dirty="0"/>
                  <a:t>알맞은 수를 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34" name="모서리가 둥근 직사각형 33"/>
            <p:cNvSpPr/>
            <p:nvPr/>
          </p:nvSpPr>
          <p:spPr>
            <a:xfrm>
              <a:off x="3185976" y="1503878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72735"/>
              </p:ext>
            </p:extLst>
          </p:nvPr>
        </p:nvGraphicFramePr>
        <p:xfrm>
          <a:off x="4562672" y="3911552"/>
          <a:ext cx="38690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849"/>
              </p:ext>
            </p:extLst>
          </p:nvPr>
        </p:nvGraphicFramePr>
        <p:xfrm>
          <a:off x="5180406" y="3911552"/>
          <a:ext cx="38690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28300"/>
              </p:ext>
            </p:extLst>
          </p:nvPr>
        </p:nvGraphicFramePr>
        <p:xfrm>
          <a:off x="3331948" y="391155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65971"/>
              </p:ext>
            </p:extLst>
          </p:nvPr>
        </p:nvGraphicFramePr>
        <p:xfrm>
          <a:off x="3894300" y="391155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직사각형 60"/>
          <p:cNvSpPr/>
          <p:nvPr/>
        </p:nvSpPr>
        <p:spPr>
          <a:xfrm>
            <a:off x="3590982" y="4039012"/>
            <a:ext cx="31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193449" y="403901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896657" y="403901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503064" y="403901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4576296" y="3817399"/>
            <a:ext cx="373283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4483941" y="3766084"/>
            <a:ext cx="5438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2950" y="39265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모서리가 둥근 직사각형 67"/>
          <p:cNvSpPr/>
          <p:nvPr/>
        </p:nvSpPr>
        <p:spPr>
          <a:xfrm>
            <a:off x="5222606" y="3817399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5149300" y="3775609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6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89579"/>
              </p:ext>
            </p:extLst>
          </p:nvPr>
        </p:nvGraphicFramePr>
        <p:xfrm>
          <a:off x="5792945" y="3911552"/>
          <a:ext cx="38690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" name="모서리가 둥근 직사각형 74"/>
          <p:cNvSpPr/>
          <p:nvPr/>
        </p:nvSpPr>
        <p:spPr>
          <a:xfrm>
            <a:off x="5835145" y="3817399"/>
            <a:ext cx="285752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6" name="내용 개체 틀 2"/>
          <p:cNvSpPr txBox="1">
            <a:spLocks/>
          </p:cNvSpPr>
          <p:nvPr/>
        </p:nvSpPr>
        <p:spPr>
          <a:xfrm>
            <a:off x="5771364" y="3775609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4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905466" y="2265169"/>
            <a:ext cx="6487668" cy="1014984"/>
            <a:chOff x="1905466" y="2265169"/>
            <a:chExt cx="6487668" cy="1014984"/>
          </a:xfrm>
        </p:grpSpPr>
        <p:pic>
          <p:nvPicPr>
            <p:cNvPr id="2" name="그림 1"/>
            <p:cNvPicPr preferRelativeResize="0"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466" y="2265169"/>
              <a:ext cx="6487668" cy="1014984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" t="1435" r="84394" b="65611"/>
            <a:stretch/>
          </p:blipFill>
          <p:spPr>
            <a:xfrm>
              <a:off x="2912270" y="2278325"/>
              <a:ext cx="993269" cy="362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 animBg="1"/>
      <p:bldP spid="66" grpId="0"/>
      <p:bldP spid="68" grpId="0" animBg="1"/>
      <p:bldP spid="69" grpId="0"/>
      <p:bldP spid="75" grpId="0" animBg="1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57722"/>
              </p:ext>
            </p:extLst>
          </p:nvPr>
        </p:nvGraphicFramePr>
        <p:xfrm>
          <a:off x="2483625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5" name="표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25245"/>
              </p:ext>
            </p:extLst>
          </p:nvPr>
        </p:nvGraphicFramePr>
        <p:xfrm>
          <a:off x="6898241" y="2214169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21784"/>
              </p:ext>
            </p:extLst>
          </p:nvPr>
        </p:nvGraphicFramePr>
        <p:xfrm>
          <a:off x="5433478" y="2238677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22" name="그룹 2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882650" y="1449388"/>
            <a:ext cx="8096376" cy="369332"/>
            <a:chOff x="882650" y="1449388"/>
            <a:chExt cx="8096376" cy="369332"/>
          </a:xfrm>
        </p:grpSpPr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17495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계산을 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19712"/>
              </p:ext>
            </p:extLst>
          </p:nvPr>
        </p:nvGraphicFramePr>
        <p:xfrm>
          <a:off x="1089494" y="2226605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직사각형 38"/>
          <p:cNvSpPr/>
          <p:nvPr/>
        </p:nvSpPr>
        <p:spPr>
          <a:xfrm>
            <a:off x="1386628" y="2373115"/>
            <a:ext cx="31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25887"/>
              </p:ext>
            </p:extLst>
          </p:nvPr>
        </p:nvGraphicFramePr>
        <p:xfrm>
          <a:off x="1696867" y="2226605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직사각형 43"/>
          <p:cNvSpPr/>
          <p:nvPr/>
        </p:nvSpPr>
        <p:spPr>
          <a:xfrm>
            <a:off x="5869787" y="238518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70481"/>
              </p:ext>
            </p:extLst>
          </p:nvPr>
        </p:nvGraphicFramePr>
        <p:xfrm>
          <a:off x="6160976" y="2238677"/>
          <a:ext cx="45273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52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직사각형 50"/>
          <p:cNvSpPr/>
          <p:nvPr/>
        </p:nvSpPr>
        <p:spPr>
          <a:xfrm>
            <a:off x="2876168" y="2354065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124527" y="235406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6596293" y="2358185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17663"/>
              </p:ext>
            </p:extLst>
          </p:nvPr>
        </p:nvGraphicFramePr>
        <p:xfrm>
          <a:off x="3152800" y="2203361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3" name="표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31605"/>
              </p:ext>
            </p:extLst>
          </p:nvPr>
        </p:nvGraphicFramePr>
        <p:xfrm>
          <a:off x="3923250" y="2189622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표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19053"/>
              </p:ext>
            </p:extLst>
          </p:nvPr>
        </p:nvGraphicFramePr>
        <p:xfrm>
          <a:off x="8287496" y="2214169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6" name="직사각형 95"/>
          <p:cNvSpPr/>
          <p:nvPr/>
        </p:nvSpPr>
        <p:spPr>
          <a:xfrm>
            <a:off x="7290784" y="2364873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=        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7" name="표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50161"/>
              </p:ext>
            </p:extLst>
          </p:nvPr>
        </p:nvGraphicFramePr>
        <p:xfrm>
          <a:off x="7567416" y="2214169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3" name="그림 5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7025" y="23257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1641" y="23545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2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51" grpId="0"/>
      <p:bldP spid="54" grpId="0"/>
      <p:bldP spid="80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415102" y="2405750"/>
            <a:ext cx="7451041" cy="1116650"/>
            <a:chOff x="1415102" y="4876995"/>
            <a:chExt cx="7451041" cy="1116650"/>
          </a:xfrm>
        </p:grpSpPr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9" t="67694" r="13496" b="26875"/>
            <a:stretch/>
          </p:blipFill>
          <p:spPr>
            <a:xfrm>
              <a:off x="6234193" y="5254507"/>
              <a:ext cx="2631950" cy="707605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5" t="59310" r="9363" b="32120"/>
            <a:stretch/>
          </p:blipFill>
          <p:spPr>
            <a:xfrm>
              <a:off x="1415102" y="4876995"/>
              <a:ext cx="4555589" cy="1116650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8349828" y="5384519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컵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27312"/>
              </p:ext>
            </p:extLst>
          </p:nvPr>
        </p:nvGraphicFramePr>
        <p:xfrm>
          <a:off x="2551790" y="2584472"/>
          <a:ext cx="30822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48691"/>
              </p:ext>
            </p:extLst>
          </p:nvPr>
        </p:nvGraphicFramePr>
        <p:xfrm>
          <a:off x="3105550" y="2584472"/>
          <a:ext cx="30822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22171"/>
              </p:ext>
            </p:extLst>
          </p:nvPr>
        </p:nvGraphicFramePr>
        <p:xfrm>
          <a:off x="7550168" y="2584472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22" name="그룹 21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882650" y="1373188"/>
            <a:ext cx="8225624" cy="923330"/>
            <a:chOff x="882650" y="1373188"/>
            <a:chExt cx="8225624" cy="923330"/>
          </a:xfrm>
        </p:grpSpPr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3.</a:t>
              </a:r>
              <a:endParaRPr lang="ko-KR" altLang="en-US" dirty="0"/>
            </a:p>
          </p:txBody>
        </p:sp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1725800" y="1373188"/>
              <a:ext cx="7382474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50000"/>
                </a:lnSpc>
              </a:pPr>
              <a:r>
                <a:rPr lang="ko-KR" altLang="en-US" dirty="0"/>
                <a:t>효주는 과자를 만들기 위해 </a:t>
              </a:r>
              <a:r>
                <a:rPr lang="ko-KR" altLang="en-US" dirty="0" smtClean="0"/>
                <a:t>     컵의 </a:t>
              </a:r>
              <a:r>
                <a:rPr lang="ko-KR" altLang="en-US" dirty="0"/>
                <a:t>찹쌀가루 중에서 </a:t>
              </a:r>
              <a:r>
                <a:rPr lang="ko-KR" altLang="en-US" dirty="0" smtClean="0"/>
                <a:t>      컵을 </a:t>
              </a:r>
              <a:r>
                <a:rPr lang="ko-KR" altLang="en-US" spc="-150" dirty="0"/>
                <a:t>사용했습니다</a:t>
              </a:r>
              <a:r>
                <a:rPr lang="en-US" altLang="ko-KR" spc="-150" dirty="0"/>
                <a:t>. </a:t>
              </a:r>
              <a:r>
                <a:rPr lang="ko-KR" altLang="en-US" dirty="0"/>
                <a:t>과자를 만들고 남은 찹쌀가루는 얼마인지 식을 쓰고 답을 구해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42" name="직사각형 41"/>
          <p:cNvSpPr/>
          <p:nvPr/>
        </p:nvSpPr>
        <p:spPr>
          <a:xfrm>
            <a:off x="2814106" y="273517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endParaRPr lang="ko-KR" altLang="en-US" b="1" dirty="0">
              <a:solidFill>
                <a:srgbClr val="228A38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377892" y="2735176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16568"/>
              </p:ext>
            </p:extLst>
          </p:nvPr>
        </p:nvGraphicFramePr>
        <p:xfrm>
          <a:off x="4465546" y="133145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63538"/>
              </p:ext>
            </p:extLst>
          </p:nvPr>
        </p:nvGraphicFramePr>
        <p:xfrm>
          <a:off x="6900968" y="1331454"/>
          <a:ext cx="371517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7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56590"/>
              </p:ext>
            </p:extLst>
          </p:nvPr>
        </p:nvGraphicFramePr>
        <p:xfrm>
          <a:off x="3687272" y="2584472"/>
          <a:ext cx="440010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2" name="그림 6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5389" y="27566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8677" y="27553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6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43118"/>
            <a:ext cx="53685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뺄셈을 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9720" y="2610778"/>
            <a:ext cx="4823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받아내림이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없는 분모가 다른 진분수의 뺄셈을 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분수의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뺄셈을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해 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892120" y="174406"/>
            <a:ext cx="2949345" cy="735125"/>
            <a:chOff x="6892120" y="174406"/>
            <a:chExt cx="2949345" cy="735125"/>
          </a:xfrm>
        </p:grpSpPr>
        <p:grpSp>
          <p:nvGrpSpPr>
            <p:cNvPr id="28" name="그룹 2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2" t="15752" r="75234" b="79441"/>
            <a:stretch/>
          </p:blipFill>
          <p:spPr>
            <a:xfrm>
              <a:off x="7251970" y="174406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71885" y="4742602"/>
            <a:ext cx="8178453" cy="1157006"/>
            <a:chOff x="871885" y="4742602"/>
            <a:chExt cx="8178453" cy="1157006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871885" y="5198753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61827" y="4742602"/>
              <a:ext cx="8088511" cy="369332"/>
              <a:chOff x="829684" y="5546885"/>
              <a:chExt cx="8088511" cy="369332"/>
            </a:xfrm>
          </p:grpSpPr>
          <p:sp>
            <p:nvSpPr>
              <p:cNvPr id="6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슬기가 가지고 온 설탕의 양은 얼마인가요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남은 설탕의 양 어림하기</a:t>
            </a:r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46778"/>
              </p:ext>
            </p:extLst>
          </p:nvPr>
        </p:nvGraphicFramePr>
        <p:xfrm>
          <a:off x="1667429" y="13274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622359"/>
              </p:ext>
            </p:extLst>
          </p:nvPr>
        </p:nvGraphicFramePr>
        <p:xfrm>
          <a:off x="2765280" y="13274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0787" r="25706" b="64846"/>
          <a:stretch/>
        </p:blipFill>
        <p:spPr>
          <a:xfrm>
            <a:off x="3283115" y="2333221"/>
            <a:ext cx="4504573" cy="1871986"/>
          </a:xfrm>
          <a:prstGeom prst="rect">
            <a:avLst/>
          </a:prstGeom>
        </p:spPr>
      </p:pic>
      <p:sp>
        <p:nvSpPr>
          <p:cNvPr id="60" name="내용 개체 틀 2"/>
          <p:cNvSpPr txBox="1">
            <a:spLocks/>
          </p:cNvSpPr>
          <p:nvPr/>
        </p:nvSpPr>
        <p:spPr>
          <a:xfrm>
            <a:off x="889048" y="536713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컵입니다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3404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70293"/>
              </p:ext>
            </p:extLst>
          </p:nvPr>
        </p:nvGraphicFramePr>
        <p:xfrm>
          <a:off x="1205739" y="52251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9" name="그룹 48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65" name="그룹 64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69" name="그림 6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0" name="그림 6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67" name="그림 66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68" name="그림 6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8" name="그림 57"/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64" y="2128267"/>
            <a:ext cx="2105188" cy="1551512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37215" y="1465688"/>
            <a:ext cx="8165825" cy="369332"/>
            <a:chOff x="837215" y="1465688"/>
            <a:chExt cx="8165825" cy="369332"/>
          </a:xfrm>
        </p:grpSpPr>
        <p:sp>
          <p:nvSpPr>
            <p:cNvPr id="44" name="내용 개체 틀 3"/>
            <p:cNvSpPr txBox="1">
              <a:spLocks/>
            </p:cNvSpPr>
            <p:nvPr/>
          </p:nvSpPr>
          <p:spPr>
            <a:xfrm>
              <a:off x="1038806" y="1465688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설탕       컵에서       컵을 </a:t>
              </a:r>
              <a:r>
                <a:rPr lang="ko-KR" altLang="en-US" dirty="0"/>
                <a:t>사용하고 </a:t>
              </a:r>
              <a:r>
                <a:rPr lang="ko-KR" altLang="en-US" dirty="0" smtClean="0"/>
                <a:t>남은 </a:t>
              </a:r>
              <a:r>
                <a:rPr lang="ko-KR" altLang="en-US" dirty="0"/>
                <a:t>설탕의 양이 얼마나 될지 알아봅시다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837215" y="1541841"/>
              <a:ext cx="217025" cy="217025"/>
              <a:chOff x="4520952" y="3717032"/>
              <a:chExt cx="217025" cy="21702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4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524716"/>
            <a:ext cx="8178453" cy="1202724"/>
            <a:chOff x="871885" y="1524716"/>
            <a:chExt cx="8178453" cy="1202724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871885" y="2048910"/>
              <a:ext cx="8149877" cy="678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61827" y="1524716"/>
              <a:ext cx="8088511" cy="369332"/>
              <a:chOff x="829684" y="5546885"/>
              <a:chExt cx="8088511" cy="369332"/>
            </a:xfrm>
          </p:grpSpPr>
          <p:sp>
            <p:nvSpPr>
              <p:cNvPr id="6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쌀과자를</a:t>
                </a:r>
                <a:r>
                  <a:rPr lang="ko-KR" altLang="en-US" dirty="0" smtClean="0"/>
                  <a:t> 만드는 데 필요한 설탕의 양은 얼마인가요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3256183"/>
            <a:ext cx="8178453" cy="1331589"/>
            <a:chOff x="871885" y="3256183"/>
            <a:chExt cx="8178453" cy="1331589"/>
          </a:xfrm>
        </p:grpSpPr>
        <p:sp>
          <p:nvSpPr>
            <p:cNvPr id="75" name="모서리가 둥근 직사각형 74"/>
            <p:cNvSpPr/>
            <p:nvPr/>
          </p:nvSpPr>
          <p:spPr bwMode="auto">
            <a:xfrm>
              <a:off x="871885" y="4073781"/>
              <a:ext cx="8149877" cy="51399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961827" y="3256183"/>
              <a:ext cx="8088511" cy="646331"/>
              <a:chOff x="829684" y="5546885"/>
              <a:chExt cx="8088511" cy="646331"/>
            </a:xfrm>
          </p:grpSpPr>
          <p:sp>
            <p:nvSpPr>
              <p:cNvPr id="7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슬기가 가지고 온 설탕으로 </a:t>
                </a:r>
                <a:r>
                  <a:rPr lang="ko-KR" altLang="en-US" dirty="0" err="1" smtClean="0"/>
                  <a:t>쌀과자를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만들고 남은 설탕의 양을 알아보려면 어떻게 해야 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79" name="모서리가 둥근 직사각형 7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남은 설탕의 양 어림하기</a:t>
            </a: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889048" y="219023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컵입니다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1698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38271"/>
              </p:ext>
            </p:extLst>
          </p:nvPr>
        </p:nvGraphicFramePr>
        <p:xfrm>
          <a:off x="1205739" y="205669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" name="내용 개체 틀 2"/>
          <p:cNvSpPr txBox="1">
            <a:spLocks/>
          </p:cNvSpPr>
          <p:nvPr/>
        </p:nvSpPr>
        <p:spPr>
          <a:xfrm>
            <a:off x="889047" y="4130345"/>
            <a:ext cx="846216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슬기가 가지고 온 설탕의 양과 </a:t>
            </a:r>
            <a:r>
              <a:rPr lang="ko-KR" altLang="en-US" dirty="0" err="1" smtClean="0">
                <a:solidFill>
                  <a:srgbClr val="208235"/>
                </a:solidFill>
              </a:rPr>
              <a:t>쌀과자를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만들 때 필요한 </a:t>
            </a:r>
            <a:r>
              <a:rPr lang="ko-KR" altLang="en-US" spc="-150" dirty="0">
                <a:solidFill>
                  <a:srgbClr val="208235"/>
                </a:solidFill>
              </a:rPr>
              <a:t>설탕의 양의 차를 </a:t>
            </a:r>
            <a:r>
              <a:rPr lang="ko-KR" altLang="en-US" dirty="0">
                <a:solidFill>
                  <a:srgbClr val="208235"/>
                </a:solidFill>
              </a:rPr>
              <a:t>구합니다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1220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1" t="47553" r="63462" b="36943"/>
          <a:stretch/>
        </p:blipFill>
        <p:spPr>
          <a:xfrm>
            <a:off x="2890843" y="2909454"/>
            <a:ext cx="1232556" cy="1594919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3" t="47553" r="54510" b="36943"/>
          <a:stretch/>
        </p:blipFill>
        <p:spPr>
          <a:xfrm>
            <a:off x="5298512" y="2909454"/>
            <a:ext cx="1232556" cy="159491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남은 설탕의 양 어림하기</a:t>
            </a:r>
          </a:p>
        </p:txBody>
      </p:sp>
      <p:grpSp>
        <p:nvGrpSpPr>
          <p:cNvPr id="48" name="그룹 47"/>
          <p:cNvGrpSpPr/>
          <p:nvPr/>
        </p:nvGrpSpPr>
        <p:grpSpPr>
          <a:xfrm>
            <a:off x="961827" y="1517091"/>
            <a:ext cx="8077399" cy="646331"/>
            <a:chOff x="829684" y="5546885"/>
            <a:chExt cx="8077399" cy="646331"/>
          </a:xfrm>
        </p:grpSpPr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953961" y="5546885"/>
              <a:ext cx="7953122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슬기가 가지고 온 </a:t>
              </a:r>
              <a:r>
                <a:rPr lang="ko-KR" altLang="en-US" dirty="0" smtClean="0"/>
                <a:t>설탕의 </a:t>
              </a:r>
              <a:r>
                <a:rPr lang="ko-KR" altLang="en-US" dirty="0"/>
                <a:t>양과 </a:t>
              </a:r>
              <a:r>
                <a:rPr lang="ko-KR" altLang="en-US" dirty="0" err="1" smtClean="0"/>
                <a:t>쌀과자를</a:t>
              </a:r>
              <a:r>
                <a:rPr lang="ko-KR" altLang="en-US" dirty="0" smtClean="0"/>
                <a:t> 만드는 데 </a:t>
              </a:r>
              <a:r>
                <a:rPr lang="ko-KR" altLang="en-US" dirty="0"/>
                <a:t>필요한 설탕의 양을 각각 </a:t>
              </a:r>
              <a:r>
                <a:rPr lang="ko-KR" altLang="en-US" dirty="0" smtClean="0"/>
                <a:t>그림에 </a:t>
              </a:r>
              <a:r>
                <a:rPr lang="ko-KR" altLang="en-US" dirty="0"/>
                <a:t>나타내어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829684" y="566711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51" name="그룹 50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5644" y="18794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9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2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536720" y="2465590"/>
            <a:ext cx="4436556" cy="2038784"/>
            <a:chOff x="2275470" y="2465590"/>
            <a:chExt cx="4436556" cy="2038784"/>
          </a:xfrm>
        </p:grpSpPr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" t="43238" r="85455" b="36943"/>
            <a:stretch/>
          </p:blipFill>
          <p:spPr>
            <a:xfrm>
              <a:off x="2651308" y="2465590"/>
              <a:ext cx="1232556" cy="2038784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8" t="43238" r="75905" b="36943"/>
            <a:stretch/>
          </p:blipFill>
          <p:spPr>
            <a:xfrm>
              <a:off x="5140663" y="2465590"/>
              <a:ext cx="1232556" cy="2038784"/>
            </a:xfrm>
            <a:prstGeom prst="rect">
              <a:avLst/>
            </a:prstGeom>
          </p:spPr>
        </p:pic>
        <p:grpSp>
          <p:nvGrpSpPr>
            <p:cNvPr id="4" name="그룹 3"/>
            <p:cNvGrpSpPr/>
            <p:nvPr/>
          </p:nvGrpSpPr>
          <p:grpSpPr>
            <a:xfrm>
              <a:off x="2275470" y="2994567"/>
              <a:ext cx="4436556" cy="835018"/>
              <a:chOff x="2275470" y="2994567"/>
              <a:chExt cx="4436556" cy="835018"/>
            </a:xfrm>
          </p:grpSpPr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82" t="44562" r="67139" b="49219"/>
              <a:stretch/>
            </p:blipFill>
            <p:spPr>
              <a:xfrm>
                <a:off x="2275470" y="3019324"/>
                <a:ext cx="413498" cy="810261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64" t="44562" r="24557" b="49219"/>
              <a:stretch/>
            </p:blipFill>
            <p:spPr>
              <a:xfrm>
                <a:off x="6298528" y="2994567"/>
                <a:ext cx="413498" cy="8102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4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남은 설탕의 양 어림하기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71885" y="1539005"/>
            <a:ext cx="8260138" cy="2923199"/>
            <a:chOff x="871885" y="1539005"/>
            <a:chExt cx="8260138" cy="2923199"/>
          </a:xfrm>
        </p:grpSpPr>
        <p:grpSp>
          <p:nvGrpSpPr>
            <p:cNvPr id="40" name="그룹 39"/>
            <p:cNvGrpSpPr/>
            <p:nvPr/>
          </p:nvGrpSpPr>
          <p:grpSpPr>
            <a:xfrm>
              <a:off x="961827" y="1539005"/>
              <a:ext cx="8170196" cy="369332"/>
              <a:chOff x="829684" y="5546885"/>
              <a:chExt cx="8170196" cy="369332"/>
            </a:xfrm>
          </p:grpSpPr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943733" y="5546885"/>
                <a:ext cx="8056147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쌀과자를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만들고 남은 설탕의 양이 어느 </a:t>
                </a:r>
                <a:r>
                  <a:rPr lang="ko-KR" altLang="en-US" dirty="0" smtClean="0"/>
                  <a:t>정도가 </a:t>
                </a:r>
                <a:r>
                  <a:rPr lang="ko-KR" altLang="en-US" dirty="0"/>
                  <a:t>될지 </a:t>
                </a:r>
                <a:r>
                  <a:rPr lang="ko-KR" altLang="en-US" dirty="0" smtClean="0"/>
                  <a:t>어림해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 bwMode="auto">
            <a:xfrm>
              <a:off x="871885" y="2048944"/>
              <a:ext cx="8149877" cy="2413260"/>
            </a:xfrm>
            <a:prstGeom prst="roundRect">
              <a:avLst>
                <a:gd name="adj" fmla="val 664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4" name="내용 개체 틀 2"/>
          <p:cNvSpPr txBox="1">
            <a:spLocks/>
          </p:cNvSpPr>
          <p:nvPr/>
        </p:nvSpPr>
        <p:spPr>
          <a:xfrm>
            <a:off x="889048" y="2092013"/>
            <a:ext cx="8104140" cy="23637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lnSpc>
                <a:spcPct val="200000"/>
              </a:lnSpc>
            </a:pPr>
            <a:r>
              <a:rPr lang="ko-KR" altLang="en-US" dirty="0" smtClean="0"/>
              <a:t>      컵은 </a:t>
            </a:r>
            <a:r>
              <a:rPr lang="ko-KR" altLang="en-US" dirty="0"/>
              <a:t>한 컵이 안 </a:t>
            </a:r>
            <a:r>
              <a:rPr lang="ko-KR" altLang="en-US" dirty="0" smtClean="0"/>
              <a:t>되고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컵은 </a:t>
            </a:r>
            <a:r>
              <a:rPr lang="ko-KR" altLang="en-US" dirty="0"/>
              <a:t>반 </a:t>
            </a:r>
            <a:r>
              <a:rPr lang="ko-KR" altLang="en-US" dirty="0" smtClean="0"/>
              <a:t>컵이므로 </a:t>
            </a:r>
            <a:r>
              <a:rPr lang="ko-KR" altLang="en-US" dirty="0"/>
              <a:t>한 컵이 안 되는 양에서 </a:t>
            </a:r>
            <a:r>
              <a:rPr lang="ko-KR" altLang="en-US" dirty="0" smtClean="0"/>
              <a:t>반 컵을 빼면 </a:t>
            </a:r>
            <a:r>
              <a:rPr lang="ko-KR" altLang="en-US" dirty="0"/>
              <a:t>반 컵이 조금 안 될 것 같습니다</a:t>
            </a:r>
            <a:r>
              <a:rPr lang="en-US" altLang="ko-KR" dirty="0"/>
              <a:t>.</a:t>
            </a:r>
          </a:p>
          <a:p>
            <a:pPr marL="179388" indent="-179388" algn="just">
              <a:lnSpc>
                <a:spcPct val="200000"/>
              </a:lnSpc>
            </a:pPr>
            <a:r>
              <a:rPr lang="ko-KR" altLang="en-US" dirty="0" smtClean="0"/>
              <a:t>      컵은 </a:t>
            </a:r>
            <a:r>
              <a:rPr lang="ko-KR" altLang="en-US" dirty="0"/>
              <a:t>반 컵</a:t>
            </a:r>
            <a:r>
              <a:rPr lang="en-US" altLang="ko-KR" dirty="0" smtClean="0"/>
              <a:t>(     </a:t>
            </a:r>
            <a:r>
              <a:rPr lang="ko-KR" altLang="en-US" dirty="0" smtClean="0"/>
              <a:t>컵</a:t>
            </a:r>
            <a:r>
              <a:rPr lang="en-US" altLang="ko-KR" dirty="0"/>
              <a:t>)</a:t>
            </a:r>
            <a:r>
              <a:rPr lang="ko-KR" altLang="en-US" dirty="0"/>
              <a:t>보다 </a:t>
            </a:r>
            <a:r>
              <a:rPr lang="ko-KR" altLang="en-US" dirty="0" smtClean="0"/>
              <a:t>       컵이 </a:t>
            </a:r>
            <a:r>
              <a:rPr lang="ko-KR" altLang="en-US" dirty="0"/>
              <a:t>더 </a:t>
            </a:r>
            <a:r>
              <a:rPr lang="ko-KR" altLang="en-US" dirty="0" smtClean="0"/>
              <a:t>많은데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컵을 </a:t>
            </a:r>
            <a:r>
              <a:rPr lang="ko-KR" altLang="en-US" dirty="0"/>
              <a:t>사용하므로 </a:t>
            </a:r>
            <a:r>
              <a:rPr lang="ko-KR" altLang="en-US" dirty="0" smtClean="0"/>
              <a:t>      컵보다 </a:t>
            </a:r>
            <a:r>
              <a:rPr lang="ko-KR" altLang="en-US" dirty="0"/>
              <a:t>작을 것 같습니다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95893"/>
              </p:ext>
            </p:extLst>
          </p:nvPr>
        </p:nvGraphicFramePr>
        <p:xfrm>
          <a:off x="3607418" y="21353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76698"/>
              </p:ext>
            </p:extLst>
          </p:nvPr>
        </p:nvGraphicFramePr>
        <p:xfrm>
          <a:off x="1221000" y="21353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69859"/>
              </p:ext>
            </p:extLst>
          </p:nvPr>
        </p:nvGraphicFramePr>
        <p:xfrm>
          <a:off x="1189957" y="330693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8159"/>
              </p:ext>
            </p:extLst>
          </p:nvPr>
        </p:nvGraphicFramePr>
        <p:xfrm>
          <a:off x="2664707" y="330693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0468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34388"/>
              </p:ext>
            </p:extLst>
          </p:nvPr>
        </p:nvGraphicFramePr>
        <p:xfrm>
          <a:off x="3903294" y="330693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21634"/>
              </p:ext>
            </p:extLst>
          </p:nvPr>
        </p:nvGraphicFramePr>
        <p:xfrm>
          <a:off x="5866134" y="330693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24360"/>
              </p:ext>
            </p:extLst>
          </p:nvPr>
        </p:nvGraphicFramePr>
        <p:xfrm>
          <a:off x="7919477" y="330693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5" name="그룹 34"/>
          <p:cNvGrpSpPr/>
          <p:nvPr/>
        </p:nvGrpSpPr>
        <p:grpSpPr>
          <a:xfrm>
            <a:off x="6892120" y="188726"/>
            <a:ext cx="2949345" cy="720805"/>
            <a:chOff x="6892120" y="188726"/>
            <a:chExt cx="2949345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17296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0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7864"/>
              </p:ext>
            </p:extLst>
          </p:nvPr>
        </p:nvGraphicFramePr>
        <p:xfrm>
          <a:off x="833127" y="44887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97197"/>
              </p:ext>
            </p:extLst>
          </p:nvPr>
        </p:nvGraphicFramePr>
        <p:xfrm>
          <a:off x="1395042" y="44887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내용 개체 틀 5"/>
          <p:cNvSpPr txBox="1">
            <a:spLocks/>
          </p:cNvSpPr>
          <p:nvPr/>
        </p:nvSpPr>
        <p:spPr>
          <a:xfrm>
            <a:off x="790140" y="534519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        </a:t>
            </a:r>
            <a:r>
              <a:rPr lang="ko-KR" altLang="en-US" sz="2300" spc="-150" dirty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계산하는 방법 알아보기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94439"/>
              </p:ext>
            </p:extLst>
          </p:nvPr>
        </p:nvGraphicFramePr>
        <p:xfrm>
          <a:off x="1241759" y="153751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85526"/>
              </p:ext>
            </p:extLst>
          </p:nvPr>
        </p:nvGraphicFramePr>
        <p:xfrm>
          <a:off x="1756303" y="1537514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6" name="그룹 55"/>
          <p:cNvGrpSpPr/>
          <p:nvPr/>
        </p:nvGrpSpPr>
        <p:grpSpPr>
          <a:xfrm>
            <a:off x="961827" y="2528900"/>
            <a:ext cx="8041213" cy="369332"/>
            <a:chOff x="829684" y="5546885"/>
            <a:chExt cx="8041213" cy="369332"/>
          </a:xfrm>
        </p:grpSpPr>
        <p:sp>
          <p:nvSpPr>
            <p:cNvPr id="57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       과      을 각각 </a:t>
              </a:r>
              <a:r>
                <a:rPr lang="ko-KR" altLang="en-US" dirty="0"/>
                <a:t>그림에 </a:t>
              </a:r>
              <a:r>
                <a:rPr lang="ko-KR" altLang="en-US" dirty="0" smtClean="0"/>
                <a:t>색칠하고</a:t>
              </a:r>
              <a:r>
                <a:rPr lang="en-US" altLang="ko-KR" dirty="0" smtClean="0"/>
                <a:t>     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/>
                <a:t> 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계산해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829684" y="566534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94276"/>
              </p:ext>
            </p:extLst>
          </p:nvPr>
        </p:nvGraphicFramePr>
        <p:xfrm>
          <a:off x="1241759" y="23906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01468"/>
              </p:ext>
            </p:extLst>
          </p:nvPr>
        </p:nvGraphicFramePr>
        <p:xfrm>
          <a:off x="1835133" y="23906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18579"/>
              </p:ext>
            </p:extLst>
          </p:nvPr>
        </p:nvGraphicFramePr>
        <p:xfrm>
          <a:off x="4705621" y="23906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20755"/>
              </p:ext>
            </p:extLst>
          </p:nvPr>
        </p:nvGraphicFramePr>
        <p:xfrm>
          <a:off x="5283229" y="23906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2723395" y="4927656"/>
            <a:ext cx="4573101" cy="831218"/>
            <a:chOff x="2723395" y="4927656"/>
            <a:chExt cx="4573101" cy="831218"/>
          </a:xfrm>
        </p:grpSpPr>
        <p:pic>
          <p:nvPicPr>
            <p:cNvPr id="66" name="그림 6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2" t="81024" r="63197" b="12596"/>
            <a:stretch/>
          </p:blipFill>
          <p:spPr>
            <a:xfrm>
              <a:off x="2723395" y="4927656"/>
              <a:ext cx="598140" cy="831218"/>
            </a:xfrm>
            <a:prstGeom prst="rect">
              <a:avLst/>
            </a:prstGeom>
          </p:spPr>
        </p:pic>
        <p:pic>
          <p:nvPicPr>
            <p:cNvPr id="67" name="그림 6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9" t="81024" r="44057" b="12596"/>
            <a:stretch/>
          </p:blipFill>
          <p:spPr>
            <a:xfrm>
              <a:off x="3664893" y="4927656"/>
              <a:ext cx="1200500" cy="831218"/>
            </a:xfrm>
            <a:prstGeom prst="rect">
              <a:avLst/>
            </a:prstGeom>
          </p:spPr>
        </p:pic>
        <p:pic>
          <p:nvPicPr>
            <p:cNvPr id="68" name="그림 6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50" t="81024" r="21666" b="12596"/>
            <a:stretch/>
          </p:blipFill>
          <p:spPr>
            <a:xfrm>
              <a:off x="5666257" y="4927656"/>
              <a:ext cx="1630239" cy="831218"/>
            </a:xfrm>
            <a:prstGeom prst="rect">
              <a:avLst/>
            </a:prstGeom>
          </p:spPr>
        </p:pic>
      </p:grpSp>
      <p:sp>
        <p:nvSpPr>
          <p:cNvPr id="69" name="내용 개체 틀 2"/>
          <p:cNvSpPr txBox="1">
            <a:spLocks/>
          </p:cNvSpPr>
          <p:nvPr/>
        </p:nvSpPr>
        <p:spPr>
          <a:xfrm>
            <a:off x="4340445" y="4996949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0" name="내용 개체 틀 2"/>
          <p:cNvSpPr txBox="1">
            <a:spLocks/>
          </p:cNvSpPr>
          <p:nvPr/>
        </p:nvSpPr>
        <p:spPr>
          <a:xfrm>
            <a:off x="6804970" y="4996949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74" name="그룹 73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77" name="그림 7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78" name="그림 7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75" name="그림 7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76" name="그림 7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72840" y="1675754"/>
            <a:ext cx="8130200" cy="369332"/>
            <a:chOff x="872840" y="1675754"/>
            <a:chExt cx="8130200" cy="369332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038806" y="1675754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 </a:t>
              </a:r>
              <a:r>
                <a:rPr lang="en-US" altLang="ko-KR" dirty="0" smtClean="0"/>
                <a:t>  </a:t>
              </a:r>
              <a:r>
                <a:rPr lang="ko-KR" altLang="en-US" dirty="0" smtClean="0"/>
                <a:t>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 smtClean="0"/>
                <a:t>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계산하는 방법을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872840" y="1723254"/>
              <a:ext cx="217025" cy="217025"/>
              <a:chOff x="4520952" y="3717032"/>
              <a:chExt cx="217025" cy="217025"/>
            </a:xfrm>
          </p:grpSpPr>
          <p:grpSp>
            <p:nvGrpSpPr>
              <p:cNvPr id="41" name="그룹 4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4" name="모서리가 둥근 직사각형 4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3" name="모서리가 둥근 직사각형 4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4609" y="25289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3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hlinkClick r:id="rId14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8" name="그림 87"/>
          <p:cNvPicPr preferRelativeResize="0"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70273" r="50075" b="15201"/>
          <a:stretch/>
        </p:blipFill>
        <p:spPr>
          <a:xfrm>
            <a:off x="2426200" y="3633848"/>
            <a:ext cx="1341793" cy="1494277"/>
          </a:xfrm>
          <a:prstGeom prst="rect">
            <a:avLst/>
          </a:prstGeom>
        </p:spPr>
      </p:pic>
      <p:pic>
        <p:nvPicPr>
          <p:cNvPr id="89" name="그림 88"/>
          <p:cNvPicPr preferRelativeResize="0"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3" t="70273" r="40727" b="15201"/>
          <a:stretch/>
        </p:blipFill>
        <p:spPr>
          <a:xfrm>
            <a:off x="3633106" y="3633848"/>
            <a:ext cx="1341793" cy="1494277"/>
          </a:xfrm>
          <a:prstGeom prst="rect">
            <a:avLst/>
          </a:prstGeom>
        </p:spPr>
      </p:pic>
      <p:pic>
        <p:nvPicPr>
          <p:cNvPr id="90" name="그림 89"/>
          <p:cNvPicPr preferRelativeResize="0"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2" t="70273" r="31718" b="15201"/>
          <a:stretch/>
        </p:blipFill>
        <p:spPr>
          <a:xfrm>
            <a:off x="5740148" y="3633848"/>
            <a:ext cx="1341793" cy="149427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401982" y="3089342"/>
            <a:ext cx="4712010" cy="2065251"/>
            <a:chOff x="2401982" y="3089342"/>
            <a:chExt cx="4712010" cy="2065251"/>
          </a:xfrm>
        </p:grpSpPr>
        <p:grpSp>
          <p:nvGrpSpPr>
            <p:cNvPr id="7" name="그룹 6"/>
            <p:cNvGrpSpPr/>
            <p:nvPr/>
          </p:nvGrpSpPr>
          <p:grpSpPr>
            <a:xfrm>
              <a:off x="2401982" y="3089342"/>
              <a:ext cx="4712010" cy="2065251"/>
              <a:chOff x="2401982" y="3089342"/>
              <a:chExt cx="4712010" cy="2065251"/>
            </a:xfrm>
          </p:grpSpPr>
          <p:pic>
            <p:nvPicPr>
              <p:cNvPr id="80" name="그림 79"/>
              <p:cNvPicPr preferRelativeResize="0"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0" t="64980" r="84820" b="15201"/>
              <a:stretch/>
            </p:blipFill>
            <p:spPr>
              <a:xfrm>
                <a:off x="2401982" y="3089342"/>
                <a:ext cx="1341793" cy="2038784"/>
              </a:xfrm>
              <a:prstGeom prst="rect">
                <a:avLst/>
              </a:prstGeom>
            </p:spPr>
          </p:pic>
          <p:pic>
            <p:nvPicPr>
              <p:cNvPr id="85" name="그림 84"/>
              <p:cNvPicPr preferRelativeResize="0"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91" t="64980" r="75687" b="15201"/>
              <a:stretch/>
            </p:blipFill>
            <p:spPr>
              <a:xfrm>
                <a:off x="3708618" y="3089342"/>
                <a:ext cx="1223967" cy="2038784"/>
              </a:xfrm>
              <a:prstGeom prst="rect">
                <a:avLst/>
              </a:prstGeom>
            </p:spPr>
          </p:pic>
          <p:pic>
            <p:nvPicPr>
              <p:cNvPr id="86" name="그림 85"/>
              <p:cNvPicPr preferRelativeResize="0"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70" t="65189" r="65997" b="14992"/>
              <a:stretch/>
            </p:blipFill>
            <p:spPr>
              <a:xfrm>
                <a:off x="5848760" y="3115809"/>
                <a:ext cx="1265232" cy="2038784"/>
              </a:xfrm>
              <a:prstGeom prst="rect">
                <a:avLst/>
              </a:prstGeom>
            </p:spPr>
          </p:pic>
        </p:grpSp>
        <p:pic>
          <p:nvPicPr>
            <p:cNvPr id="92" name="그림 91"/>
            <p:cNvPicPr preferRelativeResize="0"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2320" r="45832" b="21676"/>
            <a:stretch/>
          </p:blipFill>
          <p:spPr>
            <a:xfrm>
              <a:off x="5128663" y="3716456"/>
              <a:ext cx="422488" cy="782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54715"/>
              </p:ext>
            </p:extLst>
          </p:nvPr>
        </p:nvGraphicFramePr>
        <p:xfrm>
          <a:off x="1241759" y="145562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87057"/>
              </p:ext>
            </p:extLst>
          </p:nvPr>
        </p:nvGraphicFramePr>
        <p:xfrm>
          <a:off x="1756303" y="145562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871885" y="1593866"/>
            <a:ext cx="8149877" cy="1267823"/>
            <a:chOff x="871885" y="1743994"/>
            <a:chExt cx="8149877" cy="1267823"/>
          </a:xfrm>
        </p:grpSpPr>
        <p:grpSp>
          <p:nvGrpSpPr>
            <p:cNvPr id="51" name="그룹 50"/>
            <p:cNvGrpSpPr/>
            <p:nvPr/>
          </p:nvGrpSpPr>
          <p:grpSpPr>
            <a:xfrm>
              <a:off x="961827" y="1743994"/>
              <a:ext cx="8041213" cy="369332"/>
              <a:chOff x="829684" y="5615125"/>
              <a:chExt cx="8041213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06663" y="561512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 </a:t>
                </a:r>
                <a:r>
                  <a:rPr lang="en-US" altLang="ko-KR" dirty="0" smtClean="0"/>
                  <a:t>  </a:t>
                </a:r>
                <a:r>
                  <a:rPr lang="ko-KR" altLang="en-US" dirty="0" smtClean="0"/>
                  <a:t>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/>
                  <a:t>      </a:t>
                </a:r>
                <a:r>
                  <a:rPr lang="ko-KR" altLang="en-US" dirty="0" smtClean="0"/>
                  <a:t>은 </a:t>
                </a:r>
                <a:r>
                  <a:rPr lang="ko-KR" altLang="en-US" dirty="0"/>
                  <a:t>얼마인가요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6534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3" name="모서리가 둥근 직사각형 72"/>
            <p:cNvSpPr/>
            <p:nvPr/>
          </p:nvSpPr>
          <p:spPr bwMode="auto">
            <a:xfrm>
              <a:off x="871885" y="2310962"/>
              <a:ext cx="8149877" cy="7008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4" name="내용 개체 틀 2"/>
          <p:cNvSpPr txBox="1">
            <a:spLocks/>
          </p:cNvSpPr>
          <p:nvPr/>
        </p:nvSpPr>
        <p:spPr>
          <a:xfrm>
            <a:off x="889048" y="234286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      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23161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53012"/>
              </p:ext>
            </p:extLst>
          </p:nvPr>
        </p:nvGraphicFramePr>
        <p:xfrm>
          <a:off x="1205739" y="220089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17136"/>
              </p:ext>
            </p:extLst>
          </p:nvPr>
        </p:nvGraphicFramePr>
        <p:xfrm>
          <a:off x="1241759" y="320440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10264"/>
              </p:ext>
            </p:extLst>
          </p:nvPr>
        </p:nvGraphicFramePr>
        <p:xfrm>
          <a:off x="1756303" y="320440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871885" y="3342640"/>
            <a:ext cx="8149877" cy="992877"/>
            <a:chOff x="871885" y="3492768"/>
            <a:chExt cx="8149877" cy="992877"/>
          </a:xfrm>
        </p:grpSpPr>
        <p:grpSp>
          <p:nvGrpSpPr>
            <p:cNvPr id="77" name="그룹 76"/>
            <p:cNvGrpSpPr/>
            <p:nvPr/>
          </p:nvGrpSpPr>
          <p:grpSpPr>
            <a:xfrm>
              <a:off x="961827" y="3492768"/>
              <a:ext cx="8041213" cy="369332"/>
              <a:chOff x="829684" y="5615125"/>
              <a:chExt cx="8041213" cy="369332"/>
            </a:xfrm>
          </p:grpSpPr>
          <p:sp>
            <p:nvSpPr>
              <p:cNvPr id="78" name="내용 개체 틀 3"/>
              <p:cNvSpPr txBox="1">
                <a:spLocks/>
              </p:cNvSpPr>
              <p:nvPr/>
            </p:nvSpPr>
            <p:spPr>
              <a:xfrm>
                <a:off x="906663" y="561512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 </a:t>
                </a:r>
                <a:r>
                  <a:rPr lang="en-US" altLang="ko-KR" dirty="0" smtClean="0"/>
                  <a:t>  </a:t>
                </a:r>
                <a:r>
                  <a:rPr lang="ko-KR" altLang="en-US" dirty="0" smtClean="0"/>
                  <a:t>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/>
                  <a:t>      </a:t>
                </a:r>
                <a:r>
                  <a:rPr lang="ko-KR" altLang="en-US" dirty="0"/>
                  <a:t>을 </a:t>
                </a:r>
                <a:r>
                  <a:rPr lang="ko-KR" altLang="en-US" dirty="0" smtClean="0"/>
                  <a:t>계산한 </a:t>
                </a:r>
                <a:r>
                  <a:rPr lang="ko-KR" altLang="en-US" dirty="0"/>
                  <a:t>방법을 설명해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79" name="모서리가 둥근 직사각형 78"/>
              <p:cNvSpPr/>
              <p:nvPr/>
            </p:nvSpPr>
            <p:spPr>
              <a:xfrm>
                <a:off x="829684" y="571993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2" name="모서리가 둥근 직사각형 81"/>
            <p:cNvSpPr/>
            <p:nvPr/>
          </p:nvSpPr>
          <p:spPr bwMode="auto">
            <a:xfrm>
              <a:off x="871885" y="4073384"/>
              <a:ext cx="8149877" cy="41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4" name="그림 8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39284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내용 개체 틀 2"/>
          <p:cNvSpPr txBox="1">
            <a:spLocks/>
          </p:cNvSpPr>
          <p:nvPr/>
        </p:nvSpPr>
        <p:spPr>
          <a:xfrm>
            <a:off x="889048" y="395253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두 분수를 통분하여 계산했습니다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89" name="그룹 88"/>
          <p:cNvGrpSpPr/>
          <p:nvPr/>
        </p:nvGrpSpPr>
        <p:grpSpPr>
          <a:xfrm>
            <a:off x="6892120" y="145596"/>
            <a:ext cx="2949345" cy="763935"/>
            <a:chOff x="6892120" y="145596"/>
            <a:chExt cx="2949345" cy="763935"/>
          </a:xfrm>
        </p:grpSpPr>
        <p:grpSp>
          <p:nvGrpSpPr>
            <p:cNvPr id="90" name="그룹 89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93" name="그림 9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94" name="그림 9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91" name="그림 9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92" name="그림 9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70052" y="145596"/>
              <a:ext cx="335504" cy="713981"/>
            </a:xfrm>
            <a:prstGeom prst="rect">
              <a:avLst/>
            </a:prstGeom>
          </p:spPr>
        </p:pic>
      </p:grp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47235"/>
              </p:ext>
            </p:extLst>
          </p:nvPr>
        </p:nvGraphicFramePr>
        <p:xfrm>
          <a:off x="833127" y="44887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71577"/>
              </p:ext>
            </p:extLst>
          </p:nvPr>
        </p:nvGraphicFramePr>
        <p:xfrm>
          <a:off x="1395042" y="44887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내용 개체 틀 5"/>
          <p:cNvSpPr txBox="1">
            <a:spLocks/>
          </p:cNvSpPr>
          <p:nvPr/>
        </p:nvSpPr>
        <p:spPr>
          <a:xfrm>
            <a:off x="790140" y="534519"/>
            <a:ext cx="43385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spc="-150" dirty="0" smtClean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        </a:t>
            </a:r>
            <a:r>
              <a:rPr lang="ko-KR" altLang="en-US" sz="2300" spc="-150" dirty="0">
                <a:solidFill>
                  <a:srgbClr val="695A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계산하는 방법 알아보기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6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62947"/>
              </p:ext>
            </p:extLst>
          </p:nvPr>
        </p:nvGraphicFramePr>
        <p:xfrm>
          <a:off x="3390471" y="38463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84880"/>
              </p:ext>
            </p:extLst>
          </p:nvPr>
        </p:nvGraphicFramePr>
        <p:xfrm>
          <a:off x="3959561" y="38463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695A35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695A35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8" name="그룹 37"/>
          <p:cNvGrpSpPr/>
          <p:nvPr/>
        </p:nvGrpSpPr>
        <p:grpSpPr>
          <a:xfrm>
            <a:off x="500664" y="491029"/>
            <a:ext cx="4460763" cy="839104"/>
            <a:chOff x="514312" y="419779"/>
            <a:chExt cx="4460763" cy="839104"/>
          </a:xfrm>
        </p:grpSpPr>
        <p:sp>
          <p:nvSpPr>
            <p:cNvPr id="40" name="내용 개체 틀 5"/>
            <p:cNvSpPr txBox="1">
              <a:spLocks/>
            </p:cNvSpPr>
            <p:nvPr/>
          </p:nvSpPr>
          <p:spPr>
            <a:xfrm>
              <a:off x="636552" y="812607"/>
              <a:ext cx="433852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계산하기</a:t>
              </a:r>
              <a:endPara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1" name="내용 개체 틀 5"/>
            <p:cNvSpPr txBox="1">
              <a:spLocks/>
            </p:cNvSpPr>
            <p:nvPr/>
          </p:nvSpPr>
          <p:spPr>
            <a:xfrm>
              <a:off x="514312" y="419779"/>
              <a:ext cx="417502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2300" dirty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그림을 </a:t>
              </a:r>
              <a:r>
                <a:rPr lang="ko-KR" altLang="en-US" sz="230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이용하여    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2300" spc="-150" dirty="0" smtClean="0">
                  <a:solidFill>
                    <a:srgbClr val="695A3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20290"/>
              </p:ext>
            </p:extLst>
          </p:nvPr>
        </p:nvGraphicFramePr>
        <p:xfrm>
          <a:off x="2853299" y="137207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73090"/>
              </p:ext>
            </p:extLst>
          </p:nvPr>
        </p:nvGraphicFramePr>
        <p:xfrm>
          <a:off x="3390591" y="1372072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9" name="그룹 58"/>
          <p:cNvGrpSpPr/>
          <p:nvPr/>
        </p:nvGrpSpPr>
        <p:grpSpPr>
          <a:xfrm>
            <a:off x="961827" y="2016784"/>
            <a:ext cx="8331031" cy="923330"/>
            <a:chOff x="829684" y="5446789"/>
            <a:chExt cx="8331031" cy="923330"/>
          </a:xfrm>
        </p:grpSpPr>
        <p:sp>
          <p:nvSpPr>
            <p:cNvPr id="60" name="내용 개체 틀 3"/>
            <p:cNvSpPr txBox="1">
              <a:spLocks/>
            </p:cNvSpPr>
            <p:nvPr/>
          </p:nvSpPr>
          <p:spPr>
            <a:xfrm>
              <a:off x="959827" y="5446789"/>
              <a:ext cx="8200888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dirty="0" smtClean="0"/>
                <a:t>     와      </a:t>
              </a:r>
              <a:r>
                <a:rPr lang="ko-KR" altLang="en-US" dirty="0"/>
                <a:t>을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각각 </a:t>
              </a:r>
              <a:r>
                <a:rPr lang="en-US" altLang="ko-KR" dirty="0" smtClean="0"/>
                <a:t>10</a:t>
              </a:r>
              <a:r>
                <a:rPr lang="ko-KR" altLang="en-US" dirty="0" smtClean="0"/>
                <a:t>을 공통분모로 </a:t>
              </a:r>
              <a:r>
                <a:rPr lang="ko-KR" altLang="en-US" dirty="0"/>
                <a:t>하여 통분하면 얼마가 되는지 그림을 보고 답해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00296"/>
              </p:ext>
            </p:extLst>
          </p:nvPr>
        </p:nvGraphicFramePr>
        <p:xfrm>
          <a:off x="1188594" y="1978640"/>
          <a:ext cx="282973" cy="636319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973858"/>
              </p:ext>
            </p:extLst>
          </p:nvPr>
        </p:nvGraphicFramePr>
        <p:xfrm>
          <a:off x="1781968" y="197864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그림 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13492" r="50000" b="80954"/>
          <a:stretch/>
        </p:blipFill>
        <p:spPr>
          <a:xfrm>
            <a:off x="1646372" y="2865844"/>
            <a:ext cx="2900517" cy="723732"/>
          </a:xfrm>
          <a:prstGeom prst="rect">
            <a:avLst/>
          </a:prstGeom>
        </p:spPr>
      </p:pic>
      <p:pic>
        <p:nvPicPr>
          <p:cNvPr id="66" name="그림 6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6" t="13492" r="15275" b="77617"/>
          <a:stretch/>
        </p:blipFill>
        <p:spPr>
          <a:xfrm>
            <a:off x="3186370" y="5011780"/>
            <a:ext cx="3107803" cy="1158501"/>
          </a:xfrm>
          <a:prstGeom prst="rect">
            <a:avLst/>
          </a:prstGeom>
        </p:spPr>
      </p:pic>
      <p:pic>
        <p:nvPicPr>
          <p:cNvPr id="68" name="그림 6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18911" r="50000" b="75535"/>
          <a:stretch/>
        </p:blipFill>
        <p:spPr>
          <a:xfrm>
            <a:off x="4772669" y="2850078"/>
            <a:ext cx="2900517" cy="723732"/>
          </a:xfrm>
          <a:prstGeom prst="rect">
            <a:avLst/>
          </a:prstGeom>
        </p:spPr>
      </p:pic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16417"/>
              </p:ext>
            </p:extLst>
          </p:nvPr>
        </p:nvGraphicFramePr>
        <p:xfrm>
          <a:off x="1199227" y="445703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53126"/>
              </p:ext>
            </p:extLst>
          </p:nvPr>
        </p:nvGraphicFramePr>
        <p:xfrm>
          <a:off x="1758519" y="445703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내용 개체 틀 2"/>
          <p:cNvSpPr txBox="1">
            <a:spLocks/>
          </p:cNvSpPr>
          <p:nvPr/>
        </p:nvSpPr>
        <p:spPr>
          <a:xfrm>
            <a:off x="4263456" y="5274458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5" name="내용 개체 틀 2"/>
          <p:cNvSpPr txBox="1">
            <a:spLocks/>
          </p:cNvSpPr>
          <p:nvPr/>
        </p:nvSpPr>
        <p:spPr>
          <a:xfrm>
            <a:off x="4953000" y="5274458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76" name="내용 개체 틀 2"/>
          <p:cNvSpPr txBox="1">
            <a:spLocks/>
          </p:cNvSpPr>
          <p:nvPr/>
        </p:nvSpPr>
        <p:spPr>
          <a:xfrm>
            <a:off x="5673080" y="5274458"/>
            <a:ext cx="356005" cy="338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6892120" y="97890"/>
            <a:ext cx="2949345" cy="811641"/>
            <a:chOff x="6892120" y="97890"/>
            <a:chExt cx="2949345" cy="811641"/>
          </a:xfrm>
        </p:grpSpPr>
        <p:grpSp>
          <p:nvGrpSpPr>
            <p:cNvPr id="78" name="그룹 77"/>
            <p:cNvGrpSpPr/>
            <p:nvPr/>
          </p:nvGrpSpPr>
          <p:grpSpPr>
            <a:xfrm>
              <a:off x="7260610" y="195550"/>
              <a:ext cx="2580855" cy="713981"/>
              <a:chOff x="7260610" y="195550"/>
              <a:chExt cx="2580855" cy="713981"/>
            </a:xfrm>
          </p:grpSpPr>
          <p:pic>
            <p:nvPicPr>
              <p:cNvPr id="81" name="그림 8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38802" b="95193"/>
              <a:stretch/>
            </p:blipFill>
            <p:spPr>
              <a:xfrm>
                <a:off x="7260610" y="195550"/>
                <a:ext cx="2138107" cy="713981"/>
              </a:xfrm>
              <a:prstGeom prst="rect">
                <a:avLst/>
              </a:prstGeom>
            </p:spPr>
          </p:pic>
        </p:grpSp>
        <p:pic>
          <p:nvPicPr>
            <p:cNvPr id="79" name="그림 7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6892120" y="188726"/>
              <a:ext cx="335504" cy="713981"/>
            </a:xfrm>
            <a:prstGeom prst="rect">
              <a:avLst/>
            </a:prstGeom>
          </p:spPr>
        </p:pic>
        <p:pic>
          <p:nvPicPr>
            <p:cNvPr id="80" name="그림 7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7" t="39215" r="53829" b="55978"/>
            <a:stretch/>
          </p:blipFill>
          <p:spPr>
            <a:xfrm>
              <a:off x="8329416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872840" y="1507828"/>
            <a:ext cx="8204631" cy="369332"/>
            <a:chOff x="872840" y="1507828"/>
            <a:chExt cx="8204631" cy="369332"/>
          </a:xfrm>
        </p:grpSpPr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1113237" y="1507828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그림을 이용하여 </a:t>
              </a:r>
              <a:r>
                <a:rPr lang="ko-KR" altLang="en-US" dirty="0" smtClean="0"/>
                <a:t>      </a:t>
              </a:r>
              <a:r>
                <a:rPr lang="en-US" altLang="ko-KR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ko-KR" altLang="en-US" dirty="0" smtClean="0"/>
                <a:t>      </a:t>
              </a:r>
              <a:r>
                <a:rPr lang="ko-KR" altLang="en-US" dirty="0"/>
                <a:t>을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계산해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872840" y="1564543"/>
              <a:ext cx="217025" cy="217025"/>
              <a:chOff x="4520952" y="3717032"/>
              <a:chExt cx="217025" cy="21702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5" name="모서리가 둥근 직사각형 4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71352" y="4485753"/>
            <a:ext cx="8179096" cy="923330"/>
            <a:chOff x="961827" y="4091240"/>
            <a:chExt cx="8179096" cy="923330"/>
          </a:xfrm>
        </p:grpSpPr>
        <p:grpSp>
          <p:nvGrpSpPr>
            <p:cNvPr id="69" name="그룹 68"/>
            <p:cNvGrpSpPr/>
            <p:nvPr/>
          </p:nvGrpSpPr>
          <p:grpSpPr>
            <a:xfrm>
              <a:off x="961827" y="4091240"/>
              <a:ext cx="8179096" cy="923330"/>
              <a:chOff x="829684" y="5452289"/>
              <a:chExt cx="8179096" cy="923330"/>
            </a:xfrm>
          </p:grpSpPr>
          <p:sp>
            <p:nvSpPr>
              <p:cNvPr id="70" name="내용 개체 틀 3"/>
              <p:cNvSpPr txBox="1">
                <a:spLocks/>
              </p:cNvSpPr>
              <p:nvPr/>
            </p:nvSpPr>
            <p:spPr>
              <a:xfrm>
                <a:off x="959828" y="5452289"/>
                <a:ext cx="8048952" cy="92333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altLang="ko-KR" dirty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   -</a:t>
                </a:r>
                <a:r>
                  <a:rPr lang="en-US" altLang="ko-KR" dirty="0" smtClean="0"/>
                  <a:t>    </a:t>
                </a:r>
                <a:r>
                  <a:rPr lang="en-US" altLang="ko-KR" spc="300" dirty="0" smtClean="0"/>
                  <a:t> </a:t>
                </a:r>
                <a:r>
                  <a:rPr lang="ko-KR" altLang="en-US" dirty="0" smtClean="0"/>
                  <a:t>을 </a:t>
                </a:r>
                <a:r>
                  <a:rPr lang="en-US" altLang="ko-KR" dirty="0" smtClean="0"/>
                  <a:t>10</a:t>
                </a:r>
                <a:r>
                  <a:rPr lang="ko-KR" altLang="en-US" dirty="0" smtClean="0"/>
                  <a:t>을 </a:t>
                </a:r>
                <a:r>
                  <a:rPr lang="ko-KR" altLang="en-US" dirty="0"/>
                  <a:t>공통분모로 하여 계산하면 어떻게 되는지  </a:t>
                </a:r>
                <a:r>
                  <a:rPr lang="ko-KR" altLang="en-US" dirty="0" smtClean="0"/>
                  <a:t>   </a:t>
                </a:r>
                <a:r>
                  <a:rPr lang="ko-KR" altLang="en-US" spc="300" dirty="0" smtClean="0"/>
                  <a:t> </a:t>
                </a:r>
                <a:r>
                  <a:rPr lang="ko-KR" altLang="en-US" dirty="0" smtClean="0"/>
                  <a:t>안에 </a:t>
                </a:r>
                <a:r>
                  <a:rPr lang="ko-KR" altLang="en-US" dirty="0"/>
                  <a:t>알맞은 수를 </a:t>
                </a:r>
                <a:r>
                  <a:rPr lang="ko-KR" altLang="en-US" dirty="0" smtClean="0"/>
                  <a:t>써넣으세요</a:t>
                </a:r>
                <a:r>
                  <a:rPr lang="en-US" altLang="ko-KR" dirty="0"/>
                  <a:t>.  </a:t>
                </a:r>
              </a:p>
            </p:txBody>
          </p:sp>
          <p:sp>
            <p:nvSpPr>
              <p:cNvPr id="71" name="모서리가 둥근 직사각형 7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3" name="모서리가 둥근 직사각형 52"/>
            <p:cNvSpPr/>
            <p:nvPr/>
          </p:nvSpPr>
          <p:spPr>
            <a:xfrm>
              <a:off x="7058008" y="4235218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6622" y="50283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직사각형 54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9" action="ppaction://hlinksldjump"/>
          </p:cNvPr>
          <p:cNvSpPr/>
          <p:nvPr/>
        </p:nvSpPr>
        <p:spPr>
          <a:xfrm>
            <a:off x="764377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72879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1" action="ppaction://hlinksldjump"/>
          </p:cNvPr>
          <p:cNvSpPr/>
          <p:nvPr/>
        </p:nvSpPr>
        <p:spPr>
          <a:xfrm>
            <a:off x="692252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hlinkClick r:id="rId12" action="ppaction://hlinksldjump"/>
          </p:cNvPr>
          <p:cNvSpPr/>
          <p:nvPr/>
        </p:nvSpPr>
        <p:spPr>
          <a:xfrm>
            <a:off x="942343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hlinkClick r:id="rId13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모서리가 둥근 직사각형 84"/>
          <p:cNvSpPr/>
          <p:nvPr/>
        </p:nvSpPr>
        <p:spPr bwMode="auto">
          <a:xfrm>
            <a:off x="871885" y="3595105"/>
            <a:ext cx="8149877" cy="7008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8" name="내용 개체 틀 2"/>
          <p:cNvSpPr txBox="1">
            <a:spLocks/>
          </p:cNvSpPr>
          <p:nvPr/>
        </p:nvSpPr>
        <p:spPr>
          <a:xfrm>
            <a:off x="889048" y="377713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     </a:t>
            </a:r>
            <a:r>
              <a:rPr lang="ko-KR" altLang="en-US" dirty="0" smtClean="0">
                <a:solidFill>
                  <a:srgbClr val="208235"/>
                </a:solidFill>
              </a:rPr>
              <a:t>과        가 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37504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03201"/>
              </p:ext>
            </p:extLst>
          </p:nvPr>
        </p:nvGraphicFramePr>
        <p:xfrm>
          <a:off x="1205739" y="36351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7659"/>
              </p:ext>
            </p:extLst>
          </p:nvPr>
        </p:nvGraphicFramePr>
        <p:xfrm>
          <a:off x="1903777" y="36351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85" grpId="0" animBg="1"/>
      <p:bldP spid="88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717</Words>
  <Application>Microsoft Office PowerPoint</Application>
  <PresentationFormat>A4 용지(210x297mm)</PresentationFormat>
  <Paragraphs>252</Paragraphs>
  <Slides>17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나눔고딕</vt:lpstr>
      <vt:lpstr>나눔고딕 ExtraBold</vt:lpstr>
      <vt:lpstr>나눔바른고딕</vt:lpstr>
      <vt:lpstr>맑은 고딕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user</cp:lastModifiedBy>
  <cp:revision>292</cp:revision>
  <cp:lastPrinted>2017-09-25T02:44:09Z</cp:lastPrinted>
  <dcterms:created xsi:type="dcterms:W3CDTF">2017-09-24T23:31:15Z</dcterms:created>
  <dcterms:modified xsi:type="dcterms:W3CDTF">2020-10-16T05:15:10Z</dcterms:modified>
</cp:coreProperties>
</file>