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0" r:id="rId3"/>
    <p:sldId id="261" r:id="rId4"/>
    <p:sldId id="270" r:id="rId5"/>
    <p:sldId id="274" r:id="rId6"/>
    <p:sldId id="279" r:id="rId7"/>
    <p:sldId id="283" r:id="rId8"/>
    <p:sldId id="282" r:id="rId9"/>
    <p:sldId id="284" r:id="rId10"/>
    <p:sldId id="280" r:id="rId11"/>
    <p:sldId id="285" r:id="rId12"/>
    <p:sldId id="281" r:id="rId13"/>
    <p:sldId id="273" r:id="rId14"/>
    <p:sldId id="276" r:id="rId15"/>
    <p:sldId id="286" r:id="rId16"/>
    <p:sldId id="264" r:id="rId17"/>
    <p:sldId id="287" r:id="rId18"/>
    <p:sldId id="288" r:id="rId19"/>
    <p:sldId id="263" r:id="rId2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6672" autoAdjust="0"/>
  </p:normalViewPr>
  <p:slideViewPr>
    <p:cSldViewPr snapToGrid="0" showGuides="1">
      <p:cViewPr>
        <p:scale>
          <a:sx n="70" d="100"/>
          <a:sy n="70" d="100"/>
        </p:scale>
        <p:origin x="-528" y="-288"/>
      </p:cViewPr>
      <p:guideLst>
        <p:guide orient="horz" pos="525"/>
        <p:guide orient="horz" pos="3733"/>
        <p:guide orient="horz" pos="898"/>
        <p:guide pos="240"/>
        <p:guide pos="5705"/>
        <p:guide pos="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AB813-760B-48CD-8A3C-C6A5FD20FD4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3DDA0-264C-4705-B1C0-54AA9EBC7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189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92882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21038" y="92882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12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6.xml"/><Relationship Id="rId5" Type="http://schemas.openxmlformats.org/officeDocument/2006/relationships/image" Target="../media/image6.png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12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12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12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12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6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12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6.xml"/><Relationship Id="rId5" Type="http://schemas.openxmlformats.org/officeDocument/2006/relationships/image" Target="../media/image6.png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slide" Target="slide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11" Type="http://schemas.openxmlformats.org/officeDocument/2006/relationships/slide" Target="slide3.xml"/><Relationship Id="rId5" Type="http://schemas.openxmlformats.org/officeDocument/2006/relationships/image" Target="../media/image16.png"/><Relationship Id="rId15" Type="http://schemas.openxmlformats.org/officeDocument/2006/relationships/slide" Target="slide1.xml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4.xml"/><Relationship Id="rId5" Type="http://schemas.openxmlformats.org/officeDocument/2006/relationships/slide" Target="slide13.xml"/><Relationship Id="rId10" Type="http://schemas.openxmlformats.org/officeDocument/2006/relationships/slide" Target="slide16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12" Type="http://schemas.openxmlformats.org/officeDocument/2006/relationships/slide" Target="slide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6.xm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slide" Target="slide2.xml"/><Relationship Id="rId1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11" Type="http://schemas.openxmlformats.org/officeDocument/2006/relationships/slide" Target="slide16.xml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6.xml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0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12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12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slide" Target="slide2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11" Type="http://schemas.openxmlformats.org/officeDocument/2006/relationships/slide" Target="slide16.xml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3043118"/>
            <a:ext cx="532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03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분수의 덧셈과 </a:t>
            </a:r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뺄셈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90~93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60~61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85296" y="195550"/>
            <a:ext cx="2956169" cy="713981"/>
            <a:chOff x="6885296" y="195550"/>
            <a:chExt cx="2956169" cy="713981"/>
          </a:xfrm>
        </p:grpSpPr>
        <p:grpSp>
          <p:nvGrpSpPr>
            <p:cNvPr id="24" name="그룹 2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6885296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2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09762"/>
              </p:ext>
            </p:extLst>
          </p:nvPr>
        </p:nvGraphicFramePr>
        <p:xfrm>
          <a:off x="1526985" y="43213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19890"/>
              </p:ext>
            </p:extLst>
          </p:nvPr>
        </p:nvGraphicFramePr>
        <p:xfrm>
          <a:off x="2359848" y="43213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내용 개체 틀 5"/>
          <p:cNvSpPr txBox="1">
            <a:spLocks/>
          </p:cNvSpPr>
          <p:nvPr/>
        </p:nvSpPr>
        <p:spPr>
          <a:xfrm>
            <a:off x="595608" y="505912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9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+ </a:t>
            </a:r>
            <a:r>
              <a:rPr lang="en-US" altLang="ko-KR" sz="19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계산하는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9" name="내용 개체 틀 5"/>
          <p:cNvSpPr txBox="1">
            <a:spLocks/>
          </p:cNvSpPr>
          <p:nvPr/>
        </p:nvSpPr>
        <p:spPr>
          <a:xfrm>
            <a:off x="678088" y="926033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09567"/>
              </p:ext>
            </p:extLst>
          </p:nvPr>
        </p:nvGraphicFramePr>
        <p:xfrm>
          <a:off x="1391839" y="153742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43984"/>
              </p:ext>
            </p:extLst>
          </p:nvPr>
        </p:nvGraphicFramePr>
        <p:xfrm>
          <a:off x="2117255" y="153742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3883" r="8834" b="65026"/>
          <a:stretch/>
        </p:blipFill>
        <p:spPr>
          <a:xfrm>
            <a:off x="999881" y="2375692"/>
            <a:ext cx="7952123" cy="2748102"/>
          </a:xfrm>
          <a:prstGeom prst="rect">
            <a:avLst/>
          </a:prstGeom>
        </p:spPr>
      </p:pic>
      <p:sp>
        <p:nvSpPr>
          <p:cNvPr id="55" name="내용 개체 틀 2"/>
          <p:cNvSpPr txBox="1">
            <a:spLocks/>
          </p:cNvSpPr>
          <p:nvPr/>
        </p:nvSpPr>
        <p:spPr>
          <a:xfrm>
            <a:off x="1314938" y="4344908"/>
            <a:ext cx="7870769" cy="429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자연수는 자연수끼리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분수는 분수끼리 더해서 계산했습니다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3511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그룹 56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58" name="그룹 5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1" name="그림 6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2" name="그림 61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0" name="그림 59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872840" y="1565307"/>
            <a:ext cx="8201450" cy="923330"/>
            <a:chOff x="872840" y="1565307"/>
            <a:chExt cx="8201450" cy="923330"/>
          </a:xfrm>
        </p:grpSpPr>
        <p:sp>
          <p:nvSpPr>
            <p:cNvPr id="51" name="내용 개체 틀 3"/>
            <p:cNvSpPr txBox="1">
              <a:spLocks/>
            </p:cNvSpPr>
            <p:nvPr/>
          </p:nvSpPr>
          <p:spPr>
            <a:xfrm>
              <a:off x="1110056" y="1565307"/>
              <a:ext cx="7964234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ko-KR" dirty="0" smtClean="0"/>
                <a:t>2</a:t>
              </a:r>
              <a:r>
                <a:rPr lang="ko-KR" altLang="en-US" dirty="0" smtClean="0"/>
                <a:t>      </a:t>
              </a:r>
              <a:r>
                <a:rPr lang="en-US" altLang="ko-KR" dirty="0" smtClean="0"/>
                <a:t>+ 3      </a:t>
              </a:r>
              <a:r>
                <a:rPr lang="ko-KR" altLang="en-US" dirty="0"/>
                <a:t>를 서로 다른 방법으로 계산한 것입니다</a:t>
              </a:r>
              <a:r>
                <a:rPr lang="en-US" altLang="ko-KR" dirty="0"/>
                <a:t>. </a:t>
              </a:r>
              <a:r>
                <a:rPr lang="ko-KR" altLang="en-US" dirty="0"/>
                <a:t>어떤 방법으로 계산했는지 설명해 봅시다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872840" y="1717177"/>
              <a:ext cx="217025" cy="217025"/>
              <a:chOff x="4520952" y="3717032"/>
              <a:chExt cx="217025" cy="217025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모서리가 둥근 직사각형 3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5" name="직사각형 34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2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3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81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46189" r="8834" b="32720"/>
          <a:stretch/>
        </p:blipFill>
        <p:spPr>
          <a:xfrm>
            <a:off x="999881" y="1372309"/>
            <a:ext cx="7952123" cy="2748102"/>
          </a:xfrm>
          <a:prstGeom prst="rect">
            <a:avLst/>
          </a:prstGeom>
        </p:spPr>
      </p:pic>
      <p:sp>
        <p:nvSpPr>
          <p:cNvPr id="55" name="내용 개체 틀 2"/>
          <p:cNvSpPr txBox="1">
            <a:spLocks/>
          </p:cNvSpPr>
          <p:nvPr/>
        </p:nvSpPr>
        <p:spPr>
          <a:xfrm>
            <a:off x="1314938" y="3389025"/>
            <a:ext cx="7870769" cy="429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대분수를 </a:t>
            </a:r>
            <a:r>
              <a:rPr lang="ko-KR" altLang="en-US" dirty="0"/>
              <a:t>가분수로 </a:t>
            </a:r>
            <a:r>
              <a:rPr lang="ko-KR" altLang="en-US" dirty="0" smtClean="0"/>
              <a:t>나타내어 계산했습니다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33714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그룹 46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57" name="그룹 56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0" name="그림 5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1" name="그림 60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8" name="그림 57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93472"/>
              </p:ext>
            </p:extLst>
          </p:nvPr>
        </p:nvGraphicFramePr>
        <p:xfrm>
          <a:off x="1526985" y="43213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27538"/>
              </p:ext>
            </p:extLst>
          </p:nvPr>
        </p:nvGraphicFramePr>
        <p:xfrm>
          <a:off x="2359848" y="43213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내용 개체 틀 5"/>
          <p:cNvSpPr txBox="1">
            <a:spLocks/>
          </p:cNvSpPr>
          <p:nvPr/>
        </p:nvSpPr>
        <p:spPr>
          <a:xfrm>
            <a:off x="595608" y="505912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9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+ </a:t>
            </a:r>
            <a:r>
              <a:rPr lang="en-US" altLang="ko-KR" sz="19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계산하는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내용 개체 틀 5"/>
          <p:cNvSpPr txBox="1">
            <a:spLocks/>
          </p:cNvSpPr>
          <p:nvPr/>
        </p:nvSpPr>
        <p:spPr>
          <a:xfrm>
            <a:off x="678088" y="926033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2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3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8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1885" y="1437874"/>
            <a:ext cx="8149877" cy="4475564"/>
            <a:chOff x="871885" y="1437874"/>
            <a:chExt cx="8149877" cy="4475564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871885" y="4648334"/>
              <a:ext cx="8149877" cy="1265104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61827" y="1437874"/>
              <a:ext cx="8041213" cy="369332"/>
              <a:chOff x="829684" y="5546885"/>
              <a:chExt cx="8041213" cy="369332"/>
            </a:xfrm>
          </p:grpSpPr>
          <p:sp>
            <p:nvSpPr>
              <p:cNvPr id="45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 두 </a:t>
                </a:r>
                <a:r>
                  <a:rPr lang="ko-KR" altLang="en-US" dirty="0"/>
                  <a:t>방법을 비교하여 각각 어떤 점이 좋은지 </a:t>
                </a:r>
                <a:r>
                  <a:rPr lang="ko-KR" altLang="en-US" dirty="0" smtClean="0"/>
                  <a:t>이야기해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894753" y="4608314"/>
            <a:ext cx="8104140" cy="1300436"/>
            <a:chOff x="894753" y="4608314"/>
            <a:chExt cx="8104140" cy="1300436"/>
          </a:xfrm>
        </p:grpSpPr>
        <p:sp>
          <p:nvSpPr>
            <p:cNvPr id="49" name="내용 개체 틀 2"/>
            <p:cNvSpPr txBox="1">
              <a:spLocks/>
            </p:cNvSpPr>
            <p:nvPr/>
          </p:nvSpPr>
          <p:spPr>
            <a:xfrm>
              <a:off x="894753" y="4653022"/>
              <a:ext cx="8104140" cy="12557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indent="-179388" algn="just"/>
              <a:r>
                <a:rPr lang="en-US" altLang="ko-KR" dirty="0"/>
                <a:t> </a:t>
              </a:r>
              <a:r>
                <a:rPr lang="en-US" altLang="ko-KR" dirty="0" smtClean="0"/>
                <a:t>          </a:t>
              </a:r>
              <a:r>
                <a:rPr lang="ko-KR" altLang="en-US" dirty="0" smtClean="0"/>
                <a:t>은 </a:t>
              </a:r>
              <a:r>
                <a:rPr lang="ko-KR" altLang="en-US" dirty="0"/>
                <a:t>자연수는 자연수끼리</a:t>
              </a:r>
              <a:r>
                <a:rPr lang="en-US" altLang="ko-KR" dirty="0"/>
                <a:t>, </a:t>
              </a:r>
              <a:r>
                <a:rPr lang="ko-KR" altLang="en-US" dirty="0"/>
                <a:t>분수는 분수끼리 더해서 계산하므로 분수 부분의 계산이 </a:t>
              </a:r>
              <a:r>
                <a:rPr lang="ko-KR" altLang="en-US" dirty="0" smtClean="0"/>
                <a:t>편리합니다</a:t>
              </a:r>
              <a:r>
                <a:rPr lang="en-US" altLang="ko-KR" dirty="0"/>
                <a:t>. </a:t>
              </a:r>
            </a:p>
            <a:p>
              <a:pPr marL="179388" indent="-179388" algn="just"/>
              <a:r>
                <a:rPr lang="en-US" altLang="ko-KR" dirty="0"/>
                <a:t> </a:t>
              </a:r>
              <a:r>
                <a:rPr lang="en-US" altLang="ko-KR" dirty="0" smtClean="0"/>
                <a:t>          </a:t>
              </a:r>
              <a:r>
                <a:rPr lang="ko-KR" altLang="en-US" dirty="0" smtClean="0"/>
                <a:t>는 </a:t>
              </a:r>
              <a:r>
                <a:rPr lang="ko-KR" altLang="en-US" dirty="0"/>
                <a:t>대분수를 가분수로 고쳐서 계산하므로 자연수 부분과 분수 부분을 따로 떼어 계산하지 않아도 됩니다</a:t>
              </a:r>
              <a:r>
                <a:rPr lang="en-US" altLang="ko-KR" dirty="0"/>
                <a:t>. </a:t>
              </a:r>
            </a:p>
          </p:txBody>
        </p:sp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1" t="15828" r="76563" b="80210"/>
            <a:stretch/>
          </p:blipFill>
          <p:spPr>
            <a:xfrm>
              <a:off x="1079642" y="4608314"/>
              <a:ext cx="819807" cy="464669"/>
            </a:xfrm>
            <a:prstGeom prst="rect">
              <a:avLst/>
            </a:prstGeom>
          </p:spPr>
        </p:pic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1" t="48767" r="76563" b="48019"/>
            <a:stretch/>
          </p:blipFill>
          <p:spPr>
            <a:xfrm>
              <a:off x="1079642" y="5246382"/>
              <a:ext cx="819807" cy="376979"/>
            </a:xfrm>
            <a:prstGeom prst="rect">
              <a:avLst/>
            </a:prstGeom>
          </p:spPr>
        </p:pic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197662" y="1656266"/>
            <a:ext cx="7156911" cy="3146781"/>
            <a:chOff x="1197662" y="1656266"/>
            <a:chExt cx="7156911" cy="3146781"/>
          </a:xfrm>
        </p:grpSpPr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7" t="48329" r="8834" b="37455"/>
            <a:stretch/>
          </p:blipFill>
          <p:spPr>
            <a:xfrm>
              <a:off x="1197662" y="3135941"/>
              <a:ext cx="7156911" cy="1667106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7" t="14891" r="8834" b="70893"/>
            <a:stretch/>
          </p:blipFill>
          <p:spPr>
            <a:xfrm>
              <a:off x="1197662" y="1656266"/>
              <a:ext cx="7156911" cy="1667106"/>
            </a:xfrm>
            <a:prstGeom prst="rect">
              <a:avLst/>
            </a:prstGeom>
          </p:spPr>
        </p:pic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50721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그룹 52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54" name="그룹 5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7" name="그림 5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8" name="그림 57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5" name="그림 54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93472"/>
              </p:ext>
            </p:extLst>
          </p:nvPr>
        </p:nvGraphicFramePr>
        <p:xfrm>
          <a:off x="1526985" y="43213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27538"/>
              </p:ext>
            </p:extLst>
          </p:nvPr>
        </p:nvGraphicFramePr>
        <p:xfrm>
          <a:off x="2359848" y="43213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" name="내용 개체 틀 5"/>
          <p:cNvSpPr txBox="1">
            <a:spLocks/>
          </p:cNvSpPr>
          <p:nvPr/>
        </p:nvSpPr>
        <p:spPr>
          <a:xfrm>
            <a:off x="595608" y="505912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9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+ </a:t>
            </a:r>
            <a:r>
              <a:rPr lang="en-US" altLang="ko-KR" sz="19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계산하는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내용 개체 틀 5"/>
          <p:cNvSpPr txBox="1">
            <a:spLocks/>
          </p:cNvSpPr>
          <p:nvPr/>
        </p:nvSpPr>
        <p:spPr>
          <a:xfrm>
            <a:off x="678088" y="926033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2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3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1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871885" y="2445224"/>
            <a:ext cx="8316097" cy="1449883"/>
            <a:chOff x="871885" y="2326474"/>
            <a:chExt cx="8316097" cy="1449883"/>
          </a:xfrm>
        </p:grpSpPr>
        <p:sp>
          <p:nvSpPr>
            <p:cNvPr id="66" name="모서리가 둥근 직사각형 65"/>
            <p:cNvSpPr/>
            <p:nvPr/>
          </p:nvSpPr>
          <p:spPr bwMode="auto">
            <a:xfrm>
              <a:off x="871885" y="2846901"/>
              <a:ext cx="8149877" cy="929456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961827" y="2326474"/>
              <a:ext cx="8226155" cy="369332"/>
              <a:chOff x="961827" y="2326474"/>
              <a:chExt cx="8226155" cy="369332"/>
            </a:xfrm>
          </p:grpSpPr>
          <p:sp>
            <p:nvSpPr>
              <p:cNvPr id="64" name="내용 개체 틀 2"/>
              <p:cNvSpPr txBox="1">
                <a:spLocks/>
              </p:cNvSpPr>
              <p:nvPr/>
            </p:nvSpPr>
            <p:spPr>
              <a:xfrm>
                <a:off x="1083842" y="2326474"/>
                <a:ext cx="810414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buNone/>
                </a:pPr>
                <a:r>
                  <a:rPr lang="ko-KR" altLang="en-US" dirty="0" smtClean="0">
                    <a:solidFill>
                      <a:schemeClr val="tx1"/>
                    </a:solidFill>
                  </a:rPr>
                  <a:t>자연수는 자연수끼리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,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dirty="0">
                    <a:solidFill>
                      <a:schemeClr val="tx1"/>
                    </a:solidFill>
                  </a:rPr>
                  <a:t>분수는 분수끼리 더해서 계산해 보세요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961827" y="2452232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871885" y="4165708"/>
            <a:ext cx="8316097" cy="1427568"/>
            <a:chOff x="871885" y="4165708"/>
            <a:chExt cx="8316097" cy="1427568"/>
          </a:xfrm>
        </p:grpSpPr>
        <p:sp>
          <p:nvSpPr>
            <p:cNvPr id="68" name="모서리가 둥근 직사각형 67"/>
            <p:cNvSpPr/>
            <p:nvPr/>
          </p:nvSpPr>
          <p:spPr bwMode="auto">
            <a:xfrm>
              <a:off x="871885" y="4676507"/>
              <a:ext cx="8149877" cy="916769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961827" y="4165708"/>
              <a:ext cx="8226155" cy="369332"/>
              <a:chOff x="961827" y="4165708"/>
              <a:chExt cx="8226155" cy="369332"/>
            </a:xfrm>
          </p:grpSpPr>
          <p:sp>
            <p:nvSpPr>
              <p:cNvPr id="65" name="내용 개체 틀 2"/>
              <p:cNvSpPr txBox="1">
                <a:spLocks/>
              </p:cNvSpPr>
              <p:nvPr/>
            </p:nvSpPr>
            <p:spPr>
              <a:xfrm>
                <a:off x="1083842" y="4165708"/>
                <a:ext cx="810414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buNone/>
                </a:pPr>
                <a:r>
                  <a:rPr lang="ko-KR" altLang="en-US" dirty="0" smtClean="0">
                    <a:solidFill>
                      <a:schemeClr val="tx1"/>
                    </a:solidFill>
                  </a:rPr>
                  <a:t>대분수를 가분수로 나타내어 계산해 </a:t>
                </a:r>
                <a:r>
                  <a:rPr lang="ko-KR" altLang="en-US" dirty="0">
                    <a:solidFill>
                      <a:schemeClr val="tx1"/>
                    </a:solidFill>
                  </a:rPr>
                  <a:t>보세요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  <p:sp>
            <p:nvSpPr>
              <p:cNvPr id="62" name="모서리가 둥근 직사각형 61"/>
              <p:cNvSpPr/>
              <p:nvPr/>
            </p:nvSpPr>
            <p:spPr>
              <a:xfrm>
                <a:off x="961827" y="429309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내용 개체 틀 2"/>
              <p:cNvSpPr txBox="1">
                <a:spLocks/>
              </p:cNvSpPr>
              <p:nvPr/>
            </p:nvSpPr>
            <p:spPr>
              <a:xfrm>
                <a:off x="889048" y="3089647"/>
                <a:ext cx="8104140" cy="57631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>
                    <a:solidFill>
                      <a:srgbClr val="208235"/>
                    </a:solidFill>
                  </a:rPr>
                  <a:t>2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     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+1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     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= 2      + 1     = (2+1)+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solidFill>
                              <a:srgbClr val="208235"/>
                            </a:solidFill>
                          </a:rPr>
                          <m:t>+</m:t>
                        </m:r>
                      </m:e>
                    </m:d>
                    <m:r>
                      <a:rPr lang="en-US" altLang="ko-KR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olidFill>
                      <a:srgbClr val="208235"/>
                    </a:solidFill>
                  </a:rPr>
                  <a:t> =3+        =3+1     = 4</a:t>
                </a:r>
                <a:endParaRPr lang="en-US" altLang="ko-KR" dirty="0">
                  <a:solidFill>
                    <a:srgbClr val="208235"/>
                  </a:solidFill>
                </a:endParaRPr>
              </a:p>
            </p:txBody>
          </p:sp>
        </mc:Choice>
        <mc:Fallback xmlns="">
          <p:sp>
            <p:nvSpPr>
              <p:cNvPr id="46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48" y="3089647"/>
                <a:ext cx="8104140" cy="576312"/>
              </a:xfrm>
              <a:prstGeom prst="rect">
                <a:avLst/>
              </a:prstGeom>
              <a:blipFill rotWithShape="1">
                <a:blip r:embed="rId2"/>
                <a:stretch>
                  <a:fillRect l="-5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내용 개체 틀 2"/>
          <p:cNvSpPr txBox="1">
            <a:spLocks/>
          </p:cNvSpPr>
          <p:nvPr/>
        </p:nvSpPr>
        <p:spPr>
          <a:xfrm>
            <a:off x="889048" y="499084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r>
              <a:rPr lang="ko-KR" altLang="en-US" dirty="0" smtClean="0">
                <a:solidFill>
                  <a:srgbClr val="208235"/>
                </a:solidFill>
              </a:rPr>
              <a:t>      </a:t>
            </a:r>
            <a:r>
              <a:rPr lang="en-US" altLang="ko-KR" dirty="0" smtClean="0">
                <a:solidFill>
                  <a:srgbClr val="208235"/>
                </a:solidFill>
              </a:rPr>
              <a:t>+1</a:t>
            </a:r>
            <a:r>
              <a:rPr lang="ko-KR" altLang="en-US" dirty="0" smtClean="0">
                <a:solidFill>
                  <a:srgbClr val="208235"/>
                </a:solidFill>
              </a:rPr>
              <a:t>      </a:t>
            </a:r>
            <a:r>
              <a:rPr lang="en-US" altLang="ko-KR" dirty="0" smtClean="0">
                <a:solidFill>
                  <a:srgbClr val="208235"/>
                </a:solidFill>
              </a:rPr>
              <a:t>=       +         =        +        =        =</a:t>
            </a:r>
            <a:r>
              <a:rPr lang="ko-KR" altLang="en-US" dirty="0">
                <a:solidFill>
                  <a:srgbClr val="208235"/>
                </a:solidFill>
              </a:rPr>
              <a:t> </a:t>
            </a: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320424"/>
              </p:ext>
            </p:extLst>
          </p:nvPr>
        </p:nvGraphicFramePr>
        <p:xfrm>
          <a:off x="1949162" y="485146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30337"/>
              </p:ext>
            </p:extLst>
          </p:nvPr>
        </p:nvGraphicFramePr>
        <p:xfrm>
          <a:off x="1306038" y="485146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" name="표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07259"/>
              </p:ext>
            </p:extLst>
          </p:nvPr>
        </p:nvGraphicFramePr>
        <p:xfrm>
          <a:off x="4490597" y="48514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" name="표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01760"/>
              </p:ext>
            </p:extLst>
          </p:nvPr>
        </p:nvGraphicFramePr>
        <p:xfrm>
          <a:off x="6032752" y="485535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51623"/>
              </p:ext>
            </p:extLst>
          </p:nvPr>
        </p:nvGraphicFramePr>
        <p:xfrm>
          <a:off x="2576508" y="485146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" name="표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706117"/>
              </p:ext>
            </p:extLst>
          </p:nvPr>
        </p:nvGraphicFramePr>
        <p:xfrm>
          <a:off x="4809742" y="307690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059236"/>
              </p:ext>
            </p:extLst>
          </p:nvPr>
        </p:nvGraphicFramePr>
        <p:xfrm>
          <a:off x="5313798" y="307690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" name="내용 개체 틀 5"/>
          <p:cNvSpPr txBox="1">
            <a:spLocks/>
          </p:cNvSpPr>
          <p:nvPr/>
        </p:nvSpPr>
        <p:spPr>
          <a:xfrm>
            <a:off x="595608" y="505912"/>
            <a:ext cx="4338523" cy="44627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짝과 함께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9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+ </a:t>
            </a:r>
            <a:r>
              <a:rPr lang="en-US" altLang="ko-KR" sz="19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7" name="그룹 36"/>
          <p:cNvGrpSpPr/>
          <p:nvPr/>
        </p:nvGrpSpPr>
        <p:grpSpPr>
          <a:xfrm>
            <a:off x="6892120" y="74037"/>
            <a:ext cx="2949345" cy="835494"/>
            <a:chOff x="6892120" y="74037"/>
            <a:chExt cx="2949345" cy="835494"/>
          </a:xfrm>
        </p:grpSpPr>
        <p:grpSp>
          <p:nvGrpSpPr>
            <p:cNvPr id="39" name="그룹 38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2" name="그림 4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3" name="그림 4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8687846" y="74037"/>
              <a:ext cx="335504" cy="713981"/>
            </a:xfrm>
            <a:prstGeom prst="rect">
              <a:avLst/>
            </a:prstGeom>
          </p:spPr>
        </p:pic>
      </p:grp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20370"/>
              </p:ext>
            </p:extLst>
          </p:nvPr>
        </p:nvGraphicFramePr>
        <p:xfrm>
          <a:off x="2358871" y="43807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24327"/>
              </p:ext>
            </p:extLst>
          </p:nvPr>
        </p:nvGraphicFramePr>
        <p:xfrm>
          <a:off x="3067118" y="43807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" name="내용 개체 틀 5"/>
          <p:cNvSpPr txBox="1">
            <a:spLocks/>
          </p:cNvSpPr>
          <p:nvPr/>
        </p:nvSpPr>
        <p:spPr>
          <a:xfrm>
            <a:off x="381000" y="941063"/>
            <a:ext cx="4997498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방법으로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계산하고 비교하기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29621"/>
              </p:ext>
            </p:extLst>
          </p:nvPr>
        </p:nvGraphicFramePr>
        <p:xfrm>
          <a:off x="2326073" y="152515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26682"/>
              </p:ext>
            </p:extLst>
          </p:nvPr>
        </p:nvGraphicFramePr>
        <p:xfrm>
          <a:off x="2992114" y="152515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06692"/>
              </p:ext>
            </p:extLst>
          </p:nvPr>
        </p:nvGraphicFramePr>
        <p:xfrm>
          <a:off x="1981300" y="306113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154043"/>
              </p:ext>
            </p:extLst>
          </p:nvPr>
        </p:nvGraphicFramePr>
        <p:xfrm>
          <a:off x="1310333" y="306113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717842"/>
              </p:ext>
            </p:extLst>
          </p:nvPr>
        </p:nvGraphicFramePr>
        <p:xfrm>
          <a:off x="6253070" y="3061137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표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118444"/>
              </p:ext>
            </p:extLst>
          </p:nvPr>
        </p:nvGraphicFramePr>
        <p:xfrm>
          <a:off x="7266462" y="307690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62496"/>
              </p:ext>
            </p:extLst>
          </p:nvPr>
        </p:nvGraphicFramePr>
        <p:xfrm>
          <a:off x="2719994" y="306113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" name="표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42847"/>
              </p:ext>
            </p:extLst>
          </p:nvPr>
        </p:nvGraphicFramePr>
        <p:xfrm>
          <a:off x="3416703" y="306113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" name="표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07174"/>
              </p:ext>
            </p:extLst>
          </p:nvPr>
        </p:nvGraphicFramePr>
        <p:xfrm>
          <a:off x="7990727" y="307690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" name="표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34092"/>
              </p:ext>
            </p:extLst>
          </p:nvPr>
        </p:nvGraphicFramePr>
        <p:xfrm>
          <a:off x="3157053" y="48514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" name="표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68534"/>
              </p:ext>
            </p:extLst>
          </p:nvPr>
        </p:nvGraphicFramePr>
        <p:xfrm>
          <a:off x="3836876" y="48514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" name="표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59047"/>
              </p:ext>
            </p:extLst>
          </p:nvPr>
        </p:nvGraphicFramePr>
        <p:xfrm>
          <a:off x="5133020" y="48514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" name="그림 6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49867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888191" y="1555979"/>
            <a:ext cx="8323014" cy="923330"/>
            <a:chOff x="888191" y="1674729"/>
            <a:chExt cx="8323014" cy="923330"/>
          </a:xfrm>
        </p:grpSpPr>
        <p:sp>
          <p:nvSpPr>
            <p:cNvPr id="58" name="내용 개체 틀 3"/>
            <p:cNvSpPr txBox="1">
              <a:spLocks/>
            </p:cNvSpPr>
            <p:nvPr/>
          </p:nvSpPr>
          <p:spPr>
            <a:xfrm>
              <a:off x="1099953" y="1674729"/>
              <a:ext cx="8111252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ko-KR" altLang="en-US" dirty="0" smtClean="0"/>
                <a:t>짝과 함께 </a:t>
              </a:r>
              <a:r>
                <a:rPr lang="en-US" altLang="ko-KR" dirty="0" smtClean="0"/>
                <a:t>2      +1     </a:t>
              </a:r>
              <a:r>
                <a:rPr lang="ko-KR" altLang="en-US" dirty="0" smtClean="0"/>
                <a:t>를 </a:t>
              </a:r>
              <a:r>
                <a:rPr lang="ko-KR" altLang="en-US" dirty="0"/>
                <a:t>두 가지 </a:t>
              </a:r>
              <a:r>
                <a:rPr lang="ko-KR" altLang="en-US" dirty="0" smtClean="0"/>
                <a:t>방법 중</a:t>
              </a:r>
              <a:r>
                <a:rPr lang="en-US" altLang="ko-KR" dirty="0" smtClean="0"/>
                <a:t> </a:t>
              </a:r>
              <a:r>
                <a:rPr lang="ko-KR" altLang="en-US" dirty="0" smtClean="0"/>
                <a:t>한 가지를 선택하여 계산한 후 계산 방법을 비교해 봅시다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888191" y="1846418"/>
              <a:ext cx="217025" cy="217025"/>
              <a:chOff x="4520952" y="3717032"/>
              <a:chExt cx="217025" cy="217025"/>
            </a:xfrm>
          </p:grpSpPr>
          <p:grpSp>
            <p:nvGrpSpPr>
              <p:cNvPr id="54" name="그룹 5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6" name="모서리가 둥근 직사각형 5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5" name="모서리가 둥근 직사각형 5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31215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직사각형 69">
            <a:hlinkClick r:id="rId7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hlinkClick r:id="rId12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hlinkClick r:id="rId13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83760" y="2607342"/>
            <a:ext cx="8467457" cy="1181006"/>
            <a:chOff x="883760" y="2607342"/>
            <a:chExt cx="8467457" cy="1181006"/>
          </a:xfrm>
        </p:grpSpPr>
        <p:sp>
          <p:nvSpPr>
            <p:cNvPr id="69" name="모서리가 둥근 직사각형 68"/>
            <p:cNvSpPr/>
            <p:nvPr/>
          </p:nvSpPr>
          <p:spPr bwMode="auto">
            <a:xfrm>
              <a:off x="883760" y="3087493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961827" y="2607342"/>
              <a:ext cx="8389390" cy="369332"/>
              <a:chOff x="829684" y="5523135"/>
              <a:chExt cx="8389390" cy="369332"/>
            </a:xfrm>
          </p:grpSpPr>
          <p:sp>
            <p:nvSpPr>
              <p:cNvPr id="72" name="내용 개체 틀 3"/>
              <p:cNvSpPr txBox="1">
                <a:spLocks/>
              </p:cNvSpPr>
              <p:nvPr/>
            </p:nvSpPr>
            <p:spPr>
              <a:xfrm>
                <a:off x="953960" y="5523135"/>
                <a:ext cx="826511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옥수수식빵의 </a:t>
                </a:r>
                <a:r>
                  <a:rPr lang="ko-KR" altLang="en-US" dirty="0"/>
                  <a:t>무게는 얼마인가요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73" name="모서리가 둥근 직사각형 72"/>
              <p:cNvSpPr/>
              <p:nvPr/>
            </p:nvSpPr>
            <p:spPr>
              <a:xfrm>
                <a:off x="829684" y="564336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883760" y="4135008"/>
            <a:ext cx="8467457" cy="1181006"/>
            <a:chOff x="883760" y="4135008"/>
            <a:chExt cx="8467457" cy="1181006"/>
          </a:xfrm>
        </p:grpSpPr>
        <p:sp>
          <p:nvSpPr>
            <p:cNvPr id="77" name="모서리가 둥근 직사각형 76"/>
            <p:cNvSpPr/>
            <p:nvPr/>
          </p:nvSpPr>
          <p:spPr bwMode="auto">
            <a:xfrm>
              <a:off x="883760" y="4615159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9" name="그룹 78"/>
            <p:cNvGrpSpPr/>
            <p:nvPr/>
          </p:nvGrpSpPr>
          <p:grpSpPr>
            <a:xfrm>
              <a:off x="961827" y="4135008"/>
              <a:ext cx="8389390" cy="369332"/>
              <a:chOff x="829684" y="5523135"/>
              <a:chExt cx="8389390" cy="369332"/>
            </a:xfrm>
          </p:grpSpPr>
          <p:sp>
            <p:nvSpPr>
              <p:cNvPr id="80" name="내용 개체 틀 3"/>
              <p:cNvSpPr txBox="1">
                <a:spLocks/>
              </p:cNvSpPr>
              <p:nvPr/>
            </p:nvSpPr>
            <p:spPr>
              <a:xfrm>
                <a:off x="953960" y="5523135"/>
                <a:ext cx="826511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 smtClean="0"/>
                  <a:t>밤식빵의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무게는 얼마인가요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81" name="모서리가 둥근 직사각형 80"/>
              <p:cNvSpPr/>
              <p:nvPr/>
            </p:nvSpPr>
            <p:spPr>
              <a:xfrm>
                <a:off x="829684" y="565524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내용 개체 틀 5"/>
          <p:cNvSpPr txBox="1">
            <a:spLocks/>
          </p:cNvSpPr>
          <p:nvPr/>
        </p:nvSpPr>
        <p:spPr>
          <a:xfrm>
            <a:off x="694689" y="412069"/>
            <a:ext cx="417502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실생활에서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받아올림이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있는 </a:t>
            </a:r>
            <a:endParaRPr lang="en-US" altLang="ko-KR" sz="2300" spc="-15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분모가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다른 대분수의 덧셈하기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58" name="그룹 5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1" name="그림 6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2" name="그림 6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0" name="그림 5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00571"/>
              </p:ext>
            </p:extLst>
          </p:nvPr>
        </p:nvGraphicFramePr>
        <p:xfrm>
          <a:off x="4036352" y="153742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6731"/>
              </p:ext>
            </p:extLst>
          </p:nvPr>
        </p:nvGraphicFramePr>
        <p:xfrm>
          <a:off x="5804842" y="153742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0" name="내용 개체 틀 2"/>
          <p:cNvSpPr txBox="1">
            <a:spLocks/>
          </p:cNvSpPr>
          <p:nvPr/>
        </p:nvSpPr>
        <p:spPr>
          <a:xfrm>
            <a:off x="889048" y="325021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r>
              <a:rPr lang="ko-KR" altLang="en-US" dirty="0" smtClean="0">
                <a:solidFill>
                  <a:srgbClr val="208235"/>
                </a:solidFill>
              </a:rPr>
              <a:t>      </a:t>
            </a:r>
            <a:r>
              <a:rPr lang="en-US" altLang="ko-KR" dirty="0" smtClean="0">
                <a:solidFill>
                  <a:srgbClr val="208235"/>
                </a:solidFill>
              </a:rPr>
              <a:t>kg</a:t>
            </a:r>
            <a:r>
              <a:rPr lang="ko-KR" altLang="en-US" dirty="0" smtClean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32529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435101"/>
              </p:ext>
            </p:extLst>
          </p:nvPr>
        </p:nvGraphicFramePr>
        <p:xfrm>
          <a:off x="1317579" y="310823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" name="내용 개체 틀 2"/>
          <p:cNvSpPr txBox="1">
            <a:spLocks/>
          </p:cNvSpPr>
          <p:nvPr/>
        </p:nvSpPr>
        <p:spPr>
          <a:xfrm>
            <a:off x="889048" y="4777877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r>
              <a:rPr lang="ko-KR" altLang="en-US" dirty="0" smtClean="0">
                <a:solidFill>
                  <a:srgbClr val="208235"/>
                </a:solidFill>
              </a:rPr>
              <a:t>      </a:t>
            </a:r>
            <a:r>
              <a:rPr lang="en-US" altLang="ko-KR" dirty="0" smtClean="0">
                <a:solidFill>
                  <a:srgbClr val="208235"/>
                </a:solidFill>
              </a:rPr>
              <a:t>kg</a:t>
            </a:r>
            <a:r>
              <a:rPr lang="ko-KR" altLang="en-US" dirty="0" smtClean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47805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3" name="표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6083"/>
              </p:ext>
            </p:extLst>
          </p:nvPr>
        </p:nvGraphicFramePr>
        <p:xfrm>
          <a:off x="1317579" y="463590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852566" y="1565307"/>
            <a:ext cx="8288358" cy="923330"/>
            <a:chOff x="852566" y="1565307"/>
            <a:chExt cx="8288358" cy="923330"/>
          </a:xfrm>
        </p:grpSpPr>
        <p:sp>
          <p:nvSpPr>
            <p:cNvPr id="64" name="내용 개체 틀 3"/>
            <p:cNvSpPr txBox="1">
              <a:spLocks/>
            </p:cNvSpPr>
            <p:nvPr/>
          </p:nvSpPr>
          <p:spPr>
            <a:xfrm>
              <a:off x="1038806" y="1565307"/>
              <a:ext cx="8102118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ko-KR" altLang="en-US" spc="50" dirty="0"/>
                <a:t>어느 제과점에 </a:t>
              </a:r>
              <a:r>
                <a:rPr lang="ko-KR" altLang="en-US" spc="50" dirty="0" smtClean="0"/>
                <a:t>옥수수식빵  </a:t>
              </a:r>
              <a:r>
                <a:rPr lang="en-US" altLang="ko-KR" dirty="0" smtClean="0"/>
                <a:t>6     kg</a:t>
              </a:r>
              <a:r>
                <a:rPr lang="ko-KR" altLang="en-US" dirty="0" smtClean="0"/>
                <a:t>과 </a:t>
              </a:r>
              <a:r>
                <a:rPr lang="ko-KR" altLang="en-US" dirty="0" err="1" smtClean="0"/>
                <a:t>밤식빵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5     kg</a:t>
              </a:r>
              <a:r>
                <a:rPr lang="ko-KR" altLang="en-US" dirty="0" smtClean="0"/>
                <a:t>이 </a:t>
              </a:r>
              <a:r>
                <a:rPr lang="ko-KR" altLang="en-US" dirty="0"/>
                <a:t>있습니다</a:t>
              </a:r>
              <a:r>
                <a:rPr lang="en-US" altLang="ko-KR" dirty="0"/>
                <a:t>. </a:t>
              </a:r>
              <a:r>
                <a:rPr lang="ko-KR" altLang="en-US" spc="60" dirty="0" smtClean="0"/>
                <a:t>옥수수식빵과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밤식빵을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더한 무게는 얼마인지 </a:t>
              </a:r>
              <a:r>
                <a:rPr lang="ko-KR" altLang="en-US" dirty="0" smtClean="0"/>
                <a:t>구해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852566" y="1739543"/>
              <a:ext cx="217025" cy="217025"/>
              <a:chOff x="4520952" y="3717032"/>
              <a:chExt cx="217025" cy="217025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8" name="모서리가 둥근 직사각형 3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7" name="모서리가 둥근 직사각형 36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43" name="직사각형 42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7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2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7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1885" y="1538963"/>
            <a:ext cx="8479332" cy="1863153"/>
            <a:chOff x="871885" y="1538963"/>
            <a:chExt cx="8479332" cy="1863153"/>
          </a:xfrm>
        </p:grpSpPr>
        <p:sp>
          <p:nvSpPr>
            <p:cNvPr id="77" name="모서리가 둥근 직사각형 76"/>
            <p:cNvSpPr/>
            <p:nvPr/>
          </p:nvSpPr>
          <p:spPr bwMode="auto">
            <a:xfrm>
              <a:off x="871885" y="2041120"/>
              <a:ext cx="8149877" cy="1360996"/>
            </a:xfrm>
            <a:prstGeom prst="roundRect">
              <a:avLst>
                <a:gd name="adj" fmla="val 971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9" name="그룹 78"/>
            <p:cNvGrpSpPr/>
            <p:nvPr/>
          </p:nvGrpSpPr>
          <p:grpSpPr>
            <a:xfrm>
              <a:off x="961827" y="1538963"/>
              <a:ext cx="8389390" cy="369332"/>
              <a:chOff x="829684" y="5546885"/>
              <a:chExt cx="8389390" cy="369332"/>
            </a:xfrm>
          </p:grpSpPr>
          <p:sp>
            <p:nvSpPr>
              <p:cNvPr id="80" name="내용 개체 틀 3"/>
              <p:cNvSpPr txBox="1">
                <a:spLocks/>
              </p:cNvSpPr>
              <p:nvPr/>
            </p:nvSpPr>
            <p:spPr>
              <a:xfrm>
                <a:off x="953960" y="5546885"/>
                <a:ext cx="826511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옥수수식빵과 </a:t>
                </a:r>
                <a:r>
                  <a:rPr lang="ko-KR" altLang="en-US" dirty="0" err="1" smtClean="0"/>
                  <a:t>밤식빵의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무게를 합하면 얼마인가요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81" name="모서리가 둥근 직사각형 8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내용 개체 틀 2"/>
              <p:cNvSpPr txBox="1">
                <a:spLocks/>
              </p:cNvSpPr>
              <p:nvPr/>
            </p:nvSpPr>
            <p:spPr>
              <a:xfrm>
                <a:off x="918503" y="2124245"/>
                <a:ext cx="8104140" cy="11857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/>
                <a:r>
                  <a:rPr lang="en-US" altLang="ko-KR" dirty="0" smtClean="0"/>
                  <a:t>6     +5      =6      +5      =(6+5)+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b="1" i="0" dirty="0" smtClean="0">
                            <a:solidFill>
                              <a:srgbClr val="208235"/>
                            </a:solidFill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ko-KR" b="1" i="0" dirty="0" smtClean="0">
                            <a:solidFill>
                              <a:srgbClr val="208235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solidFill>
                              <a:srgbClr val="208235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 </m:t>
                        </m:r>
                      </m:e>
                    </m:d>
                    <m:d>
                      <m:dPr>
                        <m:begChr m:val=""/>
                        <m:ctrlPr>
                          <a:rPr lang="en-US" altLang="ko-KR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=11+      =11+1     =12      (kg)</a:t>
                </a:r>
              </a:p>
              <a:p>
                <a:pPr marL="179388" indent="-179388">
                  <a:lnSpc>
                    <a:spcPct val="200000"/>
                  </a:lnSpc>
                </a:pPr>
                <a:r>
                  <a:rPr lang="en-US" altLang="ko-KR" dirty="0" smtClean="0"/>
                  <a:t>6     +5      =        +        =         +        =         =12      (kg)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52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03" y="2124245"/>
                <a:ext cx="8104140" cy="1185709"/>
              </a:xfrm>
              <a:prstGeom prst="rect">
                <a:avLst/>
              </a:prstGeom>
              <a:blipFill rotWithShape="1">
                <a:blip r:embed="rId2"/>
                <a:stretch>
                  <a:fillRect l="-5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내용 개체 틀 5"/>
          <p:cNvSpPr txBox="1">
            <a:spLocks/>
          </p:cNvSpPr>
          <p:nvPr/>
        </p:nvSpPr>
        <p:spPr>
          <a:xfrm>
            <a:off x="694689" y="412069"/>
            <a:ext cx="417502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실생활에서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받아올림이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있는 </a:t>
            </a:r>
            <a:endParaRPr lang="en-US" altLang="ko-KR" sz="2300" spc="-15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분모가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다른 대분수의 덧셈하기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58" name="그룹 5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1" name="그림 60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2" name="그림 6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0" name="그림 5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graphicFrame>
        <p:nvGraphicFramePr>
          <p:cNvPr id="83" name="표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33492"/>
              </p:ext>
            </p:extLst>
          </p:nvPr>
        </p:nvGraphicFramePr>
        <p:xfrm>
          <a:off x="1321470" y="2087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137195"/>
              </p:ext>
            </p:extLst>
          </p:nvPr>
        </p:nvGraphicFramePr>
        <p:xfrm>
          <a:off x="1962318" y="2087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19231"/>
              </p:ext>
            </p:extLst>
          </p:nvPr>
        </p:nvGraphicFramePr>
        <p:xfrm>
          <a:off x="2639572" y="2087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052697"/>
              </p:ext>
            </p:extLst>
          </p:nvPr>
        </p:nvGraphicFramePr>
        <p:xfrm>
          <a:off x="3289994" y="2087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44596"/>
              </p:ext>
            </p:extLst>
          </p:nvPr>
        </p:nvGraphicFramePr>
        <p:xfrm>
          <a:off x="4648621" y="2087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97737"/>
              </p:ext>
            </p:extLst>
          </p:nvPr>
        </p:nvGraphicFramePr>
        <p:xfrm>
          <a:off x="5225468" y="2087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8922"/>
              </p:ext>
            </p:extLst>
          </p:nvPr>
        </p:nvGraphicFramePr>
        <p:xfrm>
          <a:off x="6213140" y="2087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" name="표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82010"/>
              </p:ext>
            </p:extLst>
          </p:nvPr>
        </p:nvGraphicFramePr>
        <p:xfrm>
          <a:off x="7257256" y="2087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" name="표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82010"/>
              </p:ext>
            </p:extLst>
          </p:nvPr>
        </p:nvGraphicFramePr>
        <p:xfrm>
          <a:off x="8049344" y="20873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87880"/>
              </p:ext>
            </p:extLst>
          </p:nvPr>
        </p:nvGraphicFramePr>
        <p:xfrm>
          <a:off x="1321470" y="270892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7" name="표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77047"/>
              </p:ext>
            </p:extLst>
          </p:nvPr>
        </p:nvGraphicFramePr>
        <p:xfrm>
          <a:off x="1946552" y="270892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표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374277"/>
              </p:ext>
            </p:extLst>
          </p:nvPr>
        </p:nvGraphicFramePr>
        <p:xfrm>
          <a:off x="2468724" y="2708920"/>
          <a:ext cx="43213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213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19294"/>
              </p:ext>
            </p:extLst>
          </p:nvPr>
        </p:nvGraphicFramePr>
        <p:xfrm>
          <a:off x="3116796" y="2708920"/>
          <a:ext cx="43213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213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" name="표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409168"/>
              </p:ext>
            </p:extLst>
          </p:nvPr>
        </p:nvGraphicFramePr>
        <p:xfrm>
          <a:off x="3832404" y="2708920"/>
          <a:ext cx="43213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213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" name="표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643031"/>
              </p:ext>
            </p:extLst>
          </p:nvPr>
        </p:nvGraphicFramePr>
        <p:xfrm>
          <a:off x="4545894" y="2708920"/>
          <a:ext cx="43213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213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2113"/>
              </p:ext>
            </p:extLst>
          </p:nvPr>
        </p:nvGraphicFramePr>
        <p:xfrm>
          <a:off x="5218672" y="2708920"/>
          <a:ext cx="43213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213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" name="표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52507"/>
              </p:ext>
            </p:extLst>
          </p:nvPr>
        </p:nvGraphicFramePr>
        <p:xfrm>
          <a:off x="6186308" y="270892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" name="그림 8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25128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3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6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08" y="2406994"/>
            <a:ext cx="5408676" cy="1636776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6892120" y="178154"/>
            <a:ext cx="2949345" cy="731377"/>
            <a:chOff x="6892120" y="178154"/>
            <a:chExt cx="2949345" cy="731377"/>
          </a:xfrm>
        </p:grpSpPr>
        <p:grpSp>
          <p:nvGrpSpPr>
            <p:cNvPr id="26" name="그룹 25"/>
            <p:cNvGrpSpPr/>
            <p:nvPr/>
          </p:nvGrpSpPr>
          <p:grpSpPr>
            <a:xfrm>
              <a:off x="6892120" y="188726"/>
              <a:ext cx="2949345" cy="720805"/>
              <a:chOff x="6892120" y="188726"/>
              <a:chExt cx="2949345" cy="720805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7260610" y="195550"/>
                <a:ext cx="2580855" cy="713981"/>
                <a:chOff x="7260610" y="195550"/>
                <a:chExt cx="2580855" cy="713981"/>
              </a:xfrm>
            </p:grpSpPr>
            <p:pic>
              <p:nvPicPr>
                <p:cNvPr id="29" name="그림 2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0" name="그림 29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38802" b="95193"/>
                <a:stretch/>
              </p:blipFill>
              <p:spPr>
                <a:xfrm>
                  <a:off x="7260610" y="195550"/>
                  <a:ext cx="2138107" cy="713981"/>
                </a:xfrm>
                <a:prstGeom prst="rect">
                  <a:avLst/>
                </a:prstGeom>
              </p:spPr>
            </p:pic>
          </p:grpSp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6892120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882650" y="1449388"/>
            <a:ext cx="8120126" cy="369332"/>
            <a:chOff x="882650" y="1449388"/>
            <a:chExt cx="8120126" cy="369332"/>
          </a:xfrm>
        </p:grpSpPr>
        <p:grpSp>
          <p:nvGrpSpPr>
            <p:cNvPr id="39" name="그룹 38"/>
            <p:cNvGrpSpPr/>
            <p:nvPr/>
          </p:nvGrpSpPr>
          <p:grpSpPr>
            <a:xfrm>
              <a:off x="882650" y="1449388"/>
              <a:ext cx="8120126" cy="369332"/>
              <a:chOff x="882650" y="1449388"/>
              <a:chExt cx="8120126" cy="369332"/>
            </a:xfrm>
          </p:grpSpPr>
          <p:sp>
            <p:nvSpPr>
              <p:cNvPr id="40" name="내용 개체 틀 3"/>
              <p:cNvSpPr txBox="1">
                <a:spLocks/>
              </p:cNvSpPr>
              <p:nvPr/>
            </p:nvSpPr>
            <p:spPr>
              <a:xfrm>
                <a:off x="882650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 smtClean="0"/>
                  <a:t>문제 </a:t>
                </a:r>
                <a:r>
                  <a:rPr lang="en-US" altLang="ko-KR" dirty="0" smtClean="0"/>
                  <a:t>1.</a:t>
                </a:r>
                <a:endParaRPr lang="ko-KR" altLang="en-US" dirty="0"/>
              </a:p>
            </p:txBody>
          </p:sp>
          <p:sp>
            <p:nvSpPr>
              <p:cNvPr id="41" name="내용 개체 틀 3"/>
              <p:cNvSpPr txBox="1">
                <a:spLocks/>
              </p:cNvSpPr>
              <p:nvPr/>
            </p:nvSpPr>
            <p:spPr>
              <a:xfrm>
                <a:off x="1773300" y="1449388"/>
                <a:ext cx="722947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/>
                <a:r>
                  <a:rPr lang="ko-KR" altLang="en-US" dirty="0"/>
                  <a:t>그림을 보고 </a:t>
                </a:r>
                <a:r>
                  <a:rPr lang="ko-KR" altLang="en-US" dirty="0" smtClean="0"/>
                  <a:t>       </a:t>
                </a:r>
                <a:r>
                  <a:rPr lang="ko-KR" altLang="en-US" dirty="0"/>
                  <a:t>안에 알맞은 수를 써넣으세요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sp>
          <p:nvSpPr>
            <p:cNvPr id="42" name="모서리가 둥근 직사각형 41"/>
            <p:cNvSpPr/>
            <p:nvPr/>
          </p:nvSpPr>
          <p:spPr>
            <a:xfrm>
              <a:off x="3164710" y="1491178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65932"/>
              </p:ext>
            </p:extLst>
          </p:nvPr>
        </p:nvGraphicFramePr>
        <p:xfrm>
          <a:off x="4949000" y="341293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내용 개체 틀 2"/>
          <p:cNvSpPr txBox="1">
            <a:spLocks/>
          </p:cNvSpPr>
          <p:nvPr/>
        </p:nvSpPr>
        <p:spPr>
          <a:xfrm>
            <a:off x="4677501" y="3565300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32" name="그림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2143" y="35241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4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6892120" y="178154"/>
            <a:ext cx="2949345" cy="731377"/>
            <a:chOff x="6892120" y="178154"/>
            <a:chExt cx="2949345" cy="731377"/>
          </a:xfrm>
        </p:grpSpPr>
        <p:grpSp>
          <p:nvGrpSpPr>
            <p:cNvPr id="26" name="그룹 25"/>
            <p:cNvGrpSpPr/>
            <p:nvPr/>
          </p:nvGrpSpPr>
          <p:grpSpPr>
            <a:xfrm>
              <a:off x="6892120" y="188726"/>
              <a:ext cx="2949345" cy="720805"/>
              <a:chOff x="6892120" y="188726"/>
              <a:chExt cx="2949345" cy="720805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7260610" y="195550"/>
                <a:ext cx="2580855" cy="713981"/>
                <a:chOff x="7260610" y="195550"/>
                <a:chExt cx="2580855" cy="713981"/>
              </a:xfrm>
            </p:grpSpPr>
            <p:pic>
              <p:nvPicPr>
                <p:cNvPr id="29" name="그림 28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0" name="그림 29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38802" b="95193"/>
                <a:stretch/>
              </p:blipFill>
              <p:spPr>
                <a:xfrm>
                  <a:off x="7260610" y="195550"/>
                  <a:ext cx="2138107" cy="713981"/>
                </a:xfrm>
                <a:prstGeom prst="rect">
                  <a:avLst/>
                </a:prstGeom>
              </p:spPr>
            </p:pic>
          </p:grpSp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6892120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grpSp>
        <p:nvGrpSpPr>
          <p:cNvPr id="32" name="그룹 31"/>
          <p:cNvGrpSpPr/>
          <p:nvPr/>
        </p:nvGrpSpPr>
        <p:grpSpPr>
          <a:xfrm>
            <a:off x="882650" y="1449388"/>
            <a:ext cx="8096376" cy="369332"/>
            <a:chOff x="882650" y="1449388"/>
            <a:chExt cx="8096376" cy="369332"/>
          </a:xfrm>
        </p:grpSpPr>
        <p:sp>
          <p:nvSpPr>
            <p:cNvPr id="33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2.</a:t>
              </a:r>
              <a:endParaRPr lang="ko-KR" altLang="en-US" dirty="0"/>
            </a:p>
          </p:txBody>
        </p:sp>
        <p:sp>
          <p:nvSpPr>
            <p:cNvPr id="34" name="내용 개체 틀 3"/>
            <p:cNvSpPr txBox="1">
              <a:spLocks/>
            </p:cNvSpPr>
            <p:nvPr/>
          </p:nvSpPr>
          <p:spPr>
            <a:xfrm>
              <a:off x="174955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계산을 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91732"/>
              </p:ext>
            </p:extLst>
          </p:nvPr>
        </p:nvGraphicFramePr>
        <p:xfrm>
          <a:off x="1127594" y="22266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" name="직사각형 35"/>
          <p:cNvSpPr/>
          <p:nvPr/>
        </p:nvSpPr>
        <p:spPr>
          <a:xfrm>
            <a:off x="1378613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54686"/>
              </p:ext>
            </p:extLst>
          </p:nvPr>
        </p:nvGraphicFramePr>
        <p:xfrm>
          <a:off x="1849267" y="2226605"/>
          <a:ext cx="45273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52736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5" name="직사각형 44"/>
          <p:cNvSpPr/>
          <p:nvPr/>
        </p:nvSpPr>
        <p:spPr>
          <a:xfrm>
            <a:off x="876334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584918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78614"/>
              </p:ext>
            </p:extLst>
          </p:nvPr>
        </p:nvGraphicFramePr>
        <p:xfrm>
          <a:off x="1119937" y="3897052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" name="직사각형 50"/>
          <p:cNvSpPr/>
          <p:nvPr/>
        </p:nvSpPr>
        <p:spPr>
          <a:xfrm>
            <a:off x="1370956" y="402451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94118"/>
              </p:ext>
            </p:extLst>
          </p:nvPr>
        </p:nvGraphicFramePr>
        <p:xfrm>
          <a:off x="1841610" y="3897052"/>
          <a:ext cx="45273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52736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" name="직사각형 52"/>
          <p:cNvSpPr/>
          <p:nvPr/>
        </p:nvSpPr>
        <p:spPr>
          <a:xfrm>
            <a:off x="868677" y="402451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577261" y="402451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18554"/>
              </p:ext>
            </p:extLst>
          </p:nvPr>
        </p:nvGraphicFramePr>
        <p:xfrm>
          <a:off x="2675129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65840"/>
              </p:ext>
            </p:extLst>
          </p:nvPr>
        </p:nvGraphicFramePr>
        <p:xfrm>
          <a:off x="3466468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직사각형 56"/>
          <p:cNvSpPr/>
          <p:nvPr/>
        </p:nvSpPr>
        <p:spPr>
          <a:xfrm>
            <a:off x="3070097" y="2354065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직사각형 57"/>
              <p:cNvSpPr/>
              <p:nvPr/>
            </p:nvSpPr>
            <p:spPr>
              <a:xfrm>
                <a:off x="3801798" y="2235315"/>
                <a:ext cx="4796826" cy="576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=(2+2)+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ko-KR" i="1" smtClean="0">
                            <a:solidFill>
                              <a:srgbClr val="228A38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1" i="1">
                            <a:solidFill>
                              <a:srgbClr val="228A38"/>
                            </a:solidFill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228A38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228A38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 b="1" dirty="0">
                            <a:solidFill>
                              <a:srgbClr val="228A38"/>
                            </a:solidFill>
                            <a:latin typeface="나눔고딕" panose="020D0604000000000000" pitchFamily="50" charset="-127"/>
                            <a:ea typeface="나눔고딕" panose="020D0604000000000000" pitchFamily="50" charset="-127"/>
                          </a:rPr>
                          <m:t>+</m:t>
                        </m:r>
                      </m:e>
                    </m:d>
                    <m:d>
                      <m:dPr>
                        <m:begChr m:val=""/>
                        <m:ctrlPr>
                          <a:rPr lang="en-US" altLang="ko-KR" i="1">
                            <a:solidFill>
                              <a:srgbClr val="228A38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228A38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228A38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=</a:t>
                </a:r>
                <a:r>
                  <a:rPr lang="en-US" altLang="ko-KR" b="1" spc="-30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4+        = 4+1       =5</a:t>
                </a:r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58" name="직사각형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798" y="2235315"/>
                <a:ext cx="4796826" cy="576312"/>
              </a:xfrm>
              <a:prstGeom prst="rect">
                <a:avLst/>
              </a:prstGeom>
              <a:blipFill rotWithShape="1">
                <a:blip r:embed="rId7"/>
                <a:stretch>
                  <a:fillRect l="-381" r="-1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74999"/>
              </p:ext>
            </p:extLst>
          </p:nvPr>
        </p:nvGraphicFramePr>
        <p:xfrm>
          <a:off x="4906783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" name="직사각형 60"/>
          <p:cNvSpPr/>
          <p:nvPr/>
        </p:nvSpPr>
        <p:spPr>
          <a:xfrm>
            <a:off x="2257877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425643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19446"/>
              </p:ext>
            </p:extLst>
          </p:nvPr>
        </p:nvGraphicFramePr>
        <p:xfrm>
          <a:off x="5591092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95803"/>
              </p:ext>
            </p:extLst>
          </p:nvPr>
        </p:nvGraphicFramePr>
        <p:xfrm>
          <a:off x="6622196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342573"/>
              </p:ext>
            </p:extLst>
          </p:nvPr>
        </p:nvGraphicFramePr>
        <p:xfrm>
          <a:off x="7725309" y="2203361"/>
          <a:ext cx="397412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97412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55323"/>
              </p:ext>
            </p:extLst>
          </p:nvPr>
        </p:nvGraphicFramePr>
        <p:xfrm>
          <a:off x="8493646" y="2203361"/>
          <a:ext cx="360417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417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" name="직사각형 67"/>
          <p:cNvSpPr/>
          <p:nvPr/>
        </p:nvSpPr>
        <p:spPr>
          <a:xfrm>
            <a:off x="2257877" y="4016560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직사각형 69"/>
              <p:cNvSpPr/>
              <p:nvPr/>
            </p:nvSpPr>
            <p:spPr>
              <a:xfrm>
                <a:off x="2461268" y="3893002"/>
                <a:ext cx="6059992" cy="576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3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   =2        =(3+2)+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ko-KR" i="1">
                            <a:solidFill>
                              <a:srgbClr val="228A38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1" i="1">
                            <a:solidFill>
                              <a:srgbClr val="228A38"/>
                            </a:solidFill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228A38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228A38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 b="1" dirty="0">
                            <a:solidFill>
                              <a:srgbClr val="228A38"/>
                            </a:solidFill>
                            <a:latin typeface="나눔고딕" panose="020D0604000000000000" pitchFamily="50" charset="-127"/>
                            <a:ea typeface="나눔고딕" panose="020D0604000000000000" pitchFamily="50" charset="-127"/>
                          </a:rPr>
                          <m:t>+</m:t>
                        </m:r>
                      </m:e>
                    </m:d>
                    <m:d>
                      <m:dPr>
                        <m:begChr m:val=""/>
                        <m:ctrlPr>
                          <a:rPr lang="en-US" altLang="ko-KR" i="1">
                            <a:solidFill>
                              <a:srgbClr val="228A38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228A38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228A38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=5+        =5+1       =6</a:t>
                </a:r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70" name="직사각형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268" y="3893002"/>
                <a:ext cx="6059992" cy="576312"/>
              </a:xfrm>
              <a:prstGeom prst="rect">
                <a:avLst/>
              </a:prstGeom>
              <a:blipFill rotWithShape="1">
                <a:blip r:embed="rId8"/>
                <a:stretch>
                  <a:fillRect l="-9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01942"/>
              </p:ext>
            </p:extLst>
          </p:nvPr>
        </p:nvGraphicFramePr>
        <p:xfrm>
          <a:off x="4922995" y="3861048"/>
          <a:ext cx="440010" cy="69626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6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889438"/>
              </p:ext>
            </p:extLst>
          </p:nvPr>
        </p:nvGraphicFramePr>
        <p:xfrm>
          <a:off x="2684748" y="3864283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78841"/>
              </p:ext>
            </p:extLst>
          </p:nvPr>
        </p:nvGraphicFramePr>
        <p:xfrm>
          <a:off x="3427441" y="3864283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56824"/>
              </p:ext>
            </p:extLst>
          </p:nvPr>
        </p:nvGraphicFramePr>
        <p:xfrm>
          <a:off x="5589197" y="3861048"/>
          <a:ext cx="440010" cy="69626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6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10753"/>
              </p:ext>
            </p:extLst>
          </p:nvPr>
        </p:nvGraphicFramePr>
        <p:xfrm>
          <a:off x="6608805" y="3861048"/>
          <a:ext cx="440010" cy="69626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6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표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97241"/>
              </p:ext>
            </p:extLst>
          </p:nvPr>
        </p:nvGraphicFramePr>
        <p:xfrm>
          <a:off x="7617296" y="3861048"/>
          <a:ext cx="440010" cy="69626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6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42810"/>
              </p:ext>
            </p:extLst>
          </p:nvPr>
        </p:nvGraphicFramePr>
        <p:xfrm>
          <a:off x="8397509" y="3861048"/>
          <a:ext cx="440010" cy="69626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6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" name="그림 6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47589" y="23299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47589" y="40171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직사각형 68">
            <a:hlinkClick r:id="rId10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1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12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hlinkClick r:id="rId13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hlinkClick r:id="rId14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hlinkClick r:id="rId15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>
            <a:hlinkClick r:id="rId16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1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/>
      <p:bldP spid="48" grpId="0"/>
      <p:bldP spid="51" grpId="0"/>
      <p:bldP spid="53" grpId="0"/>
      <p:bldP spid="54" grpId="0"/>
      <p:bldP spid="57" grpId="0"/>
      <p:bldP spid="58" grpId="0"/>
      <p:bldP spid="61" grpId="0"/>
      <p:bldP spid="62" grpId="0"/>
      <p:bldP spid="68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15102" y="2755704"/>
            <a:ext cx="7451041" cy="1116650"/>
            <a:chOff x="1415102" y="2448850"/>
            <a:chExt cx="7451041" cy="1116650"/>
          </a:xfrm>
        </p:grpSpPr>
        <p:sp>
          <p:nvSpPr>
            <p:cNvPr id="135" name="직사각형 134"/>
            <p:cNvSpPr/>
            <p:nvPr/>
          </p:nvSpPr>
          <p:spPr>
            <a:xfrm>
              <a:off x="8401926" y="2956374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L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1415102" y="2448850"/>
              <a:ext cx="7451041" cy="1116650"/>
              <a:chOff x="1415102" y="2947901"/>
              <a:chExt cx="7451041" cy="1116650"/>
            </a:xfrm>
          </p:grpSpPr>
          <p:pic>
            <p:nvPicPr>
              <p:cNvPr id="43" name="그림 42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539" t="67694" r="13496" b="26875"/>
              <a:stretch/>
            </p:blipFill>
            <p:spPr>
              <a:xfrm>
                <a:off x="6234193" y="3325413"/>
                <a:ext cx="2631950" cy="707605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95" t="59310" r="9363" b="32120"/>
              <a:stretch/>
            </p:blipFill>
            <p:spPr>
              <a:xfrm>
                <a:off x="1415102" y="2947901"/>
                <a:ext cx="4555589" cy="1116650"/>
              </a:xfrm>
              <a:prstGeom prst="rect">
                <a:avLst/>
              </a:prstGeom>
            </p:spPr>
          </p:pic>
        </p:grp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6892120" y="178154"/>
            <a:ext cx="2949345" cy="731377"/>
            <a:chOff x="6892120" y="178154"/>
            <a:chExt cx="2949345" cy="731377"/>
          </a:xfrm>
        </p:grpSpPr>
        <p:grpSp>
          <p:nvGrpSpPr>
            <p:cNvPr id="26" name="그룹 25"/>
            <p:cNvGrpSpPr/>
            <p:nvPr/>
          </p:nvGrpSpPr>
          <p:grpSpPr>
            <a:xfrm>
              <a:off x="6892120" y="188726"/>
              <a:ext cx="2949345" cy="720805"/>
              <a:chOff x="6892120" y="188726"/>
              <a:chExt cx="2949345" cy="720805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7260610" y="195550"/>
                <a:ext cx="2580855" cy="713981"/>
                <a:chOff x="7260610" y="195550"/>
                <a:chExt cx="2580855" cy="713981"/>
              </a:xfrm>
            </p:grpSpPr>
            <p:pic>
              <p:nvPicPr>
                <p:cNvPr id="29" name="그림 2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0" name="그림 29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38802" b="95193"/>
                <a:stretch/>
              </p:blipFill>
              <p:spPr>
                <a:xfrm>
                  <a:off x="7260610" y="195550"/>
                  <a:ext cx="2138107" cy="713981"/>
                </a:xfrm>
                <a:prstGeom prst="rect">
                  <a:avLst/>
                </a:prstGeom>
              </p:spPr>
            </p:pic>
          </p:grpSp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6892120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3" name="그룹 62"/>
          <p:cNvGrpSpPr/>
          <p:nvPr/>
        </p:nvGrpSpPr>
        <p:grpSpPr>
          <a:xfrm>
            <a:off x="882650" y="1373188"/>
            <a:ext cx="8096376" cy="1338828"/>
            <a:chOff x="882650" y="1373188"/>
            <a:chExt cx="8096376" cy="1338828"/>
          </a:xfrm>
        </p:grpSpPr>
        <p:sp>
          <p:nvSpPr>
            <p:cNvPr id="69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3.</a:t>
              </a:r>
              <a:endParaRPr lang="ko-KR" altLang="en-US" dirty="0"/>
            </a:p>
          </p:txBody>
        </p:sp>
        <p:sp>
          <p:nvSpPr>
            <p:cNvPr id="71" name="내용 개체 틀 3"/>
            <p:cNvSpPr txBox="1">
              <a:spLocks/>
            </p:cNvSpPr>
            <p:nvPr/>
          </p:nvSpPr>
          <p:spPr>
            <a:xfrm>
              <a:off x="1749550" y="1373188"/>
              <a:ext cx="7229476" cy="13388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>
                <a:lnSpc>
                  <a:spcPct val="150000"/>
                </a:lnSpc>
              </a:pPr>
              <a:r>
                <a:rPr lang="ko-KR" altLang="en-US" dirty="0"/>
                <a:t>지혜네 집에서는 </a:t>
              </a:r>
              <a:r>
                <a:rPr lang="ko-KR" altLang="en-US" dirty="0" smtClean="0"/>
                <a:t>오전에 </a:t>
              </a:r>
              <a:r>
                <a:rPr lang="en-US" altLang="ko-KR" dirty="0" smtClean="0"/>
                <a:t>2</a:t>
              </a:r>
              <a:r>
                <a:rPr lang="ko-KR" altLang="en-US" dirty="0" smtClean="0"/>
                <a:t>    </a:t>
              </a:r>
              <a:r>
                <a:rPr lang="en-US" altLang="ko-KR" dirty="0"/>
                <a:t>L</a:t>
              </a:r>
              <a:r>
                <a:rPr lang="ko-KR" altLang="en-US" dirty="0"/>
                <a:t>의 물을 사용했고</a:t>
              </a:r>
              <a:r>
                <a:rPr lang="en-US" altLang="ko-KR" dirty="0"/>
                <a:t>, </a:t>
              </a:r>
              <a:r>
                <a:rPr lang="ko-KR" altLang="en-US" dirty="0"/>
                <a:t>오후에는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    </a:t>
              </a:r>
              <a:r>
                <a:rPr lang="en-US" altLang="ko-KR" dirty="0" smtClean="0"/>
                <a:t>L</a:t>
              </a:r>
              <a:r>
                <a:rPr lang="ko-KR" altLang="en-US" dirty="0"/>
                <a:t>의  물을 사용했습니다</a:t>
              </a:r>
              <a:r>
                <a:rPr lang="en-US" altLang="ko-KR" dirty="0"/>
                <a:t>. </a:t>
              </a:r>
              <a:r>
                <a:rPr lang="ko-KR" altLang="en-US" dirty="0"/>
                <a:t>지혜네 집에서 오전과 오후에 사용한 물의 양은 얼마인지 식을 쓰고 답을 구해 보세요</a:t>
              </a:r>
              <a:r>
                <a:rPr lang="en-US" altLang="ko-KR" dirty="0"/>
                <a:t>.</a:t>
              </a:r>
            </a:p>
          </p:txBody>
        </p:sp>
      </p:grpSp>
      <p:graphicFrame>
        <p:nvGraphicFramePr>
          <p:cNvPr id="87" name="표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68177"/>
              </p:ext>
            </p:extLst>
          </p:nvPr>
        </p:nvGraphicFramePr>
        <p:xfrm>
          <a:off x="4347726" y="134332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표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03878"/>
              </p:ext>
            </p:extLst>
          </p:nvPr>
        </p:nvGraphicFramePr>
        <p:xfrm>
          <a:off x="7661872" y="134332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1" name="표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02184"/>
              </p:ext>
            </p:extLst>
          </p:nvPr>
        </p:nvGraphicFramePr>
        <p:xfrm>
          <a:off x="2715633" y="2987084"/>
          <a:ext cx="2944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944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" name="직사각형 122"/>
          <p:cNvSpPr/>
          <p:nvPr/>
        </p:nvSpPr>
        <p:spPr>
          <a:xfrm>
            <a:off x="2944531" y="3137788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+3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3552992" y="3125913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=6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2466147" y="3137788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32" name="표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363384"/>
              </p:ext>
            </p:extLst>
          </p:nvPr>
        </p:nvGraphicFramePr>
        <p:xfrm>
          <a:off x="3331414" y="2987084"/>
          <a:ext cx="2944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944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61183"/>
              </p:ext>
            </p:extLst>
          </p:nvPr>
        </p:nvGraphicFramePr>
        <p:xfrm>
          <a:off x="3992177" y="2987084"/>
          <a:ext cx="36658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658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5" name="표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95830"/>
              </p:ext>
            </p:extLst>
          </p:nvPr>
        </p:nvGraphicFramePr>
        <p:xfrm>
          <a:off x="7649227" y="2967611"/>
          <a:ext cx="36658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658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" name="직사각형 145"/>
          <p:cNvSpPr/>
          <p:nvPr/>
        </p:nvSpPr>
        <p:spPr>
          <a:xfrm>
            <a:off x="7381564" y="3122982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6" name="그림 12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0397" y="31288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그림 14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5992" y="31257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47" name="직사각형 46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4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253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7" grpId="0"/>
      <p:bldP spid="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3069830"/>
            <a:ext cx="536856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4127" y="2515833"/>
            <a:ext cx="4754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latin typeface="나눔고딕 ExtraBold" pitchFamily="50" charset="-127"/>
                <a:ea typeface="나눔고딕 ExtraBold" pitchFamily="50" charset="-127"/>
              </a:rPr>
              <a:t>받아올림이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 있는 분모가 다른 대분수의 덧셈을 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 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분수의 덧셈을 해 볼까요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6892120" y="174406"/>
            <a:ext cx="2949345" cy="735125"/>
            <a:chOff x="6892120" y="174406"/>
            <a:chExt cx="2949345" cy="735125"/>
          </a:xfrm>
        </p:grpSpPr>
        <p:grpSp>
          <p:nvGrpSpPr>
            <p:cNvPr id="34" name="그룹 3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5" name="그림 3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6" name="그림 3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2" t="15752" r="75234" b="79441"/>
            <a:stretch/>
          </p:blipFill>
          <p:spPr>
            <a:xfrm>
              <a:off x="7251970" y="174406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6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1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6420" r="39113" b="74932"/>
          <a:stretch/>
        </p:blipFill>
        <p:spPr>
          <a:xfrm>
            <a:off x="1852858" y="1780734"/>
            <a:ext cx="4967727" cy="2429887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871885" y="4205207"/>
            <a:ext cx="8178453" cy="1695752"/>
            <a:chOff x="871885" y="4205207"/>
            <a:chExt cx="8178453" cy="1695752"/>
          </a:xfrm>
        </p:grpSpPr>
        <p:sp>
          <p:nvSpPr>
            <p:cNvPr id="45" name="모서리가 둥근 직사각형 44"/>
            <p:cNvSpPr/>
            <p:nvPr/>
          </p:nvSpPr>
          <p:spPr bwMode="auto">
            <a:xfrm>
              <a:off x="871885" y="4629826"/>
              <a:ext cx="8149877" cy="1271133"/>
            </a:xfrm>
            <a:prstGeom prst="roundRect">
              <a:avLst>
                <a:gd name="adj" fmla="val 1122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61827" y="4205207"/>
              <a:ext cx="8088511" cy="369332"/>
              <a:chOff x="829684" y="5546885"/>
              <a:chExt cx="8088511" cy="369332"/>
            </a:xfrm>
          </p:grpSpPr>
          <p:sp>
            <p:nvSpPr>
              <p:cNvPr id="4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슬기와 </a:t>
                </a:r>
                <a:r>
                  <a:rPr lang="ko-KR" altLang="en-US" dirty="0"/>
                  <a:t>지혜가 가지고 있는 쌀가루의 양은 각각 </a:t>
                </a:r>
                <a:r>
                  <a:rPr lang="ko-KR" altLang="en-US" dirty="0" smtClean="0"/>
                  <a:t>얼마인가요</a:t>
                </a:r>
                <a:r>
                  <a:rPr lang="en-US" altLang="ko-KR" dirty="0" smtClean="0"/>
                  <a:t>?</a:t>
                </a:r>
                <a:endParaRPr lang="en-US" altLang="ko-KR" dirty="0"/>
              </a:p>
            </p:txBody>
          </p:sp>
          <p:sp>
            <p:nvSpPr>
              <p:cNvPr id="49" name="모서리가 둥근 직사각형 4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친구가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가지고 있는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쌀가루의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양 어림하기</a:t>
            </a: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53357"/>
              </p:ext>
            </p:extLst>
          </p:nvPr>
        </p:nvGraphicFramePr>
        <p:xfrm>
          <a:off x="2120942" y="132744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639448"/>
              </p:ext>
            </p:extLst>
          </p:nvPr>
        </p:nvGraphicFramePr>
        <p:xfrm>
          <a:off x="3912497" y="132744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4" name="그림 4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1" t="11564" r="10601" b="79861"/>
          <a:stretch/>
        </p:blipFill>
        <p:spPr>
          <a:xfrm>
            <a:off x="6313371" y="1922506"/>
            <a:ext cx="2416373" cy="1117253"/>
          </a:xfrm>
          <a:prstGeom prst="rect">
            <a:avLst/>
          </a:prstGeom>
        </p:spPr>
      </p:pic>
      <p:sp>
        <p:nvSpPr>
          <p:cNvPr id="46" name="내용 개체 틀 2"/>
          <p:cNvSpPr txBox="1">
            <a:spLocks/>
          </p:cNvSpPr>
          <p:nvPr/>
        </p:nvSpPr>
        <p:spPr>
          <a:xfrm>
            <a:off x="889048" y="4768794"/>
            <a:ext cx="8104140" cy="11172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슬기는 쌀가루를 </a:t>
            </a: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     컵 가지고 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ko-KR" altLang="en-US" dirty="0">
                <a:solidFill>
                  <a:srgbClr val="208235"/>
                </a:solidFill>
              </a:rPr>
              <a:t>지혜는 쌀가루를 </a:t>
            </a: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     컵 가지고 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50566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11022"/>
              </p:ext>
            </p:extLst>
          </p:nvPr>
        </p:nvGraphicFramePr>
        <p:xfrm>
          <a:off x="2916204" y="462682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60320"/>
              </p:ext>
            </p:extLst>
          </p:nvPr>
        </p:nvGraphicFramePr>
        <p:xfrm>
          <a:off x="2916204" y="524018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" name="그룹 52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54" name="그룹 5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7" name="그림 5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8" name="그림 57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5" name="그림 54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884715" y="1465688"/>
            <a:ext cx="8177700" cy="369332"/>
            <a:chOff x="884715" y="1465688"/>
            <a:chExt cx="8177700" cy="369332"/>
          </a:xfrm>
        </p:grpSpPr>
        <p:grpSp>
          <p:nvGrpSpPr>
            <p:cNvPr id="30" name="그룹 29"/>
            <p:cNvGrpSpPr/>
            <p:nvPr/>
          </p:nvGrpSpPr>
          <p:grpSpPr>
            <a:xfrm>
              <a:off x="884715" y="1540229"/>
              <a:ext cx="217025" cy="217025"/>
              <a:chOff x="4520952" y="3717032"/>
              <a:chExt cx="217025" cy="217025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모서리가 둥근 직사각형 3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1098181" y="1465688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쌀가루 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1</a:t>
              </a:r>
              <a:r>
                <a:rPr lang="ko-KR" altLang="en-US" dirty="0" smtClean="0"/>
                <a:t>      컵과 </a:t>
              </a:r>
              <a:r>
                <a:rPr lang="ko-KR" altLang="en-US" dirty="0"/>
                <a:t>쌀가루 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1      </a:t>
              </a:r>
              <a:r>
                <a:rPr lang="ko-KR" altLang="en-US" dirty="0" smtClean="0"/>
                <a:t>컵을 </a:t>
              </a:r>
              <a:r>
                <a:rPr lang="ko-KR" altLang="en-US" dirty="0"/>
                <a:t>합한 양이 얼마나 될지 알아봅시다</a:t>
              </a:r>
              <a:r>
                <a:rPr lang="en-US" altLang="ko-KR" dirty="0"/>
                <a:t>. </a:t>
              </a:r>
            </a:p>
          </p:txBody>
        </p:sp>
      </p:grpSp>
      <p:sp>
        <p:nvSpPr>
          <p:cNvPr id="37" name="직사각형 36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2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3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그림 6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8" t="81703" r="39254" b="460"/>
          <a:stretch/>
        </p:blipFill>
        <p:spPr>
          <a:xfrm>
            <a:off x="2015163" y="3538055"/>
            <a:ext cx="1305514" cy="1834932"/>
          </a:xfrm>
          <a:prstGeom prst="rect">
            <a:avLst/>
          </a:prstGeom>
        </p:spPr>
      </p:pic>
      <p:pic>
        <p:nvPicPr>
          <p:cNvPr id="68" name="그림 6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t="81703" r="30801" b="460"/>
          <a:stretch/>
        </p:blipFill>
        <p:spPr>
          <a:xfrm>
            <a:off x="3343671" y="3538055"/>
            <a:ext cx="1108126" cy="1834932"/>
          </a:xfrm>
          <a:prstGeom prst="rect">
            <a:avLst/>
          </a:prstGeom>
        </p:spPr>
      </p:pic>
      <p:pic>
        <p:nvPicPr>
          <p:cNvPr id="69" name="그림 6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3" t="81703" r="17159" b="460"/>
          <a:stretch/>
        </p:blipFill>
        <p:spPr>
          <a:xfrm>
            <a:off x="5150436" y="3538055"/>
            <a:ext cx="1305514" cy="1834932"/>
          </a:xfrm>
          <a:prstGeom prst="rect">
            <a:avLst/>
          </a:prstGeom>
        </p:spPr>
      </p:pic>
      <p:pic>
        <p:nvPicPr>
          <p:cNvPr id="70" name="그림 6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2" t="81703" r="8048" b="460"/>
          <a:stretch/>
        </p:blipFill>
        <p:spPr>
          <a:xfrm>
            <a:off x="6547184" y="3538055"/>
            <a:ext cx="1108126" cy="183493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005372" y="3538055"/>
            <a:ext cx="5726512" cy="2321995"/>
            <a:chOff x="2005372" y="3538055"/>
            <a:chExt cx="5726512" cy="2321995"/>
          </a:xfrm>
        </p:grpSpPr>
        <p:grpSp>
          <p:nvGrpSpPr>
            <p:cNvPr id="5" name="그룹 4"/>
            <p:cNvGrpSpPr/>
            <p:nvPr/>
          </p:nvGrpSpPr>
          <p:grpSpPr>
            <a:xfrm>
              <a:off x="2005372" y="3538055"/>
              <a:ext cx="2487369" cy="1834932"/>
              <a:chOff x="2005372" y="3538055"/>
              <a:chExt cx="2487369" cy="1834932"/>
            </a:xfrm>
          </p:grpSpPr>
          <p:pic>
            <p:nvPicPr>
              <p:cNvPr id="43" name="그림 42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53" t="81703" r="84610" b="460"/>
              <a:stretch/>
            </p:blipFill>
            <p:spPr>
              <a:xfrm>
                <a:off x="2005372" y="3538055"/>
                <a:ext cx="1305514" cy="1834932"/>
              </a:xfrm>
              <a:prstGeom prst="rect">
                <a:avLst/>
              </a:prstGeom>
            </p:spPr>
          </p:pic>
          <p:pic>
            <p:nvPicPr>
              <p:cNvPr id="63" name="그림 62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79" t="81703" r="75784" b="460"/>
              <a:stretch/>
            </p:blipFill>
            <p:spPr>
              <a:xfrm>
                <a:off x="3187227" y="3538055"/>
                <a:ext cx="1305514" cy="1834932"/>
              </a:xfrm>
              <a:prstGeom prst="rect">
                <a:avLst/>
              </a:prstGeom>
            </p:spPr>
          </p:pic>
        </p:grpSp>
        <p:grpSp>
          <p:nvGrpSpPr>
            <p:cNvPr id="4" name="그룹 3"/>
            <p:cNvGrpSpPr/>
            <p:nvPr/>
          </p:nvGrpSpPr>
          <p:grpSpPr>
            <a:xfrm>
              <a:off x="5216392" y="3538055"/>
              <a:ext cx="2515492" cy="1834932"/>
              <a:chOff x="5216392" y="3538055"/>
              <a:chExt cx="2515492" cy="1834932"/>
            </a:xfrm>
          </p:grpSpPr>
          <p:pic>
            <p:nvPicPr>
              <p:cNvPr id="64" name="그림 63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31" t="81703" r="62032" b="460"/>
              <a:stretch/>
            </p:blipFill>
            <p:spPr>
              <a:xfrm>
                <a:off x="5216392" y="3538055"/>
                <a:ext cx="1305514" cy="1834932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11" t="81703" r="52852" b="460"/>
              <a:stretch/>
            </p:blipFill>
            <p:spPr>
              <a:xfrm>
                <a:off x="6426370" y="3538055"/>
                <a:ext cx="1305514" cy="1834932"/>
              </a:xfrm>
              <a:prstGeom prst="rect">
                <a:avLst/>
              </a:prstGeom>
            </p:spPr>
          </p:pic>
        </p:grpSp>
        <p:grpSp>
          <p:nvGrpSpPr>
            <p:cNvPr id="3" name="그룹 2"/>
            <p:cNvGrpSpPr/>
            <p:nvPr/>
          </p:nvGrpSpPr>
          <p:grpSpPr>
            <a:xfrm>
              <a:off x="2798600" y="5264731"/>
              <a:ext cx="3979316" cy="595319"/>
              <a:chOff x="2798600" y="5264731"/>
              <a:chExt cx="3979316" cy="595319"/>
            </a:xfrm>
          </p:grpSpPr>
          <p:pic>
            <p:nvPicPr>
              <p:cNvPr id="7" name="그림 6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92" t="44825" r="64940" b="50606"/>
              <a:stretch/>
            </p:blipFill>
            <p:spPr>
              <a:xfrm>
                <a:off x="2798600" y="5264731"/>
                <a:ext cx="777255" cy="595319"/>
              </a:xfrm>
              <a:prstGeom prst="rect">
                <a:avLst/>
              </a:prstGeom>
            </p:spPr>
          </p:pic>
          <p:pic>
            <p:nvPicPr>
              <p:cNvPr id="59" name="그림 58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412" t="44825" r="25920" b="50606"/>
              <a:stretch/>
            </p:blipFill>
            <p:spPr>
              <a:xfrm>
                <a:off x="6000661" y="5264731"/>
                <a:ext cx="777255" cy="595319"/>
              </a:xfrm>
              <a:prstGeom prst="rect">
                <a:avLst/>
              </a:prstGeom>
            </p:spPr>
          </p:pic>
        </p:grpSp>
      </p:grpSp>
      <p:grpSp>
        <p:nvGrpSpPr>
          <p:cNvPr id="2" name="그룹 1"/>
          <p:cNvGrpSpPr/>
          <p:nvPr/>
        </p:nvGrpSpPr>
        <p:grpSpPr>
          <a:xfrm>
            <a:off x="871885" y="1546648"/>
            <a:ext cx="8339320" cy="1181006"/>
            <a:chOff x="871885" y="1546648"/>
            <a:chExt cx="8339320" cy="1181006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871885" y="2026799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961827" y="1546648"/>
              <a:ext cx="8249378" cy="369332"/>
              <a:chOff x="829684" y="5546885"/>
              <a:chExt cx="8249378" cy="369332"/>
            </a:xfrm>
          </p:grpSpPr>
          <p:sp>
            <p:nvSpPr>
              <p:cNvPr id="51" name="내용 개체 틀 3"/>
              <p:cNvSpPr txBox="1">
                <a:spLocks/>
              </p:cNvSpPr>
              <p:nvPr/>
            </p:nvSpPr>
            <p:spPr>
              <a:xfrm>
                <a:off x="953960" y="5546885"/>
                <a:ext cx="8125102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</a:t>
                </a:r>
                <a:r>
                  <a:rPr lang="ko-KR" altLang="en-US" dirty="0" smtClean="0"/>
                  <a:t>친구가 </a:t>
                </a:r>
                <a:r>
                  <a:rPr lang="ko-KR" altLang="en-US" dirty="0"/>
                  <a:t>가지고 있는 쌀가루의 </a:t>
                </a:r>
                <a:r>
                  <a:rPr lang="ko-KR" altLang="en-US" spc="-150" dirty="0"/>
                  <a:t>양이 모두 </a:t>
                </a:r>
                <a:r>
                  <a:rPr lang="ko-KR" altLang="en-US" dirty="0"/>
                  <a:t>얼마인지 알아보려면 어떻게 </a:t>
                </a:r>
                <a:r>
                  <a:rPr lang="ko-KR" altLang="en-US" dirty="0" smtClean="0"/>
                  <a:t>해야 </a:t>
                </a:r>
                <a:r>
                  <a:rPr lang="ko-KR" altLang="en-US" spc="-150" dirty="0" smtClean="0"/>
                  <a:t>할까요</a:t>
                </a:r>
                <a:r>
                  <a:rPr lang="en-US" altLang="ko-KR" spc="-150" dirty="0"/>
                  <a:t>?</a:t>
                </a:r>
                <a:endParaRPr lang="ko-KR" altLang="en-US" spc="-150" dirty="0"/>
              </a:p>
            </p:txBody>
          </p:sp>
          <p:sp>
            <p:nvSpPr>
              <p:cNvPr id="52" name="모서리가 둥근 직사각형 5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38" name="그룹 3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5" name="그림 4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6" name="그림 45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47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친구가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가지고 있는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쌀가루의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양 어림하기</a:t>
            </a:r>
          </a:p>
        </p:txBody>
      </p:sp>
      <p:sp>
        <p:nvSpPr>
          <p:cNvPr id="49" name="내용 개체 틀 2"/>
          <p:cNvSpPr txBox="1">
            <a:spLocks/>
          </p:cNvSpPr>
          <p:nvPr/>
        </p:nvSpPr>
        <p:spPr>
          <a:xfrm>
            <a:off x="889048" y="2189517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      과 </a:t>
            </a: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     을 </a:t>
            </a:r>
            <a:r>
              <a:rPr lang="ko-KR" altLang="en-US" dirty="0">
                <a:solidFill>
                  <a:srgbClr val="208235"/>
                </a:solidFill>
              </a:rPr>
              <a:t>더해야 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8705" y="21684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41283"/>
              </p:ext>
            </p:extLst>
          </p:nvPr>
        </p:nvGraphicFramePr>
        <p:xfrm>
          <a:off x="1305704" y="204754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06782"/>
              </p:ext>
            </p:extLst>
          </p:nvPr>
        </p:nvGraphicFramePr>
        <p:xfrm>
          <a:off x="2095843" y="2050549"/>
          <a:ext cx="303241" cy="686786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1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6" name="그룹 55"/>
          <p:cNvGrpSpPr/>
          <p:nvPr/>
        </p:nvGrpSpPr>
        <p:grpSpPr>
          <a:xfrm>
            <a:off x="961827" y="3022476"/>
            <a:ext cx="8389390" cy="369332"/>
            <a:chOff x="829684" y="5546885"/>
            <a:chExt cx="8389390" cy="369332"/>
          </a:xfrm>
        </p:grpSpPr>
        <p:sp>
          <p:nvSpPr>
            <p:cNvPr id="57" name="내용 개체 틀 3"/>
            <p:cNvSpPr txBox="1">
              <a:spLocks/>
            </p:cNvSpPr>
            <p:nvPr/>
          </p:nvSpPr>
          <p:spPr>
            <a:xfrm>
              <a:off x="953960" y="5546885"/>
              <a:ext cx="826511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</a:t>
              </a:r>
              <a:r>
                <a:rPr lang="ko-KR" altLang="en-US" dirty="0" smtClean="0"/>
                <a:t>친구가 </a:t>
              </a:r>
              <a:r>
                <a:rPr lang="ko-KR" altLang="en-US" dirty="0"/>
                <a:t>가지고 있는 쌀가루의 양을 각각 </a:t>
              </a:r>
              <a:r>
                <a:rPr lang="ko-KR" altLang="en-US" dirty="0" smtClean="0"/>
                <a:t>그림에 </a:t>
              </a:r>
              <a:r>
                <a:rPr lang="ko-KR" altLang="en-US" dirty="0"/>
                <a:t>나타내어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6671" y="30102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3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4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8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83760" y="1546648"/>
            <a:ext cx="8166578" cy="2307315"/>
            <a:chOff x="883760" y="1546648"/>
            <a:chExt cx="8166578" cy="2307315"/>
          </a:xfrm>
        </p:grpSpPr>
        <p:sp>
          <p:nvSpPr>
            <p:cNvPr id="47" name="모서리가 둥근 직사각형 46"/>
            <p:cNvSpPr/>
            <p:nvPr/>
          </p:nvSpPr>
          <p:spPr bwMode="auto">
            <a:xfrm>
              <a:off x="883760" y="2040984"/>
              <a:ext cx="8149877" cy="1812979"/>
            </a:xfrm>
            <a:prstGeom prst="roundRect">
              <a:avLst>
                <a:gd name="adj" fmla="val 678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961827" y="1546648"/>
              <a:ext cx="8088511" cy="369332"/>
              <a:chOff x="829684" y="5546885"/>
              <a:chExt cx="8088511" cy="369332"/>
            </a:xfrm>
          </p:grpSpPr>
          <p:sp>
            <p:nvSpPr>
              <p:cNvPr id="50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</a:t>
                </a:r>
                <a:r>
                  <a:rPr lang="ko-KR" altLang="en-US" dirty="0" smtClean="0"/>
                  <a:t>친구가 </a:t>
                </a:r>
                <a:r>
                  <a:rPr lang="ko-KR" altLang="en-US" dirty="0"/>
                  <a:t>가지고 있는 쌀가루의 양을 합하면 </a:t>
                </a:r>
                <a:r>
                  <a:rPr lang="ko-KR" altLang="en-US" dirty="0" smtClean="0"/>
                  <a:t>어느 정도가 </a:t>
                </a:r>
                <a:r>
                  <a:rPr lang="ko-KR" altLang="en-US" dirty="0"/>
                  <a:t>될지 </a:t>
                </a:r>
                <a:r>
                  <a:rPr lang="ko-KR" altLang="en-US" dirty="0" smtClean="0"/>
                  <a:t>어림해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51" name="모서리가 둥근 직사각형 5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8" name="내용 개체 틀 2"/>
          <p:cNvSpPr txBox="1">
            <a:spLocks/>
          </p:cNvSpPr>
          <p:nvPr/>
        </p:nvSpPr>
        <p:spPr>
          <a:xfrm>
            <a:off x="889048" y="1921868"/>
            <a:ext cx="8024392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lnSpc>
                <a:spcPct val="200000"/>
              </a:lnSpc>
            </a:pPr>
            <a:r>
              <a:rPr lang="ko-KR" altLang="en-US" dirty="0"/>
              <a:t>각자 한 컵 넘게 가지고 있으므로 </a:t>
            </a:r>
            <a:r>
              <a:rPr lang="en-US" altLang="ko-KR" dirty="0"/>
              <a:t>2</a:t>
            </a:r>
            <a:r>
              <a:rPr lang="ko-KR" altLang="en-US" dirty="0"/>
              <a:t>컵은 넘을 것 같습니다</a:t>
            </a:r>
            <a:r>
              <a:rPr lang="en-US" altLang="ko-KR" dirty="0"/>
              <a:t>. </a:t>
            </a:r>
            <a:r>
              <a:rPr lang="ko-KR" altLang="en-US" dirty="0" smtClean="0"/>
              <a:t>또한</a:t>
            </a:r>
            <a:r>
              <a:rPr lang="en-US" altLang="ko-KR" dirty="0" smtClean="0"/>
              <a:t> </a:t>
            </a:r>
            <a:r>
              <a:rPr lang="ko-KR" altLang="en-US" dirty="0"/>
              <a:t>슬기가 가지고 있는 쌀가루 중에서 </a:t>
            </a:r>
            <a:r>
              <a:rPr lang="ko-KR" altLang="en-US" dirty="0" smtClean="0"/>
              <a:t>     컵이면 </a:t>
            </a:r>
            <a:r>
              <a:rPr lang="ko-KR" altLang="en-US" dirty="0"/>
              <a:t>반 컵인 </a:t>
            </a:r>
            <a:r>
              <a:rPr lang="ko-KR" altLang="en-US" dirty="0" smtClean="0"/>
              <a:t>      컵보다 </a:t>
            </a:r>
            <a:r>
              <a:rPr lang="ko-KR" altLang="en-US" dirty="0"/>
              <a:t>더 </a:t>
            </a:r>
            <a:r>
              <a:rPr lang="ko-KR" altLang="en-US" dirty="0" smtClean="0"/>
              <a:t>많고</a:t>
            </a:r>
            <a:r>
              <a:rPr lang="en-US" altLang="ko-KR" dirty="0" smtClean="0"/>
              <a:t> </a:t>
            </a:r>
            <a:r>
              <a:rPr lang="ko-KR" altLang="en-US" dirty="0"/>
              <a:t>지혜가 가지고 </a:t>
            </a:r>
            <a:r>
              <a:rPr lang="ko-KR" altLang="en-US" dirty="0" smtClean="0"/>
              <a:t>있는    </a:t>
            </a:r>
            <a:r>
              <a:rPr lang="en-US" altLang="ko-KR" dirty="0" smtClean="0">
                <a:solidFill>
                  <a:schemeClr val="bg1"/>
                </a:solidFill>
              </a:rPr>
              <a:t>-    </a:t>
            </a:r>
            <a:r>
              <a:rPr lang="ko-KR" altLang="en-US" dirty="0" smtClean="0"/>
              <a:t>컵을 </a:t>
            </a:r>
            <a:r>
              <a:rPr lang="ko-KR" altLang="en-US" dirty="0"/>
              <a:t>더하면 한 컵이 넘어서 </a:t>
            </a:r>
            <a:r>
              <a:rPr lang="en-US" altLang="ko-KR" dirty="0"/>
              <a:t>2</a:t>
            </a:r>
            <a:r>
              <a:rPr lang="ko-KR" altLang="en-US" dirty="0"/>
              <a:t>컵과 더하면 </a:t>
            </a:r>
            <a:r>
              <a:rPr lang="en-US" altLang="ko-KR" dirty="0"/>
              <a:t>3</a:t>
            </a:r>
            <a:r>
              <a:rPr lang="ko-KR" altLang="en-US" dirty="0"/>
              <a:t>컵이 넘을 것 같습니다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59532"/>
              </p:ext>
            </p:extLst>
          </p:nvPr>
        </p:nvGraphicFramePr>
        <p:xfrm>
          <a:off x="3168013" y="25122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73033"/>
              </p:ext>
            </p:extLst>
          </p:nvPr>
        </p:nvGraphicFramePr>
        <p:xfrm>
          <a:off x="5071492" y="251226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40" name="그룹 39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5" name="그림 4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46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친구가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가지고 있는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쌀가루의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양 어림하기</a:t>
            </a: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822084"/>
              </p:ext>
            </p:extLst>
          </p:nvPr>
        </p:nvGraphicFramePr>
        <p:xfrm>
          <a:off x="1143254" y="307880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" name="그림 5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27387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1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2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0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그림 6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5" t="5098" r="41081" b="77345"/>
          <a:stretch/>
        </p:blipFill>
        <p:spPr>
          <a:xfrm>
            <a:off x="2096197" y="3166280"/>
            <a:ext cx="1366100" cy="1806087"/>
          </a:xfrm>
          <a:prstGeom prst="rect">
            <a:avLst/>
          </a:prstGeom>
        </p:spPr>
      </p:pic>
      <p:pic>
        <p:nvPicPr>
          <p:cNvPr id="67" name="그림 6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7" t="5098" r="32029" b="77345"/>
          <a:stretch/>
        </p:blipFill>
        <p:spPr>
          <a:xfrm>
            <a:off x="3296816" y="3166280"/>
            <a:ext cx="1366100" cy="1806087"/>
          </a:xfrm>
          <a:prstGeom prst="rect">
            <a:avLst/>
          </a:prstGeom>
        </p:spPr>
      </p:pic>
      <p:pic>
        <p:nvPicPr>
          <p:cNvPr id="68" name="그림 6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9" t="5098" r="18597" b="77345"/>
          <a:stretch/>
        </p:blipFill>
        <p:spPr>
          <a:xfrm>
            <a:off x="5182672" y="3166280"/>
            <a:ext cx="1366100" cy="1806087"/>
          </a:xfrm>
          <a:prstGeom prst="rect">
            <a:avLst/>
          </a:prstGeom>
        </p:spPr>
      </p:pic>
      <p:pic>
        <p:nvPicPr>
          <p:cNvPr id="69" name="그림 6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5" t="5098" r="9641" b="77345"/>
          <a:stretch/>
        </p:blipFill>
        <p:spPr>
          <a:xfrm>
            <a:off x="6365864" y="3166280"/>
            <a:ext cx="1366100" cy="1806087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039724" y="2933584"/>
            <a:ext cx="5661997" cy="2979854"/>
            <a:chOff x="2039724" y="2933584"/>
            <a:chExt cx="5661997" cy="2979854"/>
          </a:xfrm>
        </p:grpSpPr>
        <p:pic>
          <p:nvPicPr>
            <p:cNvPr id="7" name="그림 6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90" t="29659" r="22506" b="63119"/>
            <a:stretch/>
          </p:blipFill>
          <p:spPr>
            <a:xfrm>
              <a:off x="2577760" y="4972368"/>
              <a:ext cx="4886325" cy="941070"/>
            </a:xfrm>
            <a:prstGeom prst="rect">
              <a:avLst/>
            </a:prstGeom>
          </p:spPr>
        </p:pic>
        <p:pic>
          <p:nvPicPr>
            <p:cNvPr id="2" name="그림 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2" t="2836" r="86554" b="77345"/>
            <a:stretch/>
          </p:blipFill>
          <p:spPr>
            <a:xfrm>
              <a:off x="2039724" y="2933584"/>
              <a:ext cx="1366100" cy="2038784"/>
            </a:xfrm>
            <a:prstGeom prst="rect">
              <a:avLst/>
            </a:prstGeom>
          </p:spPr>
        </p:pic>
        <p:pic>
          <p:nvPicPr>
            <p:cNvPr id="49" name="그림 4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7" t="2836" r="77444" b="77345"/>
            <a:stretch/>
          </p:blipFill>
          <p:spPr>
            <a:xfrm>
              <a:off x="3343833" y="2933584"/>
              <a:ext cx="1272557" cy="2038784"/>
            </a:xfrm>
            <a:prstGeom prst="rect">
              <a:avLst/>
            </a:prstGeom>
          </p:spPr>
        </p:pic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73" t="2836" r="64138" b="77345"/>
            <a:stretch/>
          </p:blipFill>
          <p:spPr>
            <a:xfrm>
              <a:off x="5205028" y="2933584"/>
              <a:ext cx="1272557" cy="2038784"/>
            </a:xfrm>
            <a:prstGeom prst="rect">
              <a:avLst/>
            </a:prstGeom>
          </p:spPr>
        </p:pic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7" t="2836" r="54914" b="77345"/>
            <a:stretch/>
          </p:blipFill>
          <p:spPr>
            <a:xfrm>
              <a:off x="6429164" y="2933584"/>
              <a:ext cx="1272557" cy="2038784"/>
            </a:xfrm>
            <a:prstGeom prst="rect">
              <a:avLst/>
            </a:prstGeom>
          </p:spPr>
        </p:pic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0" name="그룹 59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61" name="그룹 6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4" name="그림 6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2" name="그림 61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3" name="그림 62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37791"/>
              </p:ext>
            </p:extLst>
          </p:nvPr>
        </p:nvGraphicFramePr>
        <p:xfrm>
          <a:off x="1340448" y="154938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55815"/>
              </p:ext>
            </p:extLst>
          </p:nvPr>
        </p:nvGraphicFramePr>
        <p:xfrm>
          <a:off x="2059950" y="154938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5" name="그룹 74"/>
          <p:cNvGrpSpPr/>
          <p:nvPr/>
        </p:nvGrpSpPr>
        <p:grpSpPr>
          <a:xfrm>
            <a:off x="961827" y="2434046"/>
            <a:ext cx="8041213" cy="369332"/>
            <a:chOff x="829684" y="5533237"/>
            <a:chExt cx="8041213" cy="369332"/>
          </a:xfrm>
        </p:grpSpPr>
        <p:sp>
          <p:nvSpPr>
            <p:cNvPr id="76" name="내용 개체 틀 3"/>
            <p:cNvSpPr txBox="1">
              <a:spLocks/>
            </p:cNvSpPr>
            <p:nvPr/>
          </p:nvSpPr>
          <p:spPr>
            <a:xfrm>
              <a:off x="906663" y="5533237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1</a:t>
              </a:r>
              <a:r>
                <a:rPr lang="ko-KR" altLang="en-US" dirty="0" smtClean="0"/>
                <a:t>      과</a:t>
              </a:r>
              <a:r>
                <a:rPr lang="en-US" altLang="ko-KR" dirty="0" smtClean="0"/>
                <a:t> 1      </a:t>
              </a:r>
              <a:r>
                <a:rPr lang="ko-KR" altLang="en-US" dirty="0"/>
                <a:t>을 각각 그림에 </a:t>
              </a:r>
              <a:r>
                <a:rPr lang="ko-KR" altLang="en-US" dirty="0" smtClean="0"/>
                <a:t>색칠해 </a:t>
              </a:r>
              <a:r>
                <a:rPr lang="ko-KR" altLang="en-US" dirty="0"/>
                <a:t>보세요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77" name="모서리가 둥근 직사각형 76"/>
            <p:cNvSpPr/>
            <p:nvPr/>
          </p:nvSpPr>
          <p:spPr>
            <a:xfrm>
              <a:off x="829684" y="5665346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212735"/>
              </p:ext>
            </p:extLst>
          </p:nvPr>
        </p:nvGraphicFramePr>
        <p:xfrm>
          <a:off x="1304823" y="230945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표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269264"/>
              </p:ext>
            </p:extLst>
          </p:nvPr>
        </p:nvGraphicFramePr>
        <p:xfrm>
          <a:off x="2087389" y="230945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5" name="내용 개체 틀 2"/>
          <p:cNvSpPr txBox="1">
            <a:spLocks/>
          </p:cNvSpPr>
          <p:nvPr/>
        </p:nvSpPr>
        <p:spPr>
          <a:xfrm>
            <a:off x="3378528" y="5028481"/>
            <a:ext cx="712010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87" name="내용 개체 틀 2"/>
          <p:cNvSpPr txBox="1">
            <a:spLocks/>
          </p:cNvSpPr>
          <p:nvPr/>
        </p:nvSpPr>
        <p:spPr>
          <a:xfrm>
            <a:off x="6582451" y="5028481"/>
            <a:ext cx="712010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872840" y="1687629"/>
            <a:ext cx="8165825" cy="369332"/>
            <a:chOff x="872840" y="1687629"/>
            <a:chExt cx="8165825" cy="369332"/>
          </a:xfrm>
        </p:grpSpPr>
        <p:sp>
          <p:nvSpPr>
            <p:cNvPr id="71" name="내용 개체 틀 3"/>
            <p:cNvSpPr txBox="1">
              <a:spLocks/>
            </p:cNvSpPr>
            <p:nvPr/>
          </p:nvSpPr>
          <p:spPr>
            <a:xfrm>
              <a:off x="1074431" y="1687629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1</a:t>
              </a:r>
              <a:r>
                <a:rPr lang="ko-KR" altLang="en-US" dirty="0" smtClean="0"/>
                <a:t>      </a:t>
              </a:r>
              <a:r>
                <a:rPr lang="en-US" altLang="ko-KR" dirty="0" smtClean="0"/>
                <a:t>+ 1     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계산하는 방법을 알아봅시다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872840" y="1753979"/>
              <a:ext cx="217025" cy="217025"/>
              <a:chOff x="4520952" y="3717032"/>
              <a:chExt cx="217025" cy="217025"/>
            </a:xfrm>
          </p:grpSpPr>
          <p:grpSp>
            <p:nvGrpSpPr>
              <p:cNvPr id="52" name="그룹 5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4" name="모서리가 둥근 직사각형 5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3" name="모서리가 둥근 직사각형 5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82" name="그림 8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7717" y="24507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4273"/>
              </p:ext>
            </p:extLst>
          </p:nvPr>
        </p:nvGraphicFramePr>
        <p:xfrm>
          <a:off x="3224745" y="38580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12378"/>
              </p:ext>
            </p:extLst>
          </p:nvPr>
        </p:nvGraphicFramePr>
        <p:xfrm>
          <a:off x="3930529" y="38580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9" name="그룹 58"/>
          <p:cNvGrpSpPr/>
          <p:nvPr/>
        </p:nvGrpSpPr>
        <p:grpSpPr>
          <a:xfrm>
            <a:off x="607483" y="455404"/>
            <a:ext cx="4338523" cy="910354"/>
            <a:chOff x="607483" y="419779"/>
            <a:chExt cx="4338523" cy="910354"/>
          </a:xfrm>
        </p:grpSpPr>
        <p:sp>
          <p:nvSpPr>
            <p:cNvPr id="80" name="내용 개체 틀 5"/>
            <p:cNvSpPr txBox="1">
              <a:spLocks/>
            </p:cNvSpPr>
            <p:nvPr/>
          </p:nvSpPr>
          <p:spPr>
            <a:xfrm>
              <a:off x="607483" y="883857"/>
              <a:ext cx="4338523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계산하는 방법 알아보기</a:t>
              </a:r>
              <a:endPara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86" name="내용 개체 틀 5"/>
            <p:cNvSpPr txBox="1">
              <a:spLocks/>
            </p:cNvSpPr>
            <p:nvPr/>
          </p:nvSpPr>
          <p:spPr>
            <a:xfrm>
              <a:off x="678088" y="419779"/>
              <a:ext cx="4175023" cy="44627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그림을 </a:t>
              </a:r>
              <a:r>
                <a:rPr lang="ko-KR" altLang="en-US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이용하여 </a:t>
              </a:r>
              <a:r>
                <a:rPr lang="en-US" altLang="ko-KR" sz="20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9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23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+ </a:t>
              </a:r>
              <a:r>
                <a:rPr lang="en-US" altLang="ko-KR" sz="19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 </a:t>
              </a:r>
              <a:r>
                <a:rPr lang="ko-KR" altLang="en-US" sz="23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을</a:t>
              </a:r>
              <a:r>
                <a:rPr lang="en-US" altLang="ko-KR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88" name="직사각형 87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>
            <a:hlinkClick r:id="rId13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>
            <a:hlinkClick r:id="rId14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76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그림 5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6" t="24438" r="39930" b="59061"/>
          <a:stretch/>
        </p:blipFill>
        <p:spPr>
          <a:xfrm>
            <a:off x="2314565" y="2115402"/>
            <a:ext cx="1366100" cy="1697375"/>
          </a:xfrm>
          <a:prstGeom prst="rect">
            <a:avLst/>
          </a:prstGeom>
        </p:spPr>
      </p:pic>
      <p:pic>
        <p:nvPicPr>
          <p:cNvPr id="66" name="그림 6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3" t="24438" r="30223" b="59061"/>
          <a:stretch/>
        </p:blipFill>
        <p:spPr>
          <a:xfrm>
            <a:off x="3523892" y="2115402"/>
            <a:ext cx="1366100" cy="1697375"/>
          </a:xfrm>
          <a:prstGeom prst="rect">
            <a:avLst/>
          </a:prstGeom>
        </p:spPr>
      </p:pic>
      <p:pic>
        <p:nvPicPr>
          <p:cNvPr id="67" name="그림 6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1" t="24438" r="20165" b="59061"/>
          <a:stretch/>
        </p:blipFill>
        <p:spPr>
          <a:xfrm>
            <a:off x="4851793" y="2115402"/>
            <a:ext cx="1366100" cy="1697375"/>
          </a:xfrm>
          <a:prstGeom prst="rect">
            <a:avLst/>
          </a:prstGeom>
        </p:spPr>
      </p:pic>
      <p:pic>
        <p:nvPicPr>
          <p:cNvPr id="68" name="그림 6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4" t="24438" r="10372" b="59061"/>
          <a:stretch/>
        </p:blipFill>
        <p:spPr>
          <a:xfrm>
            <a:off x="6136005" y="2115402"/>
            <a:ext cx="1366100" cy="1697375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385900" y="1773994"/>
            <a:ext cx="5198093" cy="2038784"/>
            <a:chOff x="2167532" y="1773994"/>
            <a:chExt cx="5198093" cy="2038784"/>
          </a:xfrm>
        </p:grpSpPr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" t="21120" r="84448" b="59061"/>
            <a:stretch/>
          </p:blipFill>
          <p:spPr>
            <a:xfrm>
              <a:off x="2167532" y="1773994"/>
              <a:ext cx="1366100" cy="2038784"/>
            </a:xfrm>
            <a:prstGeom prst="rect">
              <a:avLst/>
            </a:prstGeom>
          </p:spPr>
        </p:pic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5" t="21120" r="75001" b="59061"/>
            <a:stretch/>
          </p:blipFill>
          <p:spPr>
            <a:xfrm>
              <a:off x="3345829" y="1773994"/>
              <a:ext cx="1366100" cy="2038784"/>
            </a:xfrm>
            <a:prstGeom prst="rect">
              <a:avLst/>
            </a:prstGeom>
          </p:spPr>
        </p:pic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5" t="21120" r="65731" b="59061"/>
            <a:stretch/>
          </p:blipFill>
          <p:spPr>
            <a:xfrm>
              <a:off x="4556083" y="1773994"/>
              <a:ext cx="1366100" cy="2038784"/>
            </a:xfrm>
            <a:prstGeom prst="rect">
              <a:avLst/>
            </a:prstGeom>
          </p:spPr>
        </p:pic>
        <p:pic>
          <p:nvPicPr>
            <p:cNvPr id="55" name="그림 5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55" t="21120" r="54751" b="59061"/>
            <a:stretch/>
          </p:blipFill>
          <p:spPr>
            <a:xfrm>
              <a:off x="5999525" y="1773994"/>
              <a:ext cx="1366100" cy="2038784"/>
            </a:xfrm>
            <a:prstGeom prst="rect">
              <a:avLst/>
            </a:prstGeom>
          </p:spPr>
        </p:pic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0" name="그룹 59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61" name="그룹 6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4" name="그림 6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2" name="그림 6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3" name="그림 6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88915"/>
              </p:ext>
            </p:extLst>
          </p:nvPr>
        </p:nvGraphicFramePr>
        <p:xfrm>
          <a:off x="1269198" y="413837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표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8111"/>
              </p:ext>
            </p:extLst>
          </p:nvPr>
        </p:nvGraphicFramePr>
        <p:xfrm>
          <a:off x="1992389" y="413837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883760" y="4276610"/>
            <a:ext cx="8149877" cy="1013534"/>
            <a:chOff x="883760" y="4508626"/>
            <a:chExt cx="8149877" cy="1013534"/>
          </a:xfrm>
        </p:grpSpPr>
        <p:grpSp>
          <p:nvGrpSpPr>
            <p:cNvPr id="75" name="그룹 74"/>
            <p:cNvGrpSpPr/>
            <p:nvPr/>
          </p:nvGrpSpPr>
          <p:grpSpPr>
            <a:xfrm>
              <a:off x="961827" y="4508626"/>
              <a:ext cx="8041213" cy="369332"/>
              <a:chOff x="829684" y="5546885"/>
              <a:chExt cx="8041213" cy="369332"/>
            </a:xfrm>
          </p:grpSpPr>
          <p:sp>
            <p:nvSpPr>
              <p:cNvPr id="76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1</a:t>
                </a:r>
                <a:r>
                  <a:rPr lang="ko-KR" altLang="en-US" dirty="0" smtClean="0"/>
                  <a:t>     과</a:t>
                </a:r>
                <a:r>
                  <a:rPr lang="en-US" altLang="ko-KR" dirty="0" smtClean="0"/>
                  <a:t> 1     </a:t>
                </a:r>
                <a:r>
                  <a:rPr lang="ko-KR" altLang="en-US" dirty="0" smtClean="0"/>
                  <a:t>은 </a:t>
                </a:r>
                <a:r>
                  <a:rPr lang="ko-KR" altLang="en-US" dirty="0"/>
                  <a:t>어떻게 </a:t>
                </a:r>
                <a:r>
                  <a:rPr lang="ko-KR" altLang="en-US" dirty="0" smtClean="0"/>
                  <a:t>통분했나요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77" name="모서리가 둥근 직사각형 7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 bwMode="auto">
            <a:xfrm>
              <a:off x="883760" y="5080428"/>
              <a:ext cx="8149877" cy="441732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내용 개체 틀 2"/>
          <p:cNvSpPr txBox="1">
            <a:spLocks/>
          </p:cNvSpPr>
          <p:nvPr/>
        </p:nvSpPr>
        <p:spPr>
          <a:xfrm>
            <a:off x="889048" y="488461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최소공배수 </a:t>
            </a:r>
            <a:r>
              <a:rPr lang="en-US" altLang="ko-KR" dirty="0"/>
              <a:t>10</a:t>
            </a:r>
            <a:r>
              <a:rPr lang="ko-KR" altLang="en-US" dirty="0"/>
              <a:t>을 이용하여 </a:t>
            </a:r>
            <a:r>
              <a:rPr lang="ko-KR" altLang="en-US" dirty="0" smtClean="0"/>
              <a:t>통분</a:t>
            </a:r>
            <a:r>
              <a:rPr lang="ko-KR" altLang="en-US" dirty="0"/>
              <a:t>했</a:t>
            </a:r>
            <a:r>
              <a:rPr lang="ko-KR" altLang="en-US" dirty="0" smtClean="0"/>
              <a:t>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48741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58986"/>
              </p:ext>
            </p:extLst>
          </p:nvPr>
        </p:nvGraphicFramePr>
        <p:xfrm>
          <a:off x="3224745" y="38580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12378"/>
              </p:ext>
            </p:extLst>
          </p:nvPr>
        </p:nvGraphicFramePr>
        <p:xfrm>
          <a:off x="3930529" y="38580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3" name="그룹 42"/>
          <p:cNvGrpSpPr/>
          <p:nvPr/>
        </p:nvGrpSpPr>
        <p:grpSpPr>
          <a:xfrm>
            <a:off x="607483" y="455404"/>
            <a:ext cx="4338523" cy="910354"/>
            <a:chOff x="607483" y="419779"/>
            <a:chExt cx="4338523" cy="910354"/>
          </a:xfrm>
        </p:grpSpPr>
        <p:sp>
          <p:nvSpPr>
            <p:cNvPr id="44" name="내용 개체 틀 5"/>
            <p:cNvSpPr txBox="1">
              <a:spLocks/>
            </p:cNvSpPr>
            <p:nvPr/>
          </p:nvSpPr>
          <p:spPr>
            <a:xfrm>
              <a:off x="607483" y="883857"/>
              <a:ext cx="4338523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계산하는 방법 알아보기</a:t>
              </a:r>
              <a:endPara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5" name="내용 개체 틀 5"/>
            <p:cNvSpPr txBox="1">
              <a:spLocks/>
            </p:cNvSpPr>
            <p:nvPr/>
          </p:nvSpPr>
          <p:spPr>
            <a:xfrm>
              <a:off x="678088" y="419779"/>
              <a:ext cx="4175023" cy="44627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그림을 </a:t>
              </a:r>
              <a:r>
                <a:rPr lang="ko-KR" altLang="en-US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이용하여 </a:t>
              </a:r>
              <a:r>
                <a:rPr lang="en-US" altLang="ko-KR" sz="20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9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23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+ </a:t>
              </a:r>
              <a:r>
                <a:rPr lang="en-US" altLang="ko-KR" sz="19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 </a:t>
              </a:r>
              <a:r>
                <a:rPr lang="ko-KR" altLang="en-US" sz="23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을</a:t>
              </a:r>
              <a:r>
                <a:rPr lang="en-US" altLang="ko-KR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47" name="직사각형 46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2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3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6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>
            <a:grpSpLocks noChangeAspect="1"/>
          </p:cNvGrpSpPr>
          <p:nvPr/>
        </p:nvGrpSpPr>
        <p:grpSpPr>
          <a:xfrm>
            <a:off x="2586894" y="1672837"/>
            <a:ext cx="4742485" cy="1834906"/>
            <a:chOff x="2096197" y="1773994"/>
            <a:chExt cx="5269428" cy="2038784"/>
          </a:xfrm>
        </p:grpSpPr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76" t="24438" r="39930" b="59061"/>
            <a:stretch/>
          </p:blipFill>
          <p:spPr>
            <a:xfrm>
              <a:off x="2096197" y="2115402"/>
              <a:ext cx="1366100" cy="1697375"/>
            </a:xfrm>
            <a:prstGeom prst="rect">
              <a:avLst/>
            </a:prstGeom>
          </p:spPr>
        </p:pic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83" t="24438" r="30223" b="59061"/>
            <a:stretch/>
          </p:blipFill>
          <p:spPr>
            <a:xfrm>
              <a:off x="3305524" y="2115402"/>
              <a:ext cx="1366100" cy="1697375"/>
            </a:xfrm>
            <a:prstGeom prst="rect">
              <a:avLst/>
            </a:prstGeom>
          </p:spPr>
        </p:pic>
        <p:pic>
          <p:nvPicPr>
            <p:cNvPr id="58" name="그림 5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1" t="24438" r="20165" b="59061"/>
            <a:stretch/>
          </p:blipFill>
          <p:spPr>
            <a:xfrm>
              <a:off x="4633425" y="2115402"/>
              <a:ext cx="1366100" cy="1697375"/>
            </a:xfrm>
            <a:prstGeom prst="rect">
              <a:avLst/>
            </a:prstGeom>
          </p:spPr>
        </p:pic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34" t="24438" r="10372" b="59061"/>
            <a:stretch/>
          </p:blipFill>
          <p:spPr>
            <a:xfrm>
              <a:off x="5917637" y="2115402"/>
              <a:ext cx="1366100" cy="1697375"/>
            </a:xfrm>
            <a:prstGeom prst="rect">
              <a:avLst/>
            </a:prstGeom>
          </p:spPr>
        </p:pic>
        <p:grpSp>
          <p:nvGrpSpPr>
            <p:cNvPr id="60" name="그룹 59"/>
            <p:cNvGrpSpPr/>
            <p:nvPr/>
          </p:nvGrpSpPr>
          <p:grpSpPr>
            <a:xfrm>
              <a:off x="2167532" y="1773994"/>
              <a:ext cx="5198093" cy="2038784"/>
              <a:chOff x="2167532" y="1773994"/>
              <a:chExt cx="5198093" cy="2038784"/>
            </a:xfrm>
          </p:grpSpPr>
          <p:pic>
            <p:nvPicPr>
              <p:cNvPr id="71" name="그림 70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8" t="21120" r="84448" b="59061"/>
              <a:stretch/>
            </p:blipFill>
            <p:spPr>
              <a:xfrm>
                <a:off x="2167532" y="1773994"/>
                <a:ext cx="1366100" cy="2038784"/>
              </a:xfrm>
              <a:prstGeom prst="rect">
                <a:avLst/>
              </a:prstGeom>
            </p:spPr>
          </p:pic>
          <p:pic>
            <p:nvPicPr>
              <p:cNvPr id="82" name="그림 81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05" t="21120" r="75001" b="59061"/>
              <a:stretch/>
            </p:blipFill>
            <p:spPr>
              <a:xfrm>
                <a:off x="3345829" y="1773994"/>
                <a:ext cx="1366100" cy="2038784"/>
              </a:xfrm>
              <a:prstGeom prst="rect">
                <a:avLst/>
              </a:prstGeom>
            </p:spPr>
          </p:pic>
          <p:pic>
            <p:nvPicPr>
              <p:cNvPr id="86" name="그림 85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75" t="21120" r="65731" b="59061"/>
              <a:stretch/>
            </p:blipFill>
            <p:spPr>
              <a:xfrm>
                <a:off x="4556083" y="1773994"/>
                <a:ext cx="1366100" cy="2038784"/>
              </a:xfrm>
              <a:prstGeom prst="rect">
                <a:avLst/>
              </a:prstGeom>
            </p:spPr>
          </p:pic>
          <p:pic>
            <p:nvPicPr>
              <p:cNvPr id="87" name="그림 86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55" t="21120" r="54751" b="59061"/>
              <a:stretch/>
            </p:blipFill>
            <p:spPr>
              <a:xfrm>
                <a:off x="5999525" y="1773994"/>
                <a:ext cx="1366100" cy="2038784"/>
              </a:xfrm>
              <a:prstGeom prst="rect">
                <a:avLst/>
              </a:prstGeom>
            </p:spPr>
          </p:pic>
        </p:grp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0" name="그룹 49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51" name="그룹 5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4" name="그림 5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3" name="그림 5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61" name="그룹 60"/>
          <p:cNvGrpSpPr/>
          <p:nvPr/>
        </p:nvGrpSpPr>
        <p:grpSpPr>
          <a:xfrm>
            <a:off x="961827" y="1508700"/>
            <a:ext cx="8041213" cy="369332"/>
            <a:chOff x="829684" y="5546885"/>
            <a:chExt cx="8041213" cy="369332"/>
          </a:xfrm>
        </p:grpSpPr>
        <p:sp>
          <p:nvSpPr>
            <p:cNvPr id="62" name="내용 개체 틀 3"/>
            <p:cNvSpPr txBox="1">
              <a:spLocks/>
            </p:cNvSpPr>
            <p:nvPr/>
          </p:nvSpPr>
          <p:spPr>
            <a:xfrm>
              <a:off x="9066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그림을 </a:t>
              </a:r>
              <a:r>
                <a:rPr lang="ko-KR" altLang="en-US" dirty="0" smtClean="0"/>
                <a:t>보고 </a:t>
              </a:r>
              <a:r>
                <a:rPr lang="en-US" altLang="ko-KR" dirty="0" smtClean="0"/>
                <a:t>1</a:t>
              </a:r>
              <a:r>
                <a:rPr lang="ko-KR" altLang="en-US" dirty="0" smtClean="0"/>
                <a:t>      </a:t>
              </a:r>
              <a:r>
                <a:rPr lang="en-US" altLang="ko-KR" dirty="0" smtClean="0"/>
                <a:t>+ 1 </a:t>
              </a:r>
              <a:r>
                <a:rPr lang="ko-KR" altLang="en-US" dirty="0" smtClean="0"/>
                <a:t>    을 </a:t>
              </a:r>
              <a:r>
                <a:rPr lang="ko-KR" altLang="en-US" dirty="0"/>
                <a:t>계산해 </a:t>
              </a:r>
              <a:r>
                <a:rPr lang="ko-KR" altLang="en-US" dirty="0" smtClean="0"/>
                <a:t>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829684" y="566711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77153"/>
              </p:ext>
            </p:extLst>
          </p:nvPr>
        </p:nvGraphicFramePr>
        <p:xfrm>
          <a:off x="2485923" y="137046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776454"/>
              </p:ext>
            </p:extLst>
          </p:nvPr>
        </p:nvGraphicFramePr>
        <p:xfrm>
          <a:off x="3186375" y="137046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54167" r="7365" b="22917"/>
          <a:stretch/>
        </p:blipFill>
        <p:spPr>
          <a:xfrm>
            <a:off x="1020734" y="3118464"/>
            <a:ext cx="7724116" cy="2986088"/>
          </a:xfrm>
          <a:prstGeom prst="rect">
            <a:avLst/>
          </a:prstGeom>
        </p:spPr>
      </p:pic>
      <p:sp>
        <p:nvSpPr>
          <p:cNvPr id="66" name="내용 개체 틀 2"/>
          <p:cNvSpPr txBox="1">
            <a:spLocks/>
          </p:cNvSpPr>
          <p:nvPr/>
        </p:nvSpPr>
        <p:spPr>
          <a:xfrm>
            <a:off x="3789125" y="3605457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7" name="내용 개체 틀 2"/>
          <p:cNvSpPr txBox="1">
            <a:spLocks/>
          </p:cNvSpPr>
          <p:nvPr/>
        </p:nvSpPr>
        <p:spPr>
          <a:xfrm>
            <a:off x="4556956" y="3605457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9" name="내용 개체 틀 2"/>
          <p:cNvSpPr txBox="1">
            <a:spLocks/>
          </p:cNvSpPr>
          <p:nvPr/>
        </p:nvSpPr>
        <p:spPr>
          <a:xfrm>
            <a:off x="6115737" y="3605457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0" name="내용 개체 틀 2"/>
          <p:cNvSpPr txBox="1">
            <a:spLocks/>
          </p:cNvSpPr>
          <p:nvPr/>
        </p:nvSpPr>
        <p:spPr>
          <a:xfrm>
            <a:off x="6788032" y="3605457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2" name="내용 개체 틀 2"/>
          <p:cNvSpPr txBox="1">
            <a:spLocks/>
          </p:cNvSpPr>
          <p:nvPr/>
        </p:nvSpPr>
        <p:spPr>
          <a:xfrm>
            <a:off x="3611701" y="4579294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3" name="내용 개체 틀 2"/>
          <p:cNvSpPr txBox="1">
            <a:spLocks/>
          </p:cNvSpPr>
          <p:nvPr/>
        </p:nvSpPr>
        <p:spPr>
          <a:xfrm>
            <a:off x="3611701" y="5344086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5" name="내용 개체 틀 2"/>
          <p:cNvSpPr txBox="1">
            <a:spLocks/>
          </p:cNvSpPr>
          <p:nvPr/>
        </p:nvSpPr>
        <p:spPr>
          <a:xfrm>
            <a:off x="4212554" y="4357096"/>
            <a:ext cx="548183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11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7" name="내용 개체 틀 2"/>
          <p:cNvSpPr txBox="1">
            <a:spLocks/>
          </p:cNvSpPr>
          <p:nvPr/>
        </p:nvSpPr>
        <p:spPr>
          <a:xfrm>
            <a:off x="5016300" y="4579294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8" name="내용 개체 틀 2"/>
          <p:cNvSpPr txBox="1">
            <a:spLocks/>
          </p:cNvSpPr>
          <p:nvPr/>
        </p:nvSpPr>
        <p:spPr>
          <a:xfrm>
            <a:off x="5534004" y="4579294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9" name="내용 개체 틀 2"/>
          <p:cNvSpPr txBox="1">
            <a:spLocks/>
          </p:cNvSpPr>
          <p:nvPr/>
        </p:nvSpPr>
        <p:spPr>
          <a:xfrm>
            <a:off x="5970992" y="4360926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80" name="내용 개체 틀 2"/>
          <p:cNvSpPr txBox="1">
            <a:spLocks/>
          </p:cNvSpPr>
          <p:nvPr/>
        </p:nvSpPr>
        <p:spPr>
          <a:xfrm>
            <a:off x="4035946" y="5119055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304802"/>
              </p:ext>
            </p:extLst>
          </p:nvPr>
        </p:nvGraphicFramePr>
        <p:xfrm>
          <a:off x="3224745" y="38580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89900"/>
              </p:ext>
            </p:extLst>
          </p:nvPr>
        </p:nvGraphicFramePr>
        <p:xfrm>
          <a:off x="3930529" y="38580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2" name="그룹 41"/>
          <p:cNvGrpSpPr/>
          <p:nvPr/>
        </p:nvGrpSpPr>
        <p:grpSpPr>
          <a:xfrm>
            <a:off x="607483" y="455404"/>
            <a:ext cx="4338523" cy="910354"/>
            <a:chOff x="607483" y="419779"/>
            <a:chExt cx="4338523" cy="910354"/>
          </a:xfrm>
        </p:grpSpPr>
        <p:sp>
          <p:nvSpPr>
            <p:cNvPr id="43" name="내용 개체 틀 5"/>
            <p:cNvSpPr txBox="1">
              <a:spLocks/>
            </p:cNvSpPr>
            <p:nvPr/>
          </p:nvSpPr>
          <p:spPr>
            <a:xfrm>
              <a:off x="607483" y="883857"/>
              <a:ext cx="4338523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계산하는 방법 알아보기</a:t>
              </a:r>
              <a:endPara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4" name="내용 개체 틀 5"/>
            <p:cNvSpPr txBox="1">
              <a:spLocks/>
            </p:cNvSpPr>
            <p:nvPr/>
          </p:nvSpPr>
          <p:spPr>
            <a:xfrm>
              <a:off x="678088" y="419779"/>
              <a:ext cx="4175023" cy="44627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그림을 </a:t>
              </a:r>
              <a:r>
                <a:rPr lang="ko-KR" altLang="en-US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이용하여 </a:t>
              </a:r>
              <a:r>
                <a:rPr lang="en-US" altLang="ko-KR" sz="20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9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23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+ </a:t>
              </a:r>
              <a:r>
                <a:rPr lang="en-US" altLang="ko-KR" sz="19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 </a:t>
              </a:r>
              <a:r>
                <a:rPr lang="ko-KR" altLang="en-US" sz="23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을</a:t>
              </a:r>
              <a:r>
                <a:rPr lang="en-US" altLang="ko-KR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68" name="직사각형 67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hlinkClick r:id="rId12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hlinkClick r:id="rId13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14284" y="15090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17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9" grpId="0"/>
      <p:bldP spid="70" grpId="0"/>
      <p:bldP spid="72" grpId="0"/>
      <p:bldP spid="73" grpId="0"/>
      <p:bldP spid="75" grpId="0"/>
      <p:bldP spid="77" grpId="0"/>
      <p:bldP spid="78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0" name="그룹 49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51" name="그룹 5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4" name="그림 53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3" name="그림 5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37" name="모서리가 둥근 직사각형 36"/>
          <p:cNvSpPr/>
          <p:nvPr/>
        </p:nvSpPr>
        <p:spPr bwMode="auto">
          <a:xfrm>
            <a:off x="871885" y="2324453"/>
            <a:ext cx="8149877" cy="422507"/>
          </a:xfrm>
          <a:prstGeom prst="roundRect">
            <a:avLst>
              <a:gd name="adj" fmla="val 1186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894753" y="235254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자연수는 자연수끼리 더하고 두 분수를 통분하여 </a:t>
            </a:r>
            <a:r>
              <a:rPr lang="ko-KR" altLang="en-US" dirty="0" smtClean="0"/>
              <a:t>계산했습니다</a:t>
            </a:r>
            <a:r>
              <a:rPr lang="en-US" altLang="ko-KR" dirty="0"/>
              <a:t>. 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23244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그룹 44"/>
          <p:cNvGrpSpPr/>
          <p:nvPr/>
        </p:nvGrpSpPr>
        <p:grpSpPr>
          <a:xfrm>
            <a:off x="961827" y="1770265"/>
            <a:ext cx="8041213" cy="369332"/>
            <a:chOff x="829684" y="5546885"/>
            <a:chExt cx="8041213" cy="369332"/>
          </a:xfrm>
        </p:grpSpPr>
        <p:sp>
          <p:nvSpPr>
            <p:cNvPr id="46" name="내용 개체 틀 3"/>
            <p:cNvSpPr txBox="1">
              <a:spLocks/>
            </p:cNvSpPr>
            <p:nvPr/>
          </p:nvSpPr>
          <p:spPr>
            <a:xfrm>
              <a:off x="9066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1</a:t>
              </a:r>
              <a:r>
                <a:rPr lang="ko-KR" altLang="en-US" dirty="0" smtClean="0"/>
                <a:t>      </a:t>
              </a:r>
              <a:r>
                <a:rPr lang="en-US" altLang="ko-KR" dirty="0" smtClean="0"/>
                <a:t>+ 1      </a:t>
              </a:r>
              <a:r>
                <a:rPr lang="ko-KR" altLang="en-US" dirty="0"/>
                <a:t>을 계산한 방법을 설명해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714629"/>
              </p:ext>
            </p:extLst>
          </p:nvPr>
        </p:nvGraphicFramePr>
        <p:xfrm>
          <a:off x="1304823" y="163202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256114"/>
              </p:ext>
            </p:extLst>
          </p:nvPr>
        </p:nvGraphicFramePr>
        <p:xfrm>
          <a:off x="2030239" y="163202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24734"/>
              </p:ext>
            </p:extLst>
          </p:nvPr>
        </p:nvGraphicFramePr>
        <p:xfrm>
          <a:off x="3224745" y="38580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147042"/>
              </p:ext>
            </p:extLst>
          </p:nvPr>
        </p:nvGraphicFramePr>
        <p:xfrm>
          <a:off x="3930529" y="38580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9" name="그룹 28"/>
          <p:cNvGrpSpPr/>
          <p:nvPr/>
        </p:nvGrpSpPr>
        <p:grpSpPr>
          <a:xfrm>
            <a:off x="607483" y="455404"/>
            <a:ext cx="4338523" cy="910354"/>
            <a:chOff x="607483" y="419779"/>
            <a:chExt cx="4338523" cy="910354"/>
          </a:xfrm>
        </p:grpSpPr>
        <p:sp>
          <p:nvSpPr>
            <p:cNvPr id="30" name="내용 개체 틀 5"/>
            <p:cNvSpPr txBox="1">
              <a:spLocks/>
            </p:cNvSpPr>
            <p:nvPr/>
          </p:nvSpPr>
          <p:spPr>
            <a:xfrm>
              <a:off x="607483" y="883857"/>
              <a:ext cx="4338523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계산하는 방법 알아보기</a:t>
              </a:r>
              <a:endPara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1" name="내용 개체 틀 5"/>
            <p:cNvSpPr txBox="1">
              <a:spLocks/>
            </p:cNvSpPr>
            <p:nvPr/>
          </p:nvSpPr>
          <p:spPr>
            <a:xfrm>
              <a:off x="678088" y="419779"/>
              <a:ext cx="4175023" cy="44627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그림을 </a:t>
              </a:r>
              <a:r>
                <a:rPr lang="ko-KR" altLang="en-US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이용하여 </a:t>
              </a:r>
              <a:r>
                <a:rPr lang="en-US" altLang="ko-KR" sz="20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9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23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+ </a:t>
              </a:r>
              <a:r>
                <a:rPr lang="en-US" altLang="ko-KR" sz="19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 </a:t>
              </a:r>
              <a:r>
                <a:rPr lang="ko-KR" altLang="en-US" sz="23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을</a:t>
              </a:r>
              <a:r>
                <a:rPr lang="en-US" altLang="ko-KR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32" name="직사각형 31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2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9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3614</TotalTime>
  <Words>880</Words>
  <Application>Microsoft Office PowerPoint</Application>
  <PresentationFormat>A4 용지(210x297mm)</PresentationFormat>
  <Paragraphs>320</Paragraphs>
  <Slides>19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천재교육</cp:lastModifiedBy>
  <cp:revision>307</cp:revision>
  <cp:lastPrinted>2018-11-29T23:38:07Z</cp:lastPrinted>
  <dcterms:created xsi:type="dcterms:W3CDTF">2017-09-24T23:31:15Z</dcterms:created>
  <dcterms:modified xsi:type="dcterms:W3CDTF">2019-01-03T01:48:20Z</dcterms:modified>
</cp:coreProperties>
</file>