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8" r:id="rId2"/>
    <p:sldId id="260" r:id="rId3"/>
    <p:sldId id="261" r:id="rId4"/>
    <p:sldId id="270" r:id="rId5"/>
    <p:sldId id="274" r:id="rId6"/>
    <p:sldId id="285" r:id="rId7"/>
    <p:sldId id="280" r:id="rId8"/>
    <p:sldId id="269" r:id="rId9"/>
    <p:sldId id="281" r:id="rId10"/>
    <p:sldId id="273" r:id="rId11"/>
    <p:sldId id="276" r:id="rId12"/>
    <p:sldId id="282" r:id="rId13"/>
    <p:sldId id="264" r:id="rId14"/>
    <p:sldId id="283" r:id="rId15"/>
    <p:sldId id="284" r:id="rId16"/>
    <p:sldId id="263" r:id="rId1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785">
          <p15:clr>
            <a:srgbClr val="A4A3A4"/>
          </p15:clr>
        </p15:guide>
        <p15:guide id="8" orient="horz" pos="3729">
          <p15:clr>
            <a:srgbClr val="A4A3A4"/>
          </p15:clr>
        </p15:guide>
        <p15:guide id="9" pos="233">
          <p15:clr>
            <a:srgbClr val="A4A3A4"/>
          </p15:clr>
        </p15:guide>
        <p15:guide id="10" pos="5694">
          <p15:clr>
            <a:srgbClr val="A4A3A4"/>
          </p15:clr>
        </p15:guide>
        <p15:guide id="11" pos="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699" autoAdjust="0"/>
  </p:normalViewPr>
  <p:slideViewPr>
    <p:cSldViewPr snapToGrid="0" showGuides="1">
      <p:cViewPr varScale="1">
        <p:scale>
          <a:sx n="87" d="100"/>
          <a:sy n="87" d="100"/>
        </p:scale>
        <p:origin x="1542" y="108"/>
      </p:cViewPr>
      <p:guideLst>
        <p:guide orient="horz" pos="537"/>
        <p:guide orient="horz" pos="3861"/>
        <p:guide orient="horz" pos="913"/>
        <p:guide pos="240"/>
        <p:guide pos="6023"/>
        <p:guide pos="489"/>
        <p:guide orient="horz" pos="785"/>
        <p:guide orient="horz" pos="3729"/>
        <p:guide pos="233"/>
        <p:guide pos="5694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모서리가 둥근 직사각형 23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7" name="그룹 2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104757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en-US" altLang="ko-KR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3.xml"/><Relationship Id="rId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12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slide" Target="slide11.xml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13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13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12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5" Type="http://schemas.openxmlformats.org/officeDocument/2006/relationships/slide" Target="slide10.xml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image" Target="../media/image7.png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13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slide" Target="slide11.xml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12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3.xml"/><Relationship Id="rId5" Type="http://schemas.openxmlformats.org/officeDocument/2006/relationships/image" Target="../media/image4.png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3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12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12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3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0" y="3043118"/>
            <a:ext cx="553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03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분수의 덧셈과 </a:t>
            </a:r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뺄셈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88~89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58~59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85296" y="195550"/>
            <a:ext cx="2956169" cy="713981"/>
            <a:chOff x="6885296" y="195550"/>
            <a:chExt cx="2956169" cy="713981"/>
          </a:xfrm>
        </p:grpSpPr>
        <p:grpSp>
          <p:nvGrpSpPr>
            <p:cNvPr id="24" name="그룹 2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6885296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1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내용 개체 틀 5"/>
          <p:cNvSpPr txBox="1">
            <a:spLocks/>
          </p:cNvSpPr>
          <p:nvPr/>
        </p:nvSpPr>
        <p:spPr>
          <a:xfrm>
            <a:off x="847026" y="505422"/>
            <a:ext cx="417502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가지 방법으로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2300" spc="-15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계산하기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503526"/>
              </p:ext>
            </p:extLst>
          </p:nvPr>
        </p:nvGraphicFramePr>
        <p:xfrm>
          <a:off x="1150357" y="434873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71562"/>
              </p:ext>
            </p:extLst>
          </p:nvPr>
        </p:nvGraphicFramePr>
        <p:xfrm>
          <a:off x="1763829" y="43876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8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5" name="그룹 94"/>
          <p:cNvGrpSpPr/>
          <p:nvPr/>
        </p:nvGrpSpPr>
        <p:grpSpPr>
          <a:xfrm>
            <a:off x="6892120" y="74037"/>
            <a:ext cx="2949345" cy="835494"/>
            <a:chOff x="6892120" y="74037"/>
            <a:chExt cx="2949345" cy="835494"/>
          </a:xfrm>
        </p:grpSpPr>
        <p:grpSp>
          <p:nvGrpSpPr>
            <p:cNvPr id="96" name="그룹 95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99" name="그림 98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100" name="그림 9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97" name="그림 9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98" name="그림 9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8687846" y="74037"/>
              <a:ext cx="335504" cy="713981"/>
            </a:xfrm>
            <a:prstGeom prst="rect">
              <a:avLst/>
            </a:prstGeom>
          </p:spPr>
        </p:pic>
      </p:grpSp>
      <p:sp>
        <p:nvSpPr>
          <p:cNvPr id="91" name="직사각형 90">
            <a:hlinkClick r:id="rId5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>
            <a:hlinkClick r:id="rId6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hlinkClick r:id="rId7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>
            <a:hlinkClick r:id="rId9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3" name="그룹 132"/>
          <p:cNvGrpSpPr/>
          <p:nvPr/>
        </p:nvGrpSpPr>
        <p:grpSpPr>
          <a:xfrm>
            <a:off x="871885" y="2300546"/>
            <a:ext cx="8149877" cy="1703161"/>
            <a:chOff x="871885" y="2300546"/>
            <a:chExt cx="8149877" cy="1703161"/>
          </a:xfrm>
        </p:grpSpPr>
        <p:grpSp>
          <p:nvGrpSpPr>
            <p:cNvPr id="134" name="그룹 133"/>
            <p:cNvGrpSpPr/>
            <p:nvPr/>
          </p:nvGrpSpPr>
          <p:grpSpPr>
            <a:xfrm>
              <a:off x="871885" y="2300546"/>
              <a:ext cx="8149877" cy="1703161"/>
              <a:chOff x="871885" y="2300546"/>
              <a:chExt cx="8149877" cy="1703161"/>
            </a:xfrm>
          </p:grpSpPr>
          <p:sp>
            <p:nvSpPr>
              <p:cNvPr id="136" name="내용 개체 틀 2"/>
              <p:cNvSpPr txBox="1">
                <a:spLocks/>
              </p:cNvSpPr>
              <p:nvPr/>
            </p:nvSpPr>
            <p:spPr>
              <a:xfrm>
                <a:off x="871885" y="2300546"/>
                <a:ext cx="810414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buNone/>
                </a:pPr>
                <a:r>
                  <a:rPr lang="ko-KR" altLang="en-US" dirty="0" smtClean="0">
                    <a:solidFill>
                      <a:schemeClr val="tx1"/>
                    </a:solidFill>
                  </a:rPr>
                  <a:t>   두 </a:t>
                </a:r>
                <a:r>
                  <a:rPr lang="ko-KR" altLang="en-US" dirty="0">
                    <a:solidFill>
                      <a:schemeClr val="tx1"/>
                    </a:solidFill>
                  </a:rPr>
                  <a:t>분모의 곱을 공통분모로 하여 통분한 후 계산해 보세요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  <p:sp>
            <p:nvSpPr>
              <p:cNvPr id="137" name="모서리가 둥근 직사각형 136"/>
              <p:cNvSpPr/>
              <p:nvPr/>
            </p:nvSpPr>
            <p:spPr bwMode="auto">
              <a:xfrm>
                <a:off x="871885" y="2846900"/>
                <a:ext cx="8149877" cy="1156807"/>
              </a:xfrm>
              <a:prstGeom prst="roundRect">
                <a:avLst>
                  <a:gd name="adj" fmla="val 11869"/>
                </a:avLst>
              </a:prstGeom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35" name="모서리가 둥근 직사각형 134"/>
            <p:cNvSpPr/>
            <p:nvPr/>
          </p:nvSpPr>
          <p:spPr>
            <a:xfrm>
              <a:off x="954371" y="242630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8" name="그룹 137"/>
          <p:cNvGrpSpPr/>
          <p:nvPr/>
        </p:nvGrpSpPr>
        <p:grpSpPr>
          <a:xfrm>
            <a:off x="871885" y="4167481"/>
            <a:ext cx="8149877" cy="1606458"/>
            <a:chOff x="871885" y="4167481"/>
            <a:chExt cx="8149877" cy="1606458"/>
          </a:xfrm>
        </p:grpSpPr>
        <p:grpSp>
          <p:nvGrpSpPr>
            <p:cNvPr id="139" name="그룹 138"/>
            <p:cNvGrpSpPr/>
            <p:nvPr/>
          </p:nvGrpSpPr>
          <p:grpSpPr>
            <a:xfrm>
              <a:off x="871885" y="4167481"/>
              <a:ext cx="8149877" cy="1606458"/>
              <a:chOff x="871885" y="4167481"/>
              <a:chExt cx="8149877" cy="1606458"/>
            </a:xfrm>
          </p:grpSpPr>
          <p:sp>
            <p:nvSpPr>
              <p:cNvPr id="141" name="내용 개체 틀 2"/>
              <p:cNvSpPr txBox="1">
                <a:spLocks/>
              </p:cNvSpPr>
              <p:nvPr/>
            </p:nvSpPr>
            <p:spPr>
              <a:xfrm>
                <a:off x="889048" y="4167481"/>
                <a:ext cx="810414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buNone/>
                </a:pPr>
                <a:r>
                  <a:rPr lang="ko-KR" altLang="en-US" dirty="0" smtClean="0">
                    <a:solidFill>
                      <a:schemeClr val="tx1"/>
                    </a:solidFill>
                  </a:rPr>
                  <a:t>   두 </a:t>
                </a:r>
                <a:r>
                  <a:rPr lang="ko-KR" altLang="en-US" dirty="0">
                    <a:solidFill>
                      <a:schemeClr val="tx1"/>
                    </a:solidFill>
                  </a:rPr>
                  <a:t>분모의 곱을 공통분모로 하여 통분한 후 계산해 보세요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  <p:sp>
            <p:nvSpPr>
              <p:cNvPr id="142" name="모서리가 둥근 직사각형 141"/>
              <p:cNvSpPr/>
              <p:nvPr/>
            </p:nvSpPr>
            <p:spPr bwMode="auto">
              <a:xfrm>
                <a:off x="871885" y="4617132"/>
                <a:ext cx="8149877" cy="1156807"/>
              </a:xfrm>
              <a:prstGeom prst="roundRect">
                <a:avLst>
                  <a:gd name="adj" fmla="val 11869"/>
                </a:avLst>
              </a:prstGeom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40" name="모서리가 둥근 직사각형 139"/>
            <p:cNvSpPr/>
            <p:nvPr/>
          </p:nvSpPr>
          <p:spPr>
            <a:xfrm>
              <a:off x="954371" y="4293096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3" name="내용 개체 틀 2"/>
          <p:cNvSpPr txBox="1">
            <a:spLocks/>
          </p:cNvSpPr>
          <p:nvPr/>
        </p:nvSpPr>
        <p:spPr>
          <a:xfrm>
            <a:off x="889048" y="4975076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       </a:t>
            </a:r>
            <a:r>
              <a:rPr lang="en-US" altLang="ko-KR" dirty="0" smtClean="0">
                <a:solidFill>
                  <a:srgbClr val="208235"/>
                </a:solidFill>
              </a:rPr>
              <a:t>+</a:t>
            </a:r>
            <a:r>
              <a:rPr lang="ko-KR" altLang="en-US" dirty="0" smtClean="0">
                <a:solidFill>
                  <a:srgbClr val="208235"/>
                </a:solidFill>
              </a:rPr>
              <a:t>       </a:t>
            </a:r>
            <a:r>
              <a:rPr lang="en-US" altLang="ko-KR" dirty="0" smtClean="0">
                <a:solidFill>
                  <a:srgbClr val="208235"/>
                </a:solidFill>
              </a:rPr>
              <a:t>=            +      =       +       =        =</a:t>
            </a:r>
            <a:r>
              <a:rPr lang="ko-KR" altLang="en-US" dirty="0">
                <a:solidFill>
                  <a:srgbClr val="208235"/>
                </a:solidFill>
              </a:rPr>
              <a:t> </a:t>
            </a: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aphicFrame>
        <p:nvGraphicFramePr>
          <p:cNvPr id="144" name="표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95984"/>
              </p:ext>
            </p:extLst>
          </p:nvPr>
        </p:nvGraphicFramePr>
        <p:xfrm>
          <a:off x="1838800" y="485146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5" name="표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63268"/>
              </p:ext>
            </p:extLst>
          </p:nvPr>
        </p:nvGraphicFramePr>
        <p:xfrm>
          <a:off x="1227208" y="485146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6" name="표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25851"/>
              </p:ext>
            </p:extLst>
          </p:nvPr>
        </p:nvGraphicFramePr>
        <p:xfrm>
          <a:off x="5028002" y="48514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7" name="표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77289"/>
              </p:ext>
            </p:extLst>
          </p:nvPr>
        </p:nvGraphicFramePr>
        <p:xfrm>
          <a:off x="5859124" y="486723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8" name="표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426226"/>
              </p:ext>
            </p:extLst>
          </p:nvPr>
        </p:nvGraphicFramePr>
        <p:xfrm>
          <a:off x="3296816" y="485146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9" name="표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65220"/>
              </p:ext>
            </p:extLst>
          </p:nvPr>
        </p:nvGraphicFramePr>
        <p:xfrm>
          <a:off x="3853830" y="485146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0" name="표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75624"/>
              </p:ext>
            </p:extLst>
          </p:nvPr>
        </p:nvGraphicFramePr>
        <p:xfrm>
          <a:off x="4412940" y="485146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1" name="내용 개체 틀 2"/>
          <p:cNvSpPr txBox="1">
            <a:spLocks/>
          </p:cNvSpPr>
          <p:nvPr/>
        </p:nvSpPr>
        <p:spPr>
          <a:xfrm>
            <a:off x="889048" y="321567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       </a:t>
            </a:r>
            <a:r>
              <a:rPr lang="en-US" altLang="ko-KR" dirty="0" smtClean="0">
                <a:solidFill>
                  <a:srgbClr val="208235"/>
                </a:solidFill>
              </a:rPr>
              <a:t>+</a:t>
            </a:r>
            <a:r>
              <a:rPr lang="ko-KR" altLang="en-US" dirty="0" smtClean="0">
                <a:solidFill>
                  <a:srgbClr val="208235"/>
                </a:solidFill>
              </a:rPr>
              <a:t>       </a:t>
            </a:r>
            <a:r>
              <a:rPr lang="en-US" altLang="ko-KR" dirty="0" smtClean="0">
                <a:solidFill>
                  <a:srgbClr val="208235"/>
                </a:solidFill>
              </a:rPr>
              <a:t>=            +             =         +        =        =1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aphicFrame>
        <p:nvGraphicFramePr>
          <p:cNvPr id="152" name="표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73726"/>
              </p:ext>
            </p:extLst>
          </p:nvPr>
        </p:nvGraphicFramePr>
        <p:xfrm>
          <a:off x="4302578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" name="표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71917"/>
              </p:ext>
            </p:extLst>
          </p:nvPr>
        </p:nvGraphicFramePr>
        <p:xfrm>
          <a:off x="4984532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" name="표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332638"/>
              </p:ext>
            </p:extLst>
          </p:nvPr>
        </p:nvGraphicFramePr>
        <p:xfrm>
          <a:off x="1234146" y="15219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5" name="표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18212"/>
              </p:ext>
            </p:extLst>
          </p:nvPr>
        </p:nvGraphicFramePr>
        <p:xfrm>
          <a:off x="1742052" y="15219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6" name="표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78597"/>
              </p:ext>
            </p:extLst>
          </p:nvPr>
        </p:nvGraphicFramePr>
        <p:xfrm>
          <a:off x="1838800" y="307301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7" name="표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985601"/>
              </p:ext>
            </p:extLst>
          </p:nvPr>
        </p:nvGraphicFramePr>
        <p:xfrm>
          <a:off x="1227208" y="307301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" name="표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01014"/>
              </p:ext>
            </p:extLst>
          </p:nvPr>
        </p:nvGraphicFramePr>
        <p:xfrm>
          <a:off x="2421427" y="3073012"/>
          <a:ext cx="652847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652847"/>
              </a:tblGrid>
              <a:tr h="323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2×9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3×9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9" name="표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061227"/>
              </p:ext>
            </p:extLst>
          </p:nvPr>
        </p:nvGraphicFramePr>
        <p:xfrm>
          <a:off x="3346236" y="3073012"/>
          <a:ext cx="652847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652847"/>
              </a:tblGrid>
              <a:tr h="323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8×3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9×3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0" name="표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15687"/>
              </p:ext>
            </p:extLst>
          </p:nvPr>
        </p:nvGraphicFramePr>
        <p:xfrm>
          <a:off x="5637076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2" name="표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41510"/>
              </p:ext>
            </p:extLst>
          </p:nvPr>
        </p:nvGraphicFramePr>
        <p:xfrm>
          <a:off x="6443989" y="3088778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3" name="표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15068"/>
              </p:ext>
            </p:extLst>
          </p:nvPr>
        </p:nvGraphicFramePr>
        <p:xfrm>
          <a:off x="2421427" y="4851465"/>
          <a:ext cx="652847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652847"/>
              </a:tblGrid>
              <a:tr h="323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2×3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3×3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4" name="그룹 163"/>
          <p:cNvGrpSpPr/>
          <p:nvPr/>
        </p:nvGrpSpPr>
        <p:grpSpPr>
          <a:xfrm>
            <a:off x="884715" y="1639864"/>
            <a:ext cx="8482268" cy="369332"/>
            <a:chOff x="870058" y="3568751"/>
            <a:chExt cx="8482268" cy="369332"/>
          </a:xfrm>
        </p:grpSpPr>
        <p:grpSp>
          <p:nvGrpSpPr>
            <p:cNvPr id="165" name="그룹 164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167" name="그룹 16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69" name="모서리가 둥근 직사각형 16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8" name="모서리가 둥근 직사각형 16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66" name="내용 개체 틀 3"/>
            <p:cNvSpPr txBox="1">
              <a:spLocks/>
            </p:cNvSpPr>
            <p:nvPr/>
          </p:nvSpPr>
          <p:spPr>
            <a:xfrm>
              <a:off x="1057529" y="3568751"/>
              <a:ext cx="829479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 </a:t>
              </a:r>
              <a:r>
                <a:rPr lang="ko-KR" altLang="en-US" dirty="0" smtClean="0"/>
                <a:t>     </a:t>
              </a:r>
              <a:r>
                <a:rPr lang="en-US" altLang="ko-KR" dirty="0" smtClean="0"/>
                <a:t>+     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두 가지 방법으로 계산해 봅시다</a:t>
              </a:r>
              <a:r>
                <a:rPr lang="en-US" altLang="ko-KR" dirty="0"/>
                <a:t>. </a:t>
              </a:r>
            </a:p>
          </p:txBody>
        </p:sp>
      </p:grpSp>
      <p:pic>
        <p:nvPicPr>
          <p:cNvPr id="171" name="그림 17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8705" y="32165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그림 17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8705" y="49867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5684808" y="2896066"/>
            <a:ext cx="759123" cy="968464"/>
            <a:chOff x="5684808" y="2896066"/>
            <a:chExt cx="759123" cy="968464"/>
          </a:xfrm>
        </p:grpSpPr>
        <p:cxnSp>
          <p:nvCxnSpPr>
            <p:cNvPr id="4" name="직선 연결선 3"/>
            <p:cNvCxnSpPr/>
            <p:nvPr/>
          </p:nvCxnSpPr>
          <p:spPr>
            <a:xfrm flipV="1">
              <a:off x="5684808" y="3174520"/>
              <a:ext cx="319177" cy="14664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 flipV="1">
              <a:off x="5684808" y="3465004"/>
              <a:ext cx="319177" cy="14664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내용 개체 틀 2"/>
            <p:cNvSpPr txBox="1">
              <a:spLocks/>
            </p:cNvSpPr>
            <p:nvPr/>
          </p:nvSpPr>
          <p:spPr>
            <a:xfrm>
              <a:off x="5896155" y="3495198"/>
              <a:ext cx="26428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 smtClean="0">
                  <a:solidFill>
                    <a:srgbClr val="FF0000"/>
                  </a:solidFill>
                </a:rPr>
                <a:t>9</a:t>
              </a:r>
              <a:endParaRPr lang="en-US" altLang="ko-KR" dirty="0">
                <a:solidFill>
                  <a:srgbClr val="FF0000"/>
                </a:solidFill>
              </a:endParaRPr>
            </a:p>
          </p:txBody>
        </p:sp>
        <p:sp>
          <p:nvSpPr>
            <p:cNvPr id="66" name="내용 개체 틀 2"/>
            <p:cNvSpPr txBox="1">
              <a:spLocks/>
            </p:cNvSpPr>
            <p:nvPr/>
          </p:nvSpPr>
          <p:spPr>
            <a:xfrm>
              <a:off x="5896154" y="2896066"/>
              <a:ext cx="54777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 smtClean="0">
                  <a:solidFill>
                    <a:srgbClr val="FF0000"/>
                  </a:solidFill>
                </a:rPr>
                <a:t>14</a:t>
              </a:r>
              <a:endParaRPr lang="en-US" altLang="ko-KR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직사각형 66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2840" y="1469645"/>
            <a:ext cx="8168300" cy="1754326"/>
            <a:chOff x="872840" y="1469645"/>
            <a:chExt cx="8168300" cy="1754326"/>
          </a:xfrm>
        </p:grpSpPr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1076906" y="1469645"/>
              <a:ext cx="7964234" cy="175432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00000"/>
                </a:lnSpc>
              </a:pPr>
              <a:r>
                <a:rPr lang="ko-KR" altLang="en-US" dirty="0" smtClean="0"/>
                <a:t>아이스크림 </a:t>
              </a:r>
              <a:r>
                <a:rPr lang="en-US" altLang="ko-KR" dirty="0"/>
                <a:t>1</a:t>
              </a:r>
              <a:r>
                <a:rPr lang="ko-KR" altLang="en-US" dirty="0"/>
                <a:t>개를 만드는 데 필요한 우유는 </a:t>
              </a:r>
              <a:r>
                <a:rPr lang="ko-KR" altLang="en-US" dirty="0" smtClean="0"/>
                <a:t>     컵이고</a:t>
              </a:r>
              <a:r>
                <a:rPr lang="en-US" altLang="ko-KR" dirty="0"/>
                <a:t>, </a:t>
              </a:r>
              <a:r>
                <a:rPr lang="ko-KR" altLang="en-US" dirty="0" smtClean="0"/>
                <a:t>케이</a:t>
              </a:r>
              <a:r>
                <a:rPr lang="ko-KR" altLang="en-US" dirty="0"/>
                <a:t>크</a:t>
              </a:r>
              <a:r>
                <a:rPr lang="ko-KR" altLang="en-US" dirty="0" smtClean="0"/>
                <a:t> </a:t>
              </a:r>
              <a:r>
                <a:rPr lang="en-US" altLang="ko-KR" dirty="0"/>
                <a:t>1</a:t>
              </a:r>
              <a:r>
                <a:rPr lang="ko-KR" altLang="en-US" dirty="0"/>
                <a:t>개를 만드는 데 필요한 </a:t>
              </a:r>
              <a:r>
                <a:rPr lang="ko-KR" altLang="en-US" dirty="0" smtClean="0"/>
                <a:t>우유는      컵입니다</a:t>
              </a:r>
              <a:r>
                <a:rPr lang="en-US" altLang="ko-KR" dirty="0"/>
                <a:t>. </a:t>
              </a:r>
              <a:r>
                <a:rPr lang="ko-KR" altLang="en-US" spc="-150" dirty="0"/>
                <a:t>아이스크림</a:t>
              </a:r>
              <a:r>
                <a:rPr lang="ko-KR" altLang="en-US" dirty="0"/>
                <a:t> </a:t>
              </a:r>
              <a:r>
                <a:rPr lang="en-US" altLang="ko-KR" dirty="0"/>
                <a:t>1</a:t>
              </a:r>
              <a:r>
                <a:rPr lang="ko-KR" altLang="en-US" dirty="0"/>
                <a:t>개와 </a:t>
              </a:r>
              <a:r>
                <a:rPr lang="ko-KR" altLang="en-US" dirty="0" smtClean="0"/>
                <a:t>케이</a:t>
              </a:r>
              <a:r>
                <a:rPr lang="ko-KR" altLang="en-US" dirty="0"/>
                <a:t>크</a:t>
              </a:r>
              <a:r>
                <a:rPr lang="ko-KR" altLang="en-US" dirty="0" smtClean="0"/>
                <a:t> </a:t>
              </a:r>
              <a:r>
                <a:rPr lang="en-US" altLang="ko-KR" dirty="0"/>
                <a:t>1</a:t>
              </a:r>
              <a:r>
                <a:rPr lang="ko-KR" altLang="en-US" dirty="0"/>
                <a:t>개를 모두 </a:t>
              </a:r>
              <a:r>
                <a:rPr lang="ko-KR" altLang="en-US" spc="-150" dirty="0"/>
                <a:t>만드는</a:t>
              </a:r>
              <a:r>
                <a:rPr lang="ko-KR" altLang="en-US" dirty="0"/>
                <a:t> 데 </a:t>
              </a:r>
              <a:r>
                <a:rPr lang="ko-KR" altLang="en-US" spc="-150" dirty="0"/>
                <a:t>필요한</a:t>
              </a:r>
              <a:r>
                <a:rPr lang="ko-KR" altLang="en-US" dirty="0"/>
                <a:t> 우유의 양을 </a:t>
              </a:r>
              <a:r>
                <a:rPr lang="ko-KR" altLang="en-US" dirty="0" smtClean="0"/>
                <a:t>구해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79" name="그룹 78"/>
            <p:cNvGrpSpPr/>
            <p:nvPr/>
          </p:nvGrpSpPr>
          <p:grpSpPr>
            <a:xfrm>
              <a:off x="872840" y="1746488"/>
              <a:ext cx="217025" cy="217025"/>
              <a:chOff x="4520952" y="3717032"/>
              <a:chExt cx="217025" cy="217025"/>
            </a:xfrm>
          </p:grpSpPr>
          <p:grpSp>
            <p:nvGrpSpPr>
              <p:cNvPr id="81" name="그룹 8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2" name="모서리가 둥근 직사각형 8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71885" y="3307652"/>
            <a:ext cx="8260138" cy="1162376"/>
            <a:chOff x="871885" y="3307652"/>
            <a:chExt cx="8260138" cy="1162376"/>
          </a:xfrm>
        </p:grpSpPr>
        <p:grpSp>
          <p:nvGrpSpPr>
            <p:cNvPr id="56" name="그룹 55"/>
            <p:cNvGrpSpPr/>
            <p:nvPr/>
          </p:nvGrpSpPr>
          <p:grpSpPr>
            <a:xfrm>
              <a:off x="961827" y="3307652"/>
              <a:ext cx="8170196" cy="369332"/>
              <a:chOff x="829684" y="5546885"/>
              <a:chExt cx="8170196" cy="369332"/>
            </a:xfrm>
          </p:grpSpPr>
          <p:sp>
            <p:nvSpPr>
              <p:cNvPr id="57" name="내용 개체 틀 3"/>
              <p:cNvSpPr txBox="1">
                <a:spLocks/>
              </p:cNvSpPr>
              <p:nvPr/>
            </p:nvSpPr>
            <p:spPr>
              <a:xfrm>
                <a:off x="943733" y="5546885"/>
                <a:ext cx="8056147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아이스크림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개와 </a:t>
                </a:r>
                <a:r>
                  <a:rPr lang="ko-KR" altLang="en-US" dirty="0" smtClean="0"/>
                  <a:t>케이</a:t>
                </a:r>
                <a:r>
                  <a:rPr lang="ko-KR" altLang="en-US" dirty="0"/>
                  <a:t>크</a:t>
                </a:r>
                <a:r>
                  <a:rPr lang="ko-KR" altLang="en-US" dirty="0" smtClean="0"/>
                  <a:t>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개를 만들기 위해 필요한 우유의 양은 </a:t>
                </a:r>
                <a:r>
                  <a:rPr lang="ko-KR" altLang="en-US"/>
                  <a:t>각각 </a:t>
                </a:r>
                <a:r>
                  <a:rPr lang="ko-KR" altLang="en-US" smtClean="0"/>
                  <a:t>얼마인가요</a:t>
                </a:r>
                <a:r>
                  <a:rPr lang="en-US" altLang="ko-KR" smtClean="0"/>
                  <a:t>?</a:t>
                </a:r>
                <a:endParaRPr lang="en-US" altLang="ko-KR" dirty="0"/>
              </a:p>
            </p:txBody>
          </p:sp>
          <p:sp>
            <p:nvSpPr>
              <p:cNvPr id="58" name="모서리가 둥근 직사각형 5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9" name="모서리가 둥근 직사각형 58"/>
            <p:cNvSpPr/>
            <p:nvPr/>
          </p:nvSpPr>
          <p:spPr bwMode="auto">
            <a:xfrm>
              <a:off x="871885" y="3811124"/>
              <a:ext cx="8149877" cy="658904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871885" y="4746290"/>
            <a:ext cx="8479332" cy="1162376"/>
            <a:chOff x="871885" y="4746290"/>
            <a:chExt cx="8479332" cy="1162376"/>
          </a:xfrm>
        </p:grpSpPr>
        <p:grpSp>
          <p:nvGrpSpPr>
            <p:cNvPr id="64" name="그룹 63"/>
            <p:cNvGrpSpPr/>
            <p:nvPr/>
          </p:nvGrpSpPr>
          <p:grpSpPr>
            <a:xfrm>
              <a:off x="961827" y="4746290"/>
              <a:ext cx="8389390" cy="369332"/>
              <a:chOff x="829684" y="5546885"/>
              <a:chExt cx="8389390" cy="369332"/>
            </a:xfrm>
          </p:grpSpPr>
          <p:sp>
            <p:nvSpPr>
              <p:cNvPr id="65" name="내용 개체 틀 3"/>
              <p:cNvSpPr txBox="1">
                <a:spLocks/>
              </p:cNvSpPr>
              <p:nvPr/>
            </p:nvSpPr>
            <p:spPr>
              <a:xfrm>
                <a:off x="943733" y="5546885"/>
                <a:ext cx="8275341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아이스크림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개와 케이크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개를 만드는 </a:t>
                </a:r>
                <a:r>
                  <a:rPr lang="ko-KR" altLang="en-US" spc="-150" dirty="0"/>
                  <a:t>데 필요한 우유의 양은 </a:t>
                </a:r>
                <a:r>
                  <a:rPr lang="ko-KR" altLang="en-US" dirty="0"/>
                  <a:t>어떻게 </a:t>
                </a:r>
                <a:r>
                  <a:rPr lang="ko-KR" altLang="en-US" spc="-150" dirty="0"/>
                  <a:t>구할 수 있나요</a:t>
                </a:r>
                <a:r>
                  <a:rPr lang="en-US" altLang="ko-KR" spc="-150" dirty="0"/>
                  <a:t>?</a:t>
                </a:r>
              </a:p>
            </p:txBody>
          </p:sp>
          <p:sp>
            <p:nvSpPr>
              <p:cNvPr id="66" name="모서리가 둥근 직사각형 6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7" name="모서리가 둥근 직사각형 66"/>
            <p:cNvSpPr/>
            <p:nvPr/>
          </p:nvSpPr>
          <p:spPr bwMode="auto">
            <a:xfrm>
              <a:off x="871885" y="5249762"/>
              <a:ext cx="8149877" cy="658904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내용 개체 틀 5"/>
          <p:cNvSpPr txBox="1">
            <a:spLocks/>
          </p:cNvSpPr>
          <p:nvPr/>
        </p:nvSpPr>
        <p:spPr>
          <a:xfrm>
            <a:off x="694689" y="412069"/>
            <a:ext cx="417502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실생활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에서 </a:t>
            </a: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받아올림이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있는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분모가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다른 진분수의 덧셈하기</a:t>
            </a:r>
          </a:p>
        </p:txBody>
      </p: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887366"/>
              </p:ext>
            </p:extLst>
          </p:nvPr>
        </p:nvGraphicFramePr>
        <p:xfrm>
          <a:off x="5477846" y="154095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565166"/>
              </p:ext>
            </p:extLst>
          </p:nvPr>
        </p:nvGraphicFramePr>
        <p:xfrm>
          <a:off x="2596452" y="2093577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" name="내용 개체 틀 2"/>
          <p:cNvSpPr txBox="1">
            <a:spLocks/>
          </p:cNvSpPr>
          <p:nvPr/>
        </p:nvSpPr>
        <p:spPr>
          <a:xfrm>
            <a:off x="889048" y="3974960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       컵과       컵입니다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9318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49542"/>
              </p:ext>
            </p:extLst>
          </p:nvPr>
        </p:nvGraphicFramePr>
        <p:xfrm>
          <a:off x="2137032" y="383229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864616"/>
              </p:ext>
            </p:extLst>
          </p:nvPr>
        </p:nvGraphicFramePr>
        <p:xfrm>
          <a:off x="1227208" y="383229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" name="내용 개체 틀 2"/>
          <p:cNvSpPr txBox="1">
            <a:spLocks/>
          </p:cNvSpPr>
          <p:nvPr/>
        </p:nvSpPr>
        <p:spPr>
          <a:xfrm>
            <a:off x="889048" y="5413598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       </a:t>
            </a:r>
            <a:r>
              <a:rPr lang="en-US" altLang="ko-KR" dirty="0" smtClean="0"/>
              <a:t>+</a:t>
            </a:r>
            <a:r>
              <a:rPr lang="ko-KR" altLang="en-US" dirty="0" smtClean="0"/>
              <a:t>       를 계산합니다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3704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3027"/>
              </p:ext>
            </p:extLst>
          </p:nvPr>
        </p:nvGraphicFramePr>
        <p:xfrm>
          <a:off x="1813182" y="527093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296318"/>
              </p:ext>
            </p:extLst>
          </p:nvPr>
        </p:nvGraphicFramePr>
        <p:xfrm>
          <a:off x="1227208" y="527093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2" name="그룹 71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73" name="그룹 7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76" name="그림 7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77" name="그림 7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74" name="그림 7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75" name="그림 7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94" name="직사각형 93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>
            <a:hlinkClick r:id="rId7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>
            <a:hlinkClick r:id="rId10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7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9" name="내용 개체 틀 5"/>
          <p:cNvSpPr txBox="1">
            <a:spLocks/>
          </p:cNvSpPr>
          <p:nvPr/>
        </p:nvSpPr>
        <p:spPr>
          <a:xfrm>
            <a:off x="694689" y="412069"/>
            <a:ext cx="417502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실생활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에서 </a:t>
            </a: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받아올림이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있는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분모가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다른 진분수의 덧셈하기</a:t>
            </a:r>
          </a:p>
        </p:txBody>
      </p:sp>
      <p:sp>
        <p:nvSpPr>
          <p:cNvPr id="77" name="모서리가 둥근 직사각형 76"/>
          <p:cNvSpPr/>
          <p:nvPr/>
        </p:nvSpPr>
        <p:spPr bwMode="auto">
          <a:xfrm>
            <a:off x="871885" y="2252025"/>
            <a:ext cx="8149877" cy="1358075"/>
          </a:xfrm>
          <a:prstGeom prst="roundRect">
            <a:avLst>
              <a:gd name="adj" fmla="val 1186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8" name="내용 개체 틀 2"/>
          <p:cNvSpPr txBox="1">
            <a:spLocks/>
          </p:cNvSpPr>
          <p:nvPr/>
        </p:nvSpPr>
        <p:spPr>
          <a:xfrm>
            <a:off x="889048" y="2252025"/>
            <a:ext cx="8104140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200000"/>
              </a:lnSpc>
            </a:pPr>
            <a:r>
              <a:rPr lang="ko-KR" altLang="en-US" dirty="0"/>
              <a:t>두 분모의 </a:t>
            </a:r>
            <a:r>
              <a:rPr lang="ko-KR" altLang="en-US" dirty="0" smtClean="0"/>
              <a:t>최소공배수를 공통분모로 </a:t>
            </a:r>
            <a:r>
              <a:rPr lang="ko-KR" altLang="en-US" dirty="0"/>
              <a:t>하여 </a:t>
            </a:r>
            <a:r>
              <a:rPr lang="ko-KR" altLang="en-US" dirty="0" smtClean="0"/>
              <a:t>통분하면      </a:t>
            </a:r>
            <a:r>
              <a:rPr lang="en-US" altLang="ko-KR" dirty="0"/>
              <a:t>+       </a:t>
            </a:r>
            <a:r>
              <a:rPr lang="en-US" altLang="ko-KR" dirty="0" smtClean="0"/>
              <a:t>=         </a:t>
            </a:r>
            <a:r>
              <a:rPr lang="en-US" altLang="ko-KR" dirty="0"/>
              <a:t>+ </a:t>
            </a:r>
            <a:r>
              <a:rPr lang="en-US" altLang="ko-KR" dirty="0" smtClean="0"/>
              <a:t>          </a:t>
            </a:r>
            <a:r>
              <a:rPr lang="en-US" altLang="ko-KR" dirty="0"/>
              <a:t>=        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r>
              <a:rPr lang="en-US" altLang="ko-KR" dirty="0" smtClean="0"/>
              <a:t>=</a:t>
            </a:r>
            <a:r>
              <a:rPr lang="en-US" altLang="ko-KR" dirty="0"/>
              <a:t>1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6985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09110"/>
              </p:ext>
            </p:extLst>
          </p:nvPr>
        </p:nvGraphicFramePr>
        <p:xfrm>
          <a:off x="6580482" y="232014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087556"/>
              </p:ext>
            </p:extLst>
          </p:nvPr>
        </p:nvGraphicFramePr>
        <p:xfrm>
          <a:off x="6058008" y="232014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02161"/>
              </p:ext>
            </p:extLst>
          </p:nvPr>
        </p:nvGraphicFramePr>
        <p:xfrm>
          <a:off x="7222928" y="232014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" name="표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571660"/>
              </p:ext>
            </p:extLst>
          </p:nvPr>
        </p:nvGraphicFramePr>
        <p:xfrm>
          <a:off x="7904908" y="232014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0" name="그룹 89"/>
          <p:cNvGrpSpPr/>
          <p:nvPr/>
        </p:nvGrpSpPr>
        <p:grpSpPr>
          <a:xfrm>
            <a:off x="961827" y="1646823"/>
            <a:ext cx="8041213" cy="369332"/>
            <a:chOff x="829684" y="5546885"/>
            <a:chExt cx="8041213" cy="369332"/>
          </a:xfrm>
        </p:grpSpPr>
        <p:sp>
          <p:nvSpPr>
            <p:cNvPr id="91" name="내용 개체 틀 3"/>
            <p:cNvSpPr txBox="1">
              <a:spLocks/>
            </p:cNvSpPr>
            <p:nvPr/>
          </p:nvSpPr>
          <p:spPr>
            <a:xfrm>
              <a:off x="9066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 </a:t>
              </a:r>
              <a:r>
                <a:rPr lang="ko-KR" altLang="en-US" dirty="0" smtClean="0"/>
                <a:t>      </a:t>
              </a:r>
              <a:r>
                <a:rPr lang="en-US" altLang="ko-KR" dirty="0" smtClean="0"/>
                <a:t>+       </a:t>
              </a:r>
              <a:r>
                <a:rPr lang="ko-KR" altLang="en-US" dirty="0"/>
                <a:t>를 계산하면 얼마인가요</a:t>
              </a:r>
              <a:r>
                <a:rPr lang="en-US" altLang="ko-KR" dirty="0"/>
                <a:t>? </a:t>
              </a:r>
            </a:p>
          </p:txBody>
        </p:sp>
        <p:sp>
          <p:nvSpPr>
            <p:cNvPr id="92" name="모서리가 둥근 직사각형 91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93" name="표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22216"/>
              </p:ext>
            </p:extLst>
          </p:nvPr>
        </p:nvGraphicFramePr>
        <p:xfrm>
          <a:off x="1246021" y="154420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4" name="표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83556"/>
              </p:ext>
            </p:extLst>
          </p:nvPr>
        </p:nvGraphicFramePr>
        <p:xfrm>
          <a:off x="1801427" y="154420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7" name="그룹 96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98" name="그룹 9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101" name="그림 100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102" name="그림 10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99" name="그림 9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100" name="그림 9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40" name="직사각형 39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7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4" name="표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10644"/>
              </p:ext>
            </p:extLst>
          </p:nvPr>
        </p:nvGraphicFramePr>
        <p:xfrm>
          <a:off x="2160582" y="2869096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" name="표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57162"/>
              </p:ext>
            </p:extLst>
          </p:nvPr>
        </p:nvGraphicFramePr>
        <p:xfrm>
          <a:off x="1389275" y="2869096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직사각형 31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43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882650" y="1449388"/>
            <a:ext cx="8120126" cy="369332"/>
            <a:chOff x="882650" y="1449388"/>
            <a:chExt cx="8120126" cy="369332"/>
          </a:xfrm>
        </p:grpSpPr>
        <p:grpSp>
          <p:nvGrpSpPr>
            <p:cNvPr id="27" name="그룹 26"/>
            <p:cNvGrpSpPr/>
            <p:nvPr/>
          </p:nvGrpSpPr>
          <p:grpSpPr>
            <a:xfrm>
              <a:off x="882650" y="1449388"/>
              <a:ext cx="8120126" cy="369332"/>
              <a:chOff x="882650" y="1449388"/>
              <a:chExt cx="8120126" cy="369332"/>
            </a:xfrm>
          </p:grpSpPr>
          <p:sp>
            <p:nvSpPr>
              <p:cNvPr id="28" name="내용 개체 틀 3"/>
              <p:cNvSpPr txBox="1">
                <a:spLocks/>
              </p:cNvSpPr>
              <p:nvPr/>
            </p:nvSpPr>
            <p:spPr>
              <a:xfrm>
                <a:off x="882650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 smtClean="0"/>
                  <a:t>문제 </a:t>
                </a:r>
                <a:r>
                  <a:rPr lang="en-US" altLang="ko-KR" dirty="0" smtClean="0"/>
                  <a:t>1.</a:t>
                </a:r>
                <a:endParaRPr lang="ko-KR" altLang="en-US" dirty="0"/>
              </a:p>
            </p:txBody>
          </p:sp>
          <p:sp>
            <p:nvSpPr>
              <p:cNvPr id="29" name="내용 개체 틀 3"/>
              <p:cNvSpPr txBox="1">
                <a:spLocks/>
              </p:cNvSpPr>
              <p:nvPr/>
            </p:nvSpPr>
            <p:spPr>
              <a:xfrm>
                <a:off x="1773300" y="1449388"/>
                <a:ext cx="722947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/>
                <a:r>
                  <a:rPr lang="ko-KR" altLang="en-US" dirty="0"/>
                  <a:t>그림을 보고 </a:t>
                </a:r>
                <a:r>
                  <a:rPr lang="ko-KR" altLang="en-US" dirty="0" smtClean="0"/>
                  <a:t>       안에 </a:t>
                </a:r>
                <a:r>
                  <a:rPr lang="ko-KR" altLang="en-US" dirty="0"/>
                  <a:t>알맞은 수를 써넣으세요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sp>
          <p:nvSpPr>
            <p:cNvPr id="30" name="모서리가 둥근 직사각형 29"/>
            <p:cNvSpPr/>
            <p:nvPr/>
          </p:nvSpPr>
          <p:spPr>
            <a:xfrm>
              <a:off x="3140960" y="1503878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892120" y="178154"/>
            <a:ext cx="2949345" cy="731377"/>
            <a:chOff x="6892120" y="178154"/>
            <a:chExt cx="2949345" cy="731377"/>
          </a:xfrm>
        </p:grpSpPr>
        <p:grpSp>
          <p:nvGrpSpPr>
            <p:cNvPr id="105" name="그룹 104"/>
            <p:cNvGrpSpPr/>
            <p:nvPr/>
          </p:nvGrpSpPr>
          <p:grpSpPr>
            <a:xfrm>
              <a:off x="6892120" y="188726"/>
              <a:ext cx="2949345" cy="720805"/>
              <a:chOff x="6892120" y="188726"/>
              <a:chExt cx="2949345" cy="720805"/>
            </a:xfrm>
          </p:grpSpPr>
          <p:grpSp>
            <p:nvGrpSpPr>
              <p:cNvPr id="106" name="그룹 105"/>
              <p:cNvGrpSpPr/>
              <p:nvPr/>
            </p:nvGrpSpPr>
            <p:grpSpPr>
              <a:xfrm>
                <a:off x="7260610" y="195550"/>
                <a:ext cx="2580855" cy="713981"/>
                <a:chOff x="7260610" y="195550"/>
                <a:chExt cx="2580855" cy="713981"/>
              </a:xfrm>
            </p:grpSpPr>
            <p:pic>
              <p:nvPicPr>
                <p:cNvPr id="108" name="그림 107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109" name="그림 10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38802" b="95193"/>
                <a:stretch/>
              </p:blipFill>
              <p:spPr>
                <a:xfrm>
                  <a:off x="7260610" y="195550"/>
                  <a:ext cx="2138107" cy="713981"/>
                </a:xfrm>
                <a:prstGeom prst="rect">
                  <a:avLst/>
                </a:prstGeom>
              </p:spPr>
            </p:pic>
          </p:grpSp>
          <p:pic>
            <p:nvPicPr>
              <p:cNvPr id="107" name="그림 10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6892120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110" name="그림 10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111" name="그림 1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45481"/>
              </p:ext>
            </p:extLst>
          </p:nvPr>
        </p:nvGraphicFramePr>
        <p:xfrm>
          <a:off x="4205157" y="402209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846020"/>
              </p:ext>
            </p:extLst>
          </p:nvPr>
        </p:nvGraphicFramePr>
        <p:xfrm>
          <a:off x="5485726" y="402209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1987"/>
              </p:ext>
            </p:extLst>
          </p:nvPr>
        </p:nvGraphicFramePr>
        <p:xfrm>
          <a:off x="2974433" y="402209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309449"/>
              </p:ext>
            </p:extLst>
          </p:nvPr>
        </p:nvGraphicFramePr>
        <p:xfrm>
          <a:off x="3536785" y="402209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" name="직사각형 41"/>
          <p:cNvSpPr/>
          <p:nvPr/>
        </p:nvSpPr>
        <p:spPr>
          <a:xfrm>
            <a:off x="3225452" y="4149559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3835934" y="4149559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531127" y="4149559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145549" y="4149559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4218782" y="3927946"/>
            <a:ext cx="285752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6092577" y="4182339"/>
            <a:ext cx="285752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4155001" y="3874974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2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7460" y="41164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1455"/>
              </p:ext>
            </p:extLst>
          </p:nvPr>
        </p:nvGraphicFramePr>
        <p:xfrm>
          <a:off x="4867246" y="402209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8" name="모서리가 둥근 직사각형 57"/>
          <p:cNvSpPr/>
          <p:nvPr/>
        </p:nvSpPr>
        <p:spPr>
          <a:xfrm>
            <a:off x="5499351" y="3927946"/>
            <a:ext cx="285752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5435570" y="3874974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5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5822338" y="4149559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85656"/>
              </p:ext>
            </p:extLst>
          </p:nvPr>
        </p:nvGraphicFramePr>
        <p:xfrm>
          <a:off x="6457710" y="402209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" name="모서리가 둥근 직사각형 61"/>
          <p:cNvSpPr/>
          <p:nvPr/>
        </p:nvSpPr>
        <p:spPr>
          <a:xfrm>
            <a:off x="6438511" y="3932510"/>
            <a:ext cx="285752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3" name="내용 개체 틀 2"/>
          <p:cNvSpPr txBox="1">
            <a:spLocks/>
          </p:cNvSpPr>
          <p:nvPr/>
        </p:nvSpPr>
        <p:spPr>
          <a:xfrm>
            <a:off x="6375555" y="3874974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64" name="내용 개체 틀 2"/>
          <p:cNvSpPr txBox="1">
            <a:spLocks/>
          </p:cNvSpPr>
          <p:nvPr/>
        </p:nvSpPr>
        <p:spPr>
          <a:xfrm>
            <a:off x="6022288" y="4130114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73" y="2326212"/>
            <a:ext cx="6487668" cy="1014984"/>
          </a:xfrm>
          <a:prstGeom prst="rect">
            <a:avLst/>
          </a:prstGeom>
        </p:spPr>
      </p:pic>
      <p:sp>
        <p:nvSpPr>
          <p:cNvPr id="71" name="직사각형 70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4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 animBg="1"/>
      <p:bldP spid="50" grpId="0" animBg="1"/>
      <p:bldP spid="51" grpId="0"/>
      <p:bldP spid="58" grpId="0" animBg="1"/>
      <p:bldP spid="59" grpId="0"/>
      <p:bldP spid="60" grpId="0"/>
      <p:bldP spid="62" grpId="0" animBg="1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44" name="그룹 43"/>
          <p:cNvGrpSpPr/>
          <p:nvPr/>
        </p:nvGrpSpPr>
        <p:grpSpPr>
          <a:xfrm>
            <a:off x="882650" y="1449388"/>
            <a:ext cx="8096376" cy="369332"/>
            <a:chOff x="882650" y="1449388"/>
            <a:chExt cx="8096376" cy="369332"/>
          </a:xfrm>
        </p:grpSpPr>
        <p:sp>
          <p:nvSpPr>
            <p:cNvPr id="45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2.</a:t>
              </a:r>
              <a:endParaRPr lang="ko-KR" altLang="en-US" dirty="0"/>
            </a:p>
          </p:txBody>
        </p:sp>
        <p:sp>
          <p:nvSpPr>
            <p:cNvPr id="46" name="내용 개체 틀 3"/>
            <p:cNvSpPr txBox="1">
              <a:spLocks/>
            </p:cNvSpPr>
            <p:nvPr/>
          </p:nvSpPr>
          <p:spPr>
            <a:xfrm>
              <a:off x="174955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계산을 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19177"/>
              </p:ext>
            </p:extLst>
          </p:nvPr>
        </p:nvGraphicFramePr>
        <p:xfrm>
          <a:off x="1831380" y="227478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8" name="직사각형 67"/>
          <p:cNvSpPr/>
          <p:nvPr/>
        </p:nvSpPr>
        <p:spPr>
          <a:xfrm>
            <a:off x="2082399" y="240224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40533"/>
              </p:ext>
            </p:extLst>
          </p:nvPr>
        </p:nvGraphicFramePr>
        <p:xfrm>
          <a:off x="2981061" y="225154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직사각형 69"/>
          <p:cNvSpPr/>
          <p:nvPr/>
        </p:nvSpPr>
        <p:spPr>
          <a:xfrm>
            <a:off x="2655238" y="240224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106880"/>
              </p:ext>
            </p:extLst>
          </p:nvPr>
        </p:nvGraphicFramePr>
        <p:xfrm>
          <a:off x="3677400" y="225154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" name="직사각형 71"/>
          <p:cNvSpPr/>
          <p:nvPr/>
        </p:nvSpPr>
        <p:spPr>
          <a:xfrm>
            <a:off x="3374510" y="240224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077636" y="240224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4" name="표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808290"/>
              </p:ext>
            </p:extLst>
          </p:nvPr>
        </p:nvGraphicFramePr>
        <p:xfrm>
          <a:off x="4388910" y="2251541"/>
          <a:ext cx="34074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4074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6" name="그림 8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1188" y="24117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" name="표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62689"/>
              </p:ext>
            </p:extLst>
          </p:nvPr>
        </p:nvGraphicFramePr>
        <p:xfrm>
          <a:off x="1829305" y="3650277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3" name="직사각형 92"/>
          <p:cNvSpPr/>
          <p:nvPr/>
        </p:nvSpPr>
        <p:spPr>
          <a:xfrm>
            <a:off x="2080324" y="3777737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94" name="표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26422"/>
              </p:ext>
            </p:extLst>
          </p:nvPr>
        </p:nvGraphicFramePr>
        <p:xfrm>
          <a:off x="2958628" y="3627033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" name="직사각형 97"/>
          <p:cNvSpPr/>
          <p:nvPr/>
        </p:nvSpPr>
        <p:spPr>
          <a:xfrm>
            <a:off x="2632805" y="3777737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02" name="표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701834"/>
              </p:ext>
            </p:extLst>
          </p:nvPr>
        </p:nvGraphicFramePr>
        <p:xfrm>
          <a:off x="3654967" y="3627033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" name="직사각형 104"/>
          <p:cNvSpPr/>
          <p:nvPr/>
        </p:nvSpPr>
        <p:spPr>
          <a:xfrm>
            <a:off x="3352077" y="3777737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055203" y="3777737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07" name="표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04625"/>
              </p:ext>
            </p:extLst>
          </p:nvPr>
        </p:nvGraphicFramePr>
        <p:xfrm>
          <a:off x="4366477" y="3627033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8" name="표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04463"/>
              </p:ext>
            </p:extLst>
          </p:nvPr>
        </p:nvGraphicFramePr>
        <p:xfrm>
          <a:off x="2386377" y="3650277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9" name="그림 10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755" y="37872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0" name="표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70019"/>
              </p:ext>
            </p:extLst>
          </p:nvPr>
        </p:nvGraphicFramePr>
        <p:xfrm>
          <a:off x="2396716" y="227478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1" name="직사각형 110"/>
          <p:cNvSpPr/>
          <p:nvPr/>
        </p:nvSpPr>
        <p:spPr>
          <a:xfrm>
            <a:off x="4944038" y="240224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12" name="표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745624"/>
              </p:ext>
            </p:extLst>
          </p:nvPr>
        </p:nvGraphicFramePr>
        <p:xfrm>
          <a:off x="5208014" y="2251541"/>
          <a:ext cx="34074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4074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" name="직사각형 112"/>
          <p:cNvSpPr/>
          <p:nvPr/>
        </p:nvSpPr>
        <p:spPr>
          <a:xfrm>
            <a:off x="4721210" y="240224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4975570" y="376521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15" name="표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933722"/>
              </p:ext>
            </p:extLst>
          </p:nvPr>
        </p:nvGraphicFramePr>
        <p:xfrm>
          <a:off x="5239546" y="3614508"/>
          <a:ext cx="34074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4074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" name="직사각형 115"/>
          <p:cNvSpPr/>
          <p:nvPr/>
        </p:nvSpPr>
        <p:spPr>
          <a:xfrm>
            <a:off x="4752742" y="376521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892120" y="178154"/>
            <a:ext cx="2949345" cy="731377"/>
            <a:chOff x="6892120" y="178154"/>
            <a:chExt cx="2949345" cy="731377"/>
          </a:xfrm>
        </p:grpSpPr>
        <p:grpSp>
          <p:nvGrpSpPr>
            <p:cNvPr id="117" name="그룹 116"/>
            <p:cNvGrpSpPr/>
            <p:nvPr/>
          </p:nvGrpSpPr>
          <p:grpSpPr>
            <a:xfrm>
              <a:off x="6892120" y="188726"/>
              <a:ext cx="2949345" cy="720805"/>
              <a:chOff x="6892120" y="188726"/>
              <a:chExt cx="2949345" cy="720805"/>
            </a:xfrm>
          </p:grpSpPr>
          <p:grpSp>
            <p:nvGrpSpPr>
              <p:cNvPr id="118" name="그룹 117"/>
              <p:cNvGrpSpPr/>
              <p:nvPr/>
            </p:nvGrpSpPr>
            <p:grpSpPr>
              <a:xfrm>
                <a:off x="7260610" y="195550"/>
                <a:ext cx="2580855" cy="713981"/>
                <a:chOff x="7260610" y="195550"/>
                <a:chExt cx="2580855" cy="713981"/>
              </a:xfrm>
            </p:grpSpPr>
            <p:pic>
              <p:nvPicPr>
                <p:cNvPr id="120" name="그림 119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121" name="그림 120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38802" b="95193"/>
                <a:stretch/>
              </p:blipFill>
              <p:spPr>
                <a:xfrm>
                  <a:off x="7260610" y="195550"/>
                  <a:ext cx="2138107" cy="713981"/>
                </a:xfrm>
                <a:prstGeom prst="rect">
                  <a:avLst/>
                </a:prstGeom>
              </p:spPr>
            </p:pic>
          </p:grpSp>
          <p:pic>
            <p:nvPicPr>
              <p:cNvPr id="119" name="그림 11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6892120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122" name="그림 1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123" name="그림 1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53" name="직사각형 52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3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8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2" grpId="0"/>
      <p:bldP spid="81" grpId="0"/>
      <p:bldP spid="93" grpId="0"/>
      <p:bldP spid="98" grpId="0"/>
      <p:bldP spid="105" grpId="0"/>
      <p:bldP spid="106" grpId="0"/>
      <p:bldP spid="111" grpId="0"/>
      <p:bldP spid="113" grpId="0"/>
      <p:bldP spid="114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/>
          <p:cNvGrpSpPr/>
          <p:nvPr/>
        </p:nvGrpSpPr>
        <p:grpSpPr>
          <a:xfrm>
            <a:off x="1415102" y="2448850"/>
            <a:ext cx="7451041" cy="1116650"/>
            <a:chOff x="1415102" y="2947901"/>
            <a:chExt cx="7451041" cy="1116650"/>
          </a:xfrm>
        </p:grpSpPr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39" t="67694" r="13496" b="26875"/>
            <a:stretch/>
          </p:blipFill>
          <p:spPr>
            <a:xfrm>
              <a:off x="6234193" y="3325413"/>
              <a:ext cx="2631950" cy="707605"/>
            </a:xfrm>
            <a:prstGeom prst="rect">
              <a:avLst/>
            </a:prstGeom>
          </p:spPr>
        </p:pic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95" t="59310" r="9363" b="32120"/>
            <a:stretch/>
          </p:blipFill>
          <p:spPr>
            <a:xfrm>
              <a:off x="1415102" y="2947901"/>
              <a:ext cx="4555589" cy="1116650"/>
            </a:xfrm>
            <a:prstGeom prst="rect">
              <a:avLst/>
            </a:prstGeom>
          </p:spPr>
        </p:pic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>
            <a:off x="882650" y="1373188"/>
            <a:ext cx="8249374" cy="923330"/>
            <a:chOff x="882650" y="1373188"/>
            <a:chExt cx="8249374" cy="923330"/>
          </a:xfrm>
        </p:grpSpPr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3.</a:t>
              </a:r>
              <a:endParaRPr lang="ko-KR" altLang="en-US" dirty="0"/>
            </a:p>
          </p:txBody>
        </p:sp>
        <p:sp>
          <p:nvSpPr>
            <p:cNvPr id="49" name="내용 개체 틀 3"/>
            <p:cNvSpPr txBox="1">
              <a:spLocks/>
            </p:cNvSpPr>
            <p:nvPr/>
          </p:nvSpPr>
          <p:spPr>
            <a:xfrm>
              <a:off x="1749550" y="1373188"/>
              <a:ext cx="7382474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>
                <a:lnSpc>
                  <a:spcPct val="150000"/>
                </a:lnSpc>
              </a:pPr>
              <a:r>
                <a:rPr lang="ko-KR" altLang="en-US" dirty="0"/>
                <a:t>주호는 어제 위인전 전체의 </a:t>
              </a:r>
              <a:r>
                <a:rPr lang="ko-KR" altLang="en-US" dirty="0" smtClean="0"/>
                <a:t>     을 </a:t>
              </a:r>
              <a:r>
                <a:rPr lang="ko-KR" altLang="en-US" dirty="0"/>
                <a:t>읽었고</a:t>
              </a:r>
              <a:r>
                <a:rPr lang="en-US" altLang="ko-KR" dirty="0"/>
                <a:t>, </a:t>
              </a:r>
              <a:r>
                <a:rPr lang="ko-KR" altLang="en-US" dirty="0"/>
                <a:t>오늘은 전체의 </a:t>
              </a:r>
              <a:r>
                <a:rPr lang="ko-KR" altLang="en-US" dirty="0" smtClean="0"/>
                <a:t>      를 </a:t>
              </a:r>
              <a:r>
                <a:rPr lang="ko-KR" altLang="en-US" dirty="0"/>
                <a:t>읽었습니다</a:t>
              </a:r>
              <a:r>
                <a:rPr lang="en-US" altLang="ko-KR" dirty="0"/>
                <a:t>. </a:t>
              </a:r>
              <a:r>
                <a:rPr lang="ko-KR" altLang="en-US" dirty="0"/>
                <a:t>주호가 </a:t>
              </a:r>
              <a:r>
                <a:rPr lang="ko-KR" altLang="en-US" dirty="0" smtClean="0"/>
                <a:t>어제와 </a:t>
              </a:r>
              <a:r>
                <a:rPr lang="ko-KR" altLang="en-US" dirty="0"/>
                <a:t>오늘 읽은 양은 전체의 얼마인지 식을 쓰고 답을 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2742293" y="2795453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3323349" y="2795453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65943"/>
              </p:ext>
            </p:extLst>
          </p:nvPr>
        </p:nvGraphicFramePr>
        <p:xfrm>
          <a:off x="2487992" y="2644749"/>
          <a:ext cx="308223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8223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26277"/>
              </p:ext>
            </p:extLst>
          </p:nvPr>
        </p:nvGraphicFramePr>
        <p:xfrm>
          <a:off x="4445562" y="133145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35698"/>
              </p:ext>
            </p:extLst>
          </p:nvPr>
        </p:nvGraphicFramePr>
        <p:xfrm>
          <a:off x="7294749" y="133145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088766"/>
              </p:ext>
            </p:extLst>
          </p:nvPr>
        </p:nvGraphicFramePr>
        <p:xfrm>
          <a:off x="3041752" y="2644749"/>
          <a:ext cx="308223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8223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61955"/>
              </p:ext>
            </p:extLst>
          </p:nvPr>
        </p:nvGraphicFramePr>
        <p:xfrm>
          <a:off x="3813629" y="2644749"/>
          <a:ext cx="40211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211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" name="직사각형 75"/>
          <p:cNvSpPr/>
          <p:nvPr/>
        </p:nvSpPr>
        <p:spPr>
          <a:xfrm>
            <a:off x="3563697" y="2795453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7454279" y="2795453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892120" y="178154"/>
            <a:ext cx="2949345" cy="731377"/>
            <a:chOff x="6892120" y="178154"/>
            <a:chExt cx="2949345" cy="731377"/>
          </a:xfrm>
        </p:grpSpPr>
        <p:grpSp>
          <p:nvGrpSpPr>
            <p:cNvPr id="79" name="그룹 78"/>
            <p:cNvGrpSpPr/>
            <p:nvPr/>
          </p:nvGrpSpPr>
          <p:grpSpPr>
            <a:xfrm>
              <a:off x="6892120" y="188726"/>
              <a:ext cx="2949345" cy="720805"/>
              <a:chOff x="6892120" y="188726"/>
              <a:chExt cx="2949345" cy="720805"/>
            </a:xfrm>
          </p:grpSpPr>
          <p:grpSp>
            <p:nvGrpSpPr>
              <p:cNvPr id="80" name="그룹 79"/>
              <p:cNvGrpSpPr/>
              <p:nvPr/>
            </p:nvGrpSpPr>
            <p:grpSpPr>
              <a:xfrm>
                <a:off x="7260610" y="195550"/>
                <a:ext cx="2580855" cy="713981"/>
                <a:chOff x="7260610" y="195550"/>
                <a:chExt cx="2580855" cy="713981"/>
              </a:xfrm>
            </p:grpSpPr>
            <p:pic>
              <p:nvPicPr>
                <p:cNvPr id="83" name="그림 82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85" name="그림 84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38802" b="95193"/>
                <a:stretch/>
              </p:blipFill>
              <p:spPr>
                <a:xfrm>
                  <a:off x="7260610" y="195550"/>
                  <a:ext cx="2138107" cy="713981"/>
                </a:xfrm>
                <a:prstGeom prst="rect">
                  <a:avLst/>
                </a:prstGeom>
              </p:spPr>
            </p:pic>
          </p:grpSp>
          <p:pic>
            <p:nvPicPr>
              <p:cNvPr id="82" name="그림 8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6892120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88" name="그림 8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89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pic>
        <p:nvPicPr>
          <p:cNvPr id="90" name="그림 8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30302"/>
              </p:ext>
            </p:extLst>
          </p:nvPr>
        </p:nvGraphicFramePr>
        <p:xfrm>
          <a:off x="7679703" y="2644749"/>
          <a:ext cx="40211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211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5" name="그림 6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8980" y="28563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9045" y="28576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직사각형 90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4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1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76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3043118"/>
            <a:ext cx="536856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764868" y="2610778"/>
            <a:ext cx="4938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b="1" dirty="0" err="1" smtClean="0">
                <a:latin typeface="나눔고딕 ExtraBold" pitchFamily="50" charset="-127"/>
                <a:ea typeface="나눔고딕 ExtraBold" pitchFamily="50" charset="-127"/>
              </a:rPr>
              <a:t>받아올림이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 있는 분모가 다른 진분수의 덧셈을 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 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2609" y="2747043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6892120" y="174406"/>
            <a:ext cx="2949345" cy="735125"/>
            <a:chOff x="6892120" y="174406"/>
            <a:chExt cx="2949345" cy="735125"/>
          </a:xfrm>
        </p:grpSpPr>
        <p:grpSp>
          <p:nvGrpSpPr>
            <p:cNvPr id="29" name="그룹 28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3" name="그림 32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2" t="15752" r="75234" b="79441"/>
            <a:stretch/>
          </p:blipFill>
          <p:spPr>
            <a:xfrm>
              <a:off x="7251970" y="174406"/>
              <a:ext cx="375314" cy="713981"/>
            </a:xfrm>
            <a:prstGeom prst="rect">
              <a:avLst/>
            </a:prstGeom>
          </p:spPr>
        </p:pic>
      </p:grpSp>
      <p:sp>
        <p:nvSpPr>
          <p:cNvPr id="35" name="직사각형 34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6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7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31656"/>
              </p:ext>
            </p:extLst>
          </p:nvPr>
        </p:nvGraphicFramePr>
        <p:xfrm>
          <a:off x="1950356" y="126257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891872"/>
              </p:ext>
            </p:extLst>
          </p:nvPr>
        </p:nvGraphicFramePr>
        <p:xfrm>
          <a:off x="3599706" y="126257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그림 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6" t="19640" r="20905" b="60360"/>
          <a:stretch/>
        </p:blipFill>
        <p:spPr>
          <a:xfrm>
            <a:off x="2896774" y="1838748"/>
            <a:ext cx="5316677" cy="2606040"/>
          </a:xfrm>
          <a:prstGeom prst="rect">
            <a:avLst/>
          </a:prstGeom>
        </p:spPr>
      </p:pic>
      <p:sp>
        <p:nvSpPr>
          <p:cNvPr id="44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친구가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가지고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있는             검은깨의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양 어림하기</a:t>
            </a:r>
          </a:p>
        </p:txBody>
      </p:sp>
      <p:grpSp>
        <p:nvGrpSpPr>
          <p:cNvPr id="45" name="그룹 44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46" name="그룹 45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9" name="그림 4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0" name="그림 4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871885" y="4225446"/>
            <a:ext cx="8168226" cy="1706217"/>
            <a:chOff x="871885" y="4225446"/>
            <a:chExt cx="8168226" cy="1706217"/>
          </a:xfrm>
        </p:grpSpPr>
        <p:grpSp>
          <p:nvGrpSpPr>
            <p:cNvPr id="28" name="그룹 27"/>
            <p:cNvGrpSpPr/>
            <p:nvPr/>
          </p:nvGrpSpPr>
          <p:grpSpPr>
            <a:xfrm>
              <a:off x="961827" y="4225446"/>
              <a:ext cx="8078284" cy="369332"/>
              <a:chOff x="829684" y="5546885"/>
              <a:chExt cx="8078284" cy="369332"/>
            </a:xfrm>
          </p:grpSpPr>
          <p:sp>
            <p:nvSpPr>
              <p:cNvPr id="30" name="내용 개체 틀 3"/>
              <p:cNvSpPr txBox="1">
                <a:spLocks/>
              </p:cNvSpPr>
              <p:nvPr/>
            </p:nvSpPr>
            <p:spPr>
              <a:xfrm>
                <a:off x="943734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슬기와 지혜가 가지고 있는 검은깨의 양은 각각 </a:t>
                </a:r>
                <a:r>
                  <a:rPr lang="ko-KR" altLang="en-US" dirty="0" smtClean="0"/>
                  <a:t>얼마인가요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2" name="모서리가 둥근 직사각형 31"/>
            <p:cNvSpPr/>
            <p:nvPr/>
          </p:nvSpPr>
          <p:spPr bwMode="auto">
            <a:xfrm>
              <a:off x="871885" y="4643934"/>
              <a:ext cx="8149877" cy="1287729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3" name="내용 개체 틀 2"/>
          <p:cNvSpPr txBox="1">
            <a:spLocks/>
          </p:cNvSpPr>
          <p:nvPr/>
        </p:nvSpPr>
        <p:spPr>
          <a:xfrm>
            <a:off x="889048" y="4802559"/>
            <a:ext cx="8104140" cy="11172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슬기는 검은깨를  </a:t>
            </a:r>
            <a:r>
              <a:rPr lang="ko-KR" altLang="en-US" dirty="0" smtClean="0">
                <a:solidFill>
                  <a:srgbClr val="208235"/>
                </a:solidFill>
              </a:rPr>
              <a:t>       컵 </a:t>
            </a:r>
            <a:r>
              <a:rPr lang="ko-KR" altLang="en-US" dirty="0">
                <a:solidFill>
                  <a:srgbClr val="208235"/>
                </a:solidFill>
              </a:rPr>
              <a:t>가지고 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ko-KR" altLang="en-US" dirty="0">
                <a:solidFill>
                  <a:srgbClr val="208235"/>
                </a:solidFill>
              </a:rPr>
              <a:t>지혜는 검은깨를  </a:t>
            </a:r>
            <a:r>
              <a:rPr lang="ko-KR" altLang="en-US" dirty="0" smtClean="0">
                <a:solidFill>
                  <a:srgbClr val="208235"/>
                </a:solidFill>
              </a:rPr>
              <a:t>       컵 </a:t>
            </a:r>
            <a:r>
              <a:rPr lang="ko-KR" altLang="en-US" dirty="0">
                <a:solidFill>
                  <a:srgbClr val="208235"/>
                </a:solidFill>
              </a:rPr>
              <a:t>가지고 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50671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015815"/>
              </p:ext>
            </p:extLst>
          </p:nvPr>
        </p:nvGraphicFramePr>
        <p:xfrm>
          <a:off x="2937132" y="466058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11308"/>
              </p:ext>
            </p:extLst>
          </p:nvPr>
        </p:nvGraphicFramePr>
        <p:xfrm>
          <a:off x="2922097" y="5295924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1" t="6008" r="41070" b="81829"/>
          <a:stretch/>
        </p:blipFill>
        <p:spPr>
          <a:xfrm>
            <a:off x="1448891" y="1801680"/>
            <a:ext cx="2207895" cy="1584828"/>
          </a:xfrm>
          <a:prstGeom prst="rect">
            <a:avLst/>
          </a:prstGeom>
        </p:spPr>
      </p:pic>
      <p:grpSp>
        <p:nvGrpSpPr>
          <p:cNvPr id="43" name="그룹 42"/>
          <p:cNvGrpSpPr/>
          <p:nvPr/>
        </p:nvGrpSpPr>
        <p:grpSpPr>
          <a:xfrm>
            <a:off x="884715" y="1391764"/>
            <a:ext cx="8482268" cy="369332"/>
            <a:chOff x="870058" y="3568751"/>
            <a:chExt cx="8482268" cy="369332"/>
          </a:xfrm>
        </p:grpSpPr>
        <p:grpSp>
          <p:nvGrpSpPr>
            <p:cNvPr id="51" name="그룹 50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53" name="그룹 5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5" name="모서리가 둥근 직사각형 5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4" name="모서리가 둥근 직사각형 5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1057529" y="3568751"/>
              <a:ext cx="829479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검은깨        컵과 검은깨 </a:t>
              </a:r>
              <a:r>
                <a:rPr lang="ko-KR" altLang="en-US" dirty="0" smtClean="0"/>
                <a:t>       </a:t>
              </a:r>
              <a:r>
                <a:rPr lang="ko-KR" altLang="en-US" dirty="0"/>
                <a:t>컵을 합한 양이 얼마나 될지 알아봅시다</a:t>
              </a:r>
              <a:r>
                <a:rPr lang="en-US" altLang="ko-KR" dirty="0"/>
                <a:t>. </a:t>
              </a:r>
            </a:p>
          </p:txBody>
        </p:sp>
      </p:grpSp>
      <p:sp>
        <p:nvSpPr>
          <p:cNvPr id="66" name="직사각형 65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2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4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2" t="53788" r="50111" b="37982"/>
          <a:stretch/>
        </p:blipFill>
        <p:spPr>
          <a:xfrm>
            <a:off x="2663504" y="4382219"/>
            <a:ext cx="1305514" cy="846596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9" t="47541" r="41164" b="37981"/>
          <a:stretch/>
        </p:blipFill>
        <p:spPr>
          <a:xfrm>
            <a:off x="5201189" y="3739487"/>
            <a:ext cx="1305514" cy="1489328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250622" y="3393883"/>
            <a:ext cx="4316045" cy="1834932"/>
            <a:chOff x="2250622" y="3393883"/>
            <a:chExt cx="4316045" cy="1834932"/>
          </a:xfrm>
        </p:grpSpPr>
        <p:grpSp>
          <p:nvGrpSpPr>
            <p:cNvPr id="5" name="그룹 4"/>
            <p:cNvGrpSpPr/>
            <p:nvPr/>
          </p:nvGrpSpPr>
          <p:grpSpPr>
            <a:xfrm>
              <a:off x="2250622" y="3393883"/>
              <a:ext cx="4267773" cy="1822584"/>
              <a:chOff x="2161391" y="3729402"/>
              <a:chExt cx="4267773" cy="1822584"/>
            </a:xfrm>
          </p:grpSpPr>
          <p:pic>
            <p:nvPicPr>
              <p:cNvPr id="7" name="그림 6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4" t="27221" r="86931" b="55062"/>
              <a:stretch/>
            </p:blipFill>
            <p:spPr>
              <a:xfrm>
                <a:off x="2584813" y="3729402"/>
                <a:ext cx="1272002" cy="1822584"/>
              </a:xfrm>
              <a:prstGeom prst="rect">
                <a:avLst/>
              </a:prstGeom>
            </p:spPr>
          </p:pic>
          <p:pic>
            <p:nvPicPr>
              <p:cNvPr id="52" name="그림 51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4" t="27221" r="86931" b="55062"/>
              <a:stretch/>
            </p:blipFill>
            <p:spPr>
              <a:xfrm>
                <a:off x="5157162" y="3729402"/>
                <a:ext cx="1272002" cy="1822584"/>
              </a:xfrm>
              <a:prstGeom prst="rect">
                <a:avLst/>
              </a:prstGeom>
            </p:spPr>
          </p:pic>
          <p:pic>
            <p:nvPicPr>
              <p:cNvPr id="8" name="그림 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53" t="44818" r="66970" b="49398"/>
              <a:stretch/>
            </p:blipFill>
            <p:spPr>
              <a:xfrm>
                <a:off x="2161391" y="4210287"/>
                <a:ext cx="352425" cy="753572"/>
              </a:xfrm>
              <a:prstGeom prst="rect">
                <a:avLst/>
              </a:prstGeom>
            </p:spPr>
          </p:pic>
          <p:pic>
            <p:nvPicPr>
              <p:cNvPr id="53" name="그림 5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509" t="44818" r="25014" b="49398"/>
              <a:stretch/>
            </p:blipFill>
            <p:spPr>
              <a:xfrm>
                <a:off x="4819497" y="4210287"/>
                <a:ext cx="352425" cy="753572"/>
              </a:xfrm>
              <a:prstGeom prst="rect">
                <a:avLst/>
              </a:prstGeom>
            </p:spPr>
          </p:pic>
        </p:grpSp>
        <p:grpSp>
          <p:nvGrpSpPr>
            <p:cNvPr id="3" name="그룹 2"/>
            <p:cNvGrpSpPr/>
            <p:nvPr/>
          </p:nvGrpSpPr>
          <p:grpSpPr>
            <a:xfrm>
              <a:off x="2656639" y="3393883"/>
              <a:ext cx="3910028" cy="1834932"/>
              <a:chOff x="2656639" y="3393883"/>
              <a:chExt cx="3910028" cy="1834932"/>
            </a:xfrm>
          </p:grpSpPr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6" t="44181" r="85337" b="37982"/>
              <a:stretch/>
            </p:blipFill>
            <p:spPr>
              <a:xfrm>
                <a:off x="2656639" y="3393883"/>
                <a:ext cx="1305514" cy="1834932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37" t="44181" r="75826" b="37982"/>
              <a:stretch/>
            </p:blipFill>
            <p:spPr>
              <a:xfrm>
                <a:off x="5261153" y="3393883"/>
                <a:ext cx="1305514" cy="1834932"/>
              </a:xfrm>
              <a:prstGeom prst="rect">
                <a:avLst/>
              </a:prstGeom>
            </p:spPr>
          </p:pic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71885" y="1539005"/>
            <a:ext cx="8260138" cy="1162376"/>
            <a:chOff x="871885" y="1539005"/>
            <a:chExt cx="8260138" cy="1162376"/>
          </a:xfrm>
        </p:grpSpPr>
        <p:grpSp>
          <p:nvGrpSpPr>
            <p:cNvPr id="36" name="그룹 35"/>
            <p:cNvGrpSpPr/>
            <p:nvPr/>
          </p:nvGrpSpPr>
          <p:grpSpPr>
            <a:xfrm>
              <a:off x="961827" y="1539005"/>
              <a:ext cx="8170196" cy="369332"/>
              <a:chOff x="829684" y="5546885"/>
              <a:chExt cx="8170196" cy="369332"/>
            </a:xfrm>
          </p:grpSpPr>
          <p:sp>
            <p:nvSpPr>
              <p:cNvPr id="38" name="내용 개체 틀 3"/>
              <p:cNvSpPr txBox="1">
                <a:spLocks/>
              </p:cNvSpPr>
              <p:nvPr/>
            </p:nvSpPr>
            <p:spPr>
              <a:xfrm>
                <a:off x="943733" y="5546885"/>
                <a:ext cx="8056147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</a:t>
                </a:r>
                <a:r>
                  <a:rPr lang="ko-KR" altLang="en-US" dirty="0" smtClean="0"/>
                  <a:t>친구가 </a:t>
                </a:r>
                <a:r>
                  <a:rPr lang="ko-KR" altLang="en-US" dirty="0"/>
                  <a:t>가지고 있는 검은깨의 양이 </a:t>
                </a:r>
                <a:r>
                  <a:rPr lang="ko-KR" altLang="en-US" spc="-150" dirty="0"/>
                  <a:t>모두 얼마인지 </a:t>
                </a:r>
                <a:r>
                  <a:rPr lang="ko-KR" altLang="en-US" dirty="0"/>
                  <a:t>알아보려면 어떻게 </a:t>
                </a:r>
                <a:r>
                  <a:rPr lang="ko-KR" altLang="en-US" dirty="0" smtClean="0"/>
                  <a:t>해야 할까요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 bwMode="auto">
            <a:xfrm>
              <a:off x="871885" y="2042477"/>
              <a:ext cx="8149877" cy="658904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5" name="내용 개체 틀 2"/>
          <p:cNvSpPr txBox="1">
            <a:spLocks/>
          </p:cNvSpPr>
          <p:nvPr/>
        </p:nvSpPr>
        <p:spPr>
          <a:xfrm>
            <a:off x="889048" y="220631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       과      </a:t>
            </a:r>
            <a:r>
              <a:rPr lang="ko-KR" altLang="en-US" dirty="0" err="1" smtClean="0">
                <a:solidFill>
                  <a:srgbClr val="208235"/>
                </a:solidFill>
              </a:rPr>
              <a:t>를</a:t>
            </a:r>
            <a:r>
              <a:rPr lang="ko-KR" altLang="en-US" dirty="0" smtClean="0">
                <a:solidFill>
                  <a:srgbClr val="208235"/>
                </a:solidFill>
              </a:rPr>
              <a:t> </a:t>
            </a:r>
            <a:r>
              <a:rPr lang="ko-KR" altLang="en-US" dirty="0">
                <a:solidFill>
                  <a:srgbClr val="208235"/>
                </a:solidFill>
              </a:rPr>
              <a:t>더해야 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21631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83759"/>
              </p:ext>
            </p:extLst>
          </p:nvPr>
        </p:nvGraphicFramePr>
        <p:xfrm>
          <a:off x="1870332" y="204460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52991"/>
              </p:ext>
            </p:extLst>
          </p:nvPr>
        </p:nvGraphicFramePr>
        <p:xfrm>
          <a:off x="1227208" y="204460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9" name="그룹 48"/>
          <p:cNvGrpSpPr/>
          <p:nvPr/>
        </p:nvGrpSpPr>
        <p:grpSpPr>
          <a:xfrm>
            <a:off x="961827" y="2888940"/>
            <a:ext cx="8170196" cy="369332"/>
            <a:chOff x="829684" y="5546885"/>
            <a:chExt cx="8170196" cy="369332"/>
          </a:xfrm>
        </p:grpSpPr>
        <p:sp>
          <p:nvSpPr>
            <p:cNvPr id="50" name="내용 개체 틀 3"/>
            <p:cNvSpPr txBox="1">
              <a:spLocks/>
            </p:cNvSpPr>
            <p:nvPr/>
          </p:nvSpPr>
          <p:spPr>
            <a:xfrm>
              <a:off x="943733" y="5546885"/>
              <a:ext cx="805614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</a:t>
              </a:r>
              <a:r>
                <a:rPr lang="ko-KR" altLang="en-US" dirty="0" smtClean="0"/>
                <a:t>친구가 </a:t>
              </a:r>
              <a:r>
                <a:rPr lang="ko-KR" altLang="en-US" dirty="0"/>
                <a:t>가지고 있는 검은깨의 양을 각각 </a:t>
              </a:r>
              <a:r>
                <a:rPr lang="ko-KR" altLang="en-US" dirty="0" smtClean="0"/>
                <a:t>그림에 </a:t>
              </a:r>
              <a:r>
                <a:rPr lang="ko-KR" altLang="en-US" dirty="0"/>
                <a:t>나타내어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6" name="그림 5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4681" y="28986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친구가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가지고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있는             검은깨의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양 어림하기</a:t>
            </a:r>
          </a:p>
        </p:txBody>
      </p:sp>
      <p:grpSp>
        <p:nvGrpSpPr>
          <p:cNvPr id="58" name="그룹 57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59" name="그룹 58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2" name="그림 61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3" name="그림 62"/>
              <p:cNvPicPr preferRelativeResize="0"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0" name="그림 59"/>
            <p:cNvPicPr preferRelativeResize="0"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1" name="그림 60"/>
            <p:cNvPicPr preferRelativeResize="0"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65" name="직사각형 64">
            <a:hlinkClick r:id="rId9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0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3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4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5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8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친구가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가지고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있는             검은깨의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양 어림하기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71885" y="1539005"/>
            <a:ext cx="8260138" cy="2295459"/>
            <a:chOff x="871885" y="1539005"/>
            <a:chExt cx="8260138" cy="2295459"/>
          </a:xfrm>
        </p:grpSpPr>
        <p:grpSp>
          <p:nvGrpSpPr>
            <p:cNvPr id="41" name="그룹 40"/>
            <p:cNvGrpSpPr/>
            <p:nvPr/>
          </p:nvGrpSpPr>
          <p:grpSpPr>
            <a:xfrm>
              <a:off x="961827" y="1539005"/>
              <a:ext cx="8170196" cy="369332"/>
              <a:chOff x="829684" y="5546885"/>
              <a:chExt cx="8170196" cy="369332"/>
            </a:xfrm>
          </p:grpSpPr>
          <p:sp>
            <p:nvSpPr>
              <p:cNvPr id="42" name="내용 개체 틀 3"/>
              <p:cNvSpPr txBox="1">
                <a:spLocks/>
              </p:cNvSpPr>
              <p:nvPr/>
            </p:nvSpPr>
            <p:spPr>
              <a:xfrm>
                <a:off x="943733" y="5546885"/>
                <a:ext cx="8056147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</a:t>
                </a:r>
                <a:r>
                  <a:rPr lang="ko-KR" altLang="en-US" dirty="0" smtClean="0"/>
                  <a:t>친구가 </a:t>
                </a:r>
                <a:r>
                  <a:rPr lang="ko-KR" altLang="en-US" dirty="0"/>
                  <a:t>가지고 있는 검은깨의 양을 합하면 </a:t>
                </a:r>
                <a:r>
                  <a:rPr lang="ko-KR" altLang="en-US" dirty="0" smtClean="0"/>
                  <a:t>어느 정도가 </a:t>
                </a:r>
                <a:r>
                  <a:rPr lang="ko-KR" altLang="en-US" dirty="0"/>
                  <a:t>될지 </a:t>
                </a:r>
                <a:r>
                  <a:rPr lang="ko-KR" altLang="en-US" dirty="0" smtClean="0"/>
                  <a:t>어림해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43" name="모서리가 둥근 직사각형 4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 bwMode="auto">
            <a:xfrm>
              <a:off x="871885" y="2030602"/>
              <a:ext cx="8149877" cy="1803862"/>
            </a:xfrm>
            <a:prstGeom prst="roundRect">
              <a:avLst>
                <a:gd name="adj" fmla="val 857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5" name="내용 개체 틀 2"/>
          <p:cNvSpPr txBox="1">
            <a:spLocks/>
          </p:cNvSpPr>
          <p:nvPr/>
        </p:nvSpPr>
        <p:spPr>
          <a:xfrm>
            <a:off x="889048" y="2032638"/>
            <a:ext cx="8024392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lnSpc>
                <a:spcPct val="200000"/>
              </a:lnSpc>
            </a:pPr>
            <a:r>
              <a:rPr lang="ko-KR" altLang="en-US" dirty="0"/>
              <a:t>지혜가 가지고 있는 검은깨의 양이 </a:t>
            </a:r>
            <a:r>
              <a:rPr lang="ko-KR" altLang="en-US" dirty="0" smtClean="0"/>
              <a:t>      컵이면 </a:t>
            </a:r>
            <a:r>
              <a:rPr lang="ko-KR" altLang="en-US" dirty="0"/>
              <a:t>거의 한 컵에 </a:t>
            </a:r>
            <a:r>
              <a:rPr lang="ko-KR" altLang="en-US" dirty="0" smtClean="0"/>
              <a:t>가깝고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컵만 </a:t>
            </a:r>
            <a:r>
              <a:rPr lang="ko-KR" altLang="en-US" dirty="0"/>
              <a:t>더 있어도 한 컵이 </a:t>
            </a:r>
            <a:r>
              <a:rPr lang="ko-KR" altLang="en-US" dirty="0" smtClean="0"/>
              <a:t>되는데</a:t>
            </a:r>
            <a:r>
              <a:rPr lang="en-US" altLang="ko-KR" dirty="0" smtClean="0"/>
              <a:t> </a:t>
            </a:r>
            <a:r>
              <a:rPr lang="ko-KR" altLang="en-US" dirty="0"/>
              <a:t>슬기가 가진 양이 </a:t>
            </a:r>
            <a:r>
              <a:rPr lang="ko-KR" altLang="en-US" dirty="0" smtClean="0"/>
              <a:t>      컵보다 </a:t>
            </a:r>
            <a:r>
              <a:rPr lang="ko-KR" altLang="en-US" dirty="0"/>
              <a:t>더 많은   </a:t>
            </a:r>
            <a:r>
              <a:rPr lang="ko-KR" altLang="en-US" dirty="0" smtClean="0"/>
              <a:t>    컵이므로</a:t>
            </a:r>
            <a:r>
              <a:rPr lang="en-US" altLang="ko-KR" dirty="0" smtClean="0"/>
              <a:t> </a:t>
            </a:r>
            <a:r>
              <a:rPr lang="ko-KR" altLang="en-US" dirty="0"/>
              <a:t>두 양을 </a:t>
            </a:r>
            <a:r>
              <a:rPr lang="ko-KR" altLang="en-US" dirty="0" smtClean="0"/>
              <a:t>합하면 </a:t>
            </a:r>
            <a:r>
              <a:rPr lang="ko-KR" altLang="en-US" dirty="0"/>
              <a:t>한 컵은 넘을 것 같습니다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8987"/>
              </p:ext>
            </p:extLst>
          </p:nvPr>
        </p:nvGraphicFramePr>
        <p:xfrm>
          <a:off x="4593886" y="2075988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75152"/>
              </p:ext>
            </p:extLst>
          </p:nvPr>
        </p:nvGraphicFramePr>
        <p:xfrm>
          <a:off x="7747720" y="2075988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51885"/>
              </p:ext>
            </p:extLst>
          </p:nvPr>
        </p:nvGraphicFramePr>
        <p:xfrm>
          <a:off x="5147105" y="26184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988865"/>
              </p:ext>
            </p:extLst>
          </p:nvPr>
        </p:nvGraphicFramePr>
        <p:xfrm>
          <a:off x="7038950" y="26184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7237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그룹 51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53" name="그룹 5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6" name="그림 5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7" name="그림 5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4" name="그림 5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5" name="그림 5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0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0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그림 9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8" t="63676" r="39896" b="19382"/>
          <a:stretch/>
        </p:blipFill>
        <p:spPr>
          <a:xfrm>
            <a:off x="1323410" y="3016331"/>
            <a:ext cx="1228278" cy="1742749"/>
          </a:xfrm>
          <a:prstGeom prst="rect">
            <a:avLst/>
          </a:prstGeom>
        </p:spPr>
      </p:pic>
      <p:pic>
        <p:nvPicPr>
          <p:cNvPr id="94" name="그림 9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6" t="63676" r="30708" b="19382"/>
          <a:stretch/>
        </p:blipFill>
        <p:spPr>
          <a:xfrm>
            <a:off x="2876643" y="3016331"/>
            <a:ext cx="1228278" cy="1742749"/>
          </a:xfrm>
          <a:prstGeom prst="rect">
            <a:avLst/>
          </a:prstGeom>
        </p:spPr>
      </p:pic>
      <p:pic>
        <p:nvPicPr>
          <p:cNvPr id="95" name="그림 9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7" t="63676" r="17357" b="19382"/>
          <a:stretch/>
        </p:blipFill>
        <p:spPr>
          <a:xfrm>
            <a:off x="5396923" y="3016331"/>
            <a:ext cx="1228278" cy="1742749"/>
          </a:xfrm>
          <a:prstGeom prst="rect">
            <a:avLst/>
          </a:prstGeom>
        </p:spPr>
      </p:pic>
      <p:pic>
        <p:nvPicPr>
          <p:cNvPr id="96" name="그림 9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9" t="63676" r="7745" b="19382"/>
          <a:stretch/>
        </p:blipFill>
        <p:spPr>
          <a:xfrm>
            <a:off x="6992974" y="3016331"/>
            <a:ext cx="1228278" cy="174274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038806" y="2754767"/>
            <a:ext cx="7179034" cy="2004314"/>
            <a:chOff x="1038806" y="2754767"/>
            <a:chExt cx="7179034" cy="2004314"/>
          </a:xfrm>
        </p:grpSpPr>
        <p:pic>
          <p:nvPicPr>
            <p:cNvPr id="4" name="그림 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8" t="61134" r="84802" b="19382"/>
            <a:stretch/>
          </p:blipFill>
          <p:spPr>
            <a:xfrm>
              <a:off x="1038806" y="2754767"/>
              <a:ext cx="1512882" cy="2004314"/>
            </a:xfrm>
            <a:prstGeom prst="rect">
              <a:avLst/>
            </a:prstGeom>
          </p:spPr>
        </p:pic>
        <p:pic>
          <p:nvPicPr>
            <p:cNvPr id="58" name="그림 5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5" t="61134" r="75504" b="19382"/>
            <a:stretch/>
          </p:blipFill>
          <p:spPr>
            <a:xfrm>
              <a:off x="2812998" y="2754767"/>
              <a:ext cx="1312624" cy="2004314"/>
            </a:xfrm>
            <a:prstGeom prst="rect">
              <a:avLst/>
            </a:prstGeom>
          </p:spPr>
        </p:pic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3" t="61134" r="62276" b="19382"/>
            <a:stretch/>
          </p:blipFill>
          <p:spPr>
            <a:xfrm>
              <a:off x="5309716" y="2754767"/>
              <a:ext cx="1312624" cy="2004314"/>
            </a:xfrm>
            <a:prstGeom prst="rect">
              <a:avLst/>
            </a:prstGeom>
          </p:spPr>
        </p:pic>
        <p:pic>
          <p:nvPicPr>
            <p:cNvPr id="92" name="그림 9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85" t="61134" r="52724" b="19382"/>
            <a:stretch/>
          </p:blipFill>
          <p:spPr>
            <a:xfrm>
              <a:off x="6905216" y="2754767"/>
              <a:ext cx="1312624" cy="2004314"/>
            </a:xfrm>
            <a:prstGeom prst="rect">
              <a:avLst/>
            </a:prstGeom>
          </p:spPr>
        </p:pic>
      </p:grpSp>
      <p:sp>
        <p:nvSpPr>
          <p:cNvPr id="33" name="내용 개체 틀 5"/>
          <p:cNvSpPr txBox="1">
            <a:spLocks/>
          </p:cNvSpPr>
          <p:nvPr/>
        </p:nvSpPr>
        <p:spPr>
          <a:xfrm>
            <a:off x="687613" y="883857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계산하는 방법 알아보기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315805"/>
              </p:ext>
            </p:extLst>
          </p:nvPr>
        </p:nvGraphicFramePr>
        <p:xfrm>
          <a:off x="3220012" y="37606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30051"/>
              </p:ext>
            </p:extLst>
          </p:nvPr>
        </p:nvGraphicFramePr>
        <p:xfrm>
          <a:off x="3784392" y="37606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" name="내용 개체 틀 5"/>
          <p:cNvSpPr txBox="1">
            <a:spLocks/>
          </p:cNvSpPr>
          <p:nvPr/>
        </p:nvSpPr>
        <p:spPr>
          <a:xfrm>
            <a:off x="678088" y="45787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그림을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이용하여     </a:t>
            </a:r>
            <a:r>
              <a:rPr lang="en-US" altLang="ko-KR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   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800997"/>
              </p:ext>
            </p:extLst>
          </p:nvPr>
        </p:nvGraphicFramePr>
        <p:xfrm>
          <a:off x="1265071" y="1534087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12968"/>
              </p:ext>
            </p:extLst>
          </p:nvPr>
        </p:nvGraphicFramePr>
        <p:xfrm>
          <a:off x="1808602" y="1534087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2" name="그룹 51"/>
          <p:cNvGrpSpPr/>
          <p:nvPr/>
        </p:nvGrpSpPr>
        <p:grpSpPr>
          <a:xfrm>
            <a:off x="961827" y="2460983"/>
            <a:ext cx="8041213" cy="369332"/>
            <a:chOff x="829684" y="5546885"/>
            <a:chExt cx="8041213" cy="369332"/>
          </a:xfrm>
        </p:grpSpPr>
        <p:sp>
          <p:nvSpPr>
            <p:cNvPr id="53" name="내용 개체 틀 3"/>
            <p:cNvSpPr txBox="1">
              <a:spLocks/>
            </p:cNvSpPr>
            <p:nvPr/>
          </p:nvSpPr>
          <p:spPr>
            <a:xfrm>
              <a:off x="9066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       </a:t>
              </a:r>
              <a:r>
                <a:rPr lang="ko-KR" altLang="en-US" dirty="0"/>
                <a:t>과</a:t>
              </a:r>
              <a:r>
                <a:rPr lang="en-US" altLang="ko-KR" dirty="0" smtClean="0"/>
                <a:t>       </a:t>
              </a:r>
              <a:r>
                <a:rPr lang="ko-KR" altLang="en-US" dirty="0" smtClean="0"/>
                <a:t>를 각각 그림에 색칠하고       </a:t>
              </a:r>
              <a:r>
                <a:rPr lang="en-US" altLang="ko-KR" dirty="0" smtClean="0"/>
                <a:t>+      </a:t>
              </a:r>
              <a:r>
                <a:rPr lang="ko-KR" altLang="en-US" dirty="0" smtClean="0"/>
                <a:t>를 계산해 </a:t>
              </a:r>
              <a:r>
                <a:rPr lang="ko-KR" altLang="en-US" dirty="0"/>
                <a:t>보세요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0930"/>
              </p:ext>
            </p:extLst>
          </p:nvPr>
        </p:nvGraphicFramePr>
        <p:xfrm>
          <a:off x="1246021" y="2341793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3987"/>
              </p:ext>
            </p:extLst>
          </p:nvPr>
        </p:nvGraphicFramePr>
        <p:xfrm>
          <a:off x="1907034" y="2341793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8" name="그림 6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2" t="81292" r="10653" b="11762"/>
          <a:stretch/>
        </p:blipFill>
        <p:spPr>
          <a:xfrm>
            <a:off x="1182678" y="4748168"/>
            <a:ext cx="7229861" cy="905146"/>
          </a:xfrm>
          <a:prstGeom prst="rect">
            <a:avLst/>
          </a:prstGeom>
        </p:spPr>
      </p:pic>
      <p:sp>
        <p:nvSpPr>
          <p:cNvPr id="69" name="내용 개체 틀 2"/>
          <p:cNvSpPr txBox="1">
            <a:spLocks/>
          </p:cNvSpPr>
          <p:nvPr/>
        </p:nvSpPr>
        <p:spPr>
          <a:xfrm>
            <a:off x="1926149" y="4853012"/>
            <a:ext cx="307405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0" name="내용 개체 틀 2"/>
          <p:cNvSpPr txBox="1">
            <a:spLocks/>
          </p:cNvSpPr>
          <p:nvPr/>
        </p:nvSpPr>
        <p:spPr>
          <a:xfrm>
            <a:off x="3512840" y="4853012"/>
            <a:ext cx="485954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1" name="내용 개체 틀 2"/>
          <p:cNvSpPr txBox="1">
            <a:spLocks/>
          </p:cNvSpPr>
          <p:nvPr/>
        </p:nvSpPr>
        <p:spPr>
          <a:xfrm>
            <a:off x="5896114" y="4853012"/>
            <a:ext cx="307405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2" name="내용 개체 틀 2"/>
          <p:cNvSpPr txBox="1">
            <a:spLocks/>
          </p:cNvSpPr>
          <p:nvPr/>
        </p:nvSpPr>
        <p:spPr>
          <a:xfrm>
            <a:off x="6622340" y="4853012"/>
            <a:ext cx="485954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3" name="내용 개체 틀 2"/>
          <p:cNvSpPr txBox="1">
            <a:spLocks/>
          </p:cNvSpPr>
          <p:nvPr/>
        </p:nvSpPr>
        <p:spPr>
          <a:xfrm>
            <a:off x="7417038" y="5057970"/>
            <a:ext cx="307405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4" name="내용 개체 틀 2"/>
          <p:cNvSpPr txBox="1">
            <a:spLocks/>
          </p:cNvSpPr>
          <p:nvPr/>
        </p:nvSpPr>
        <p:spPr>
          <a:xfrm>
            <a:off x="7849086" y="4837246"/>
            <a:ext cx="307405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79" name="그룹 78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80" name="그룹 79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83" name="그림 8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81" name="그림 8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82" name="그림 8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57" name="그룹 56"/>
          <p:cNvGrpSpPr/>
          <p:nvPr/>
        </p:nvGrpSpPr>
        <p:grpSpPr>
          <a:xfrm>
            <a:off x="884715" y="1658464"/>
            <a:ext cx="8482268" cy="369332"/>
            <a:chOff x="870058" y="3568751"/>
            <a:chExt cx="8482268" cy="369332"/>
          </a:xfrm>
        </p:grpSpPr>
        <p:grpSp>
          <p:nvGrpSpPr>
            <p:cNvPr id="60" name="그룹 59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62" name="그룹 6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85" name="모서리가 둥근 직사각형 8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3" name="모서리가 둥근 직사각형 6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1" name="내용 개체 틀 3"/>
            <p:cNvSpPr txBox="1">
              <a:spLocks/>
            </p:cNvSpPr>
            <p:nvPr/>
          </p:nvSpPr>
          <p:spPr>
            <a:xfrm>
              <a:off x="1057529" y="3568751"/>
              <a:ext cx="829479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       </a:t>
              </a:r>
              <a:r>
                <a:rPr lang="en-US" altLang="ko-KR" dirty="0"/>
                <a:t>+      </a:t>
              </a:r>
              <a:r>
                <a:rPr lang="ko-KR" altLang="en-US" dirty="0"/>
                <a:t>를 계산하는 방법을 알아봅시다</a:t>
              </a:r>
              <a:r>
                <a:rPr lang="en-US" altLang="ko-KR" dirty="0"/>
                <a:t>.</a:t>
              </a:r>
            </a:p>
          </p:txBody>
        </p:sp>
      </p:grpSp>
      <p:graphicFrame>
        <p:nvGraphicFramePr>
          <p:cNvPr id="87" name="표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22384"/>
              </p:ext>
            </p:extLst>
          </p:nvPr>
        </p:nvGraphicFramePr>
        <p:xfrm>
          <a:off x="4675448" y="2341793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표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21082"/>
              </p:ext>
            </p:extLst>
          </p:nvPr>
        </p:nvGraphicFramePr>
        <p:xfrm>
          <a:off x="5212636" y="2341793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9" name="그림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90" name="그림 8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1842" y="24484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직사각형 115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사각형 116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직사각형 117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직사각형 120">
            <a:hlinkClick r:id="rId13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>
            <a:hlinkClick r:id="rId14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4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1885" y="3063543"/>
            <a:ext cx="8149877" cy="1176561"/>
            <a:chOff x="871885" y="3111043"/>
            <a:chExt cx="8149877" cy="1176561"/>
          </a:xfrm>
        </p:grpSpPr>
        <p:grpSp>
          <p:nvGrpSpPr>
            <p:cNvPr id="115" name="그룹 114"/>
            <p:cNvGrpSpPr/>
            <p:nvPr/>
          </p:nvGrpSpPr>
          <p:grpSpPr>
            <a:xfrm>
              <a:off x="961827" y="3111043"/>
              <a:ext cx="8041213" cy="369332"/>
              <a:chOff x="829684" y="5546885"/>
              <a:chExt cx="8041213" cy="369332"/>
            </a:xfrm>
          </p:grpSpPr>
          <p:sp>
            <p:nvSpPr>
              <p:cNvPr id="116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그림을 보고  </a:t>
                </a:r>
                <a:r>
                  <a:rPr lang="ko-KR" altLang="en-US" dirty="0" smtClean="0"/>
                  <a:t>     </a:t>
                </a:r>
                <a:r>
                  <a:rPr lang="en-US" altLang="ko-KR" dirty="0" smtClean="0"/>
                  <a:t>+      </a:t>
                </a:r>
                <a:r>
                  <a:rPr lang="ko-KR" altLang="en-US" dirty="0" smtClean="0"/>
                  <a:t>를 </a:t>
                </a:r>
                <a:r>
                  <a:rPr lang="ko-KR" altLang="en-US" dirty="0"/>
                  <a:t>계산해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117" name="모서리가 둥근 직사각형 11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0" name="모서리가 둥근 직사각형 119"/>
            <p:cNvSpPr/>
            <p:nvPr/>
          </p:nvSpPr>
          <p:spPr bwMode="auto">
            <a:xfrm>
              <a:off x="871885" y="3628700"/>
              <a:ext cx="8149877" cy="658904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871885" y="4684694"/>
            <a:ext cx="8149877" cy="987699"/>
            <a:chOff x="871885" y="4684694"/>
            <a:chExt cx="8149877" cy="987699"/>
          </a:xfrm>
        </p:grpSpPr>
        <p:sp>
          <p:nvSpPr>
            <p:cNvPr id="128" name="모서리가 둥근 직사각형 127"/>
            <p:cNvSpPr/>
            <p:nvPr/>
          </p:nvSpPr>
          <p:spPr bwMode="auto">
            <a:xfrm>
              <a:off x="871885" y="5230661"/>
              <a:ext cx="8149877" cy="441732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31" name="그룹 130"/>
            <p:cNvGrpSpPr/>
            <p:nvPr/>
          </p:nvGrpSpPr>
          <p:grpSpPr>
            <a:xfrm>
              <a:off x="961827" y="4684694"/>
              <a:ext cx="8041213" cy="369332"/>
              <a:chOff x="829684" y="5546885"/>
              <a:chExt cx="8041213" cy="369332"/>
            </a:xfrm>
          </p:grpSpPr>
          <p:sp>
            <p:nvSpPr>
              <p:cNvPr id="132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       </a:t>
                </a:r>
                <a:r>
                  <a:rPr lang="en-US" altLang="ko-KR" dirty="0" smtClean="0"/>
                  <a:t>+      </a:t>
                </a:r>
                <a:r>
                  <a:rPr lang="ko-KR" altLang="en-US" dirty="0"/>
                  <a:t>를</a:t>
                </a:r>
                <a:r>
                  <a:rPr lang="ko-KR" altLang="en-US" dirty="0" smtClean="0"/>
                  <a:t> 계산한 </a:t>
                </a:r>
                <a:r>
                  <a:rPr lang="ko-KR" altLang="en-US" dirty="0"/>
                  <a:t>방법을 설명해 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133" name="모서리가 둥근 직사각형 13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1885" y="1636071"/>
            <a:ext cx="8495098" cy="1018948"/>
            <a:chOff x="871885" y="1636071"/>
            <a:chExt cx="8495098" cy="1018948"/>
          </a:xfrm>
        </p:grpSpPr>
        <p:sp>
          <p:nvSpPr>
            <p:cNvPr id="62" name="모서리가 둥근 직사각형 61"/>
            <p:cNvSpPr/>
            <p:nvPr/>
          </p:nvSpPr>
          <p:spPr bwMode="auto">
            <a:xfrm>
              <a:off x="871885" y="2213287"/>
              <a:ext cx="8149877" cy="441732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29911" y="1636071"/>
              <a:ext cx="8437072" cy="369332"/>
              <a:chOff x="929911" y="1636071"/>
              <a:chExt cx="8437072" cy="369332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1072186" y="1636071"/>
                <a:ext cx="8294797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</a:t>
                </a:r>
                <a:r>
                  <a:rPr lang="ko-KR" altLang="en-US" dirty="0" smtClean="0"/>
                  <a:t>     과</a:t>
                </a:r>
                <a:r>
                  <a:rPr lang="en-US" altLang="ko-KR" dirty="0" smtClean="0"/>
                  <a:t>       </a:t>
                </a:r>
                <a:r>
                  <a:rPr lang="ko-KR" altLang="en-US" dirty="0" smtClean="0"/>
                  <a:t>는 </a:t>
                </a:r>
                <a:r>
                  <a:rPr lang="ko-KR" altLang="en-US" dirty="0"/>
                  <a:t>어떻게 </a:t>
                </a:r>
                <a:r>
                  <a:rPr lang="ko-KR" altLang="en-US" dirty="0" smtClean="0"/>
                  <a:t>통분했나요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74" name="모서리가 둥근 직사각형 73"/>
              <p:cNvSpPr/>
              <p:nvPr/>
            </p:nvSpPr>
            <p:spPr>
              <a:xfrm>
                <a:off x="929911" y="176182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63" name="내용 개체 틀 2"/>
          <p:cNvSpPr txBox="1">
            <a:spLocks/>
          </p:cNvSpPr>
          <p:nvPr/>
        </p:nvSpPr>
        <p:spPr>
          <a:xfrm>
            <a:off x="889048" y="2249487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두 분모의 최소공배수 </a:t>
            </a:r>
            <a:r>
              <a:rPr lang="en-US" altLang="ko-KR" dirty="0">
                <a:solidFill>
                  <a:srgbClr val="208235"/>
                </a:solidFill>
              </a:rPr>
              <a:t>15</a:t>
            </a:r>
            <a:r>
              <a:rPr lang="ko-KR" altLang="en-US" dirty="0">
                <a:solidFill>
                  <a:srgbClr val="208235"/>
                </a:solidFill>
              </a:rPr>
              <a:t>를 공통분모로 하여 </a:t>
            </a:r>
            <a:r>
              <a:rPr lang="ko-KR" altLang="en-US" dirty="0" smtClean="0">
                <a:solidFill>
                  <a:srgbClr val="208235"/>
                </a:solidFill>
              </a:rPr>
              <a:t>통분했습니다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22253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5" name="표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06264"/>
              </p:ext>
            </p:extLst>
          </p:nvPr>
        </p:nvGraphicFramePr>
        <p:xfrm>
          <a:off x="1217446" y="15219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02137"/>
              </p:ext>
            </p:extLst>
          </p:nvPr>
        </p:nvGraphicFramePr>
        <p:xfrm>
          <a:off x="1884552" y="15219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8" name="표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466527"/>
              </p:ext>
            </p:extLst>
          </p:nvPr>
        </p:nvGraphicFramePr>
        <p:xfrm>
          <a:off x="2355418" y="2925303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9" name="표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635498"/>
              </p:ext>
            </p:extLst>
          </p:nvPr>
        </p:nvGraphicFramePr>
        <p:xfrm>
          <a:off x="2898949" y="2925303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1" name="내용 개체 틀 2"/>
          <p:cNvSpPr txBox="1">
            <a:spLocks/>
          </p:cNvSpPr>
          <p:nvPr/>
        </p:nvSpPr>
        <p:spPr>
          <a:xfrm>
            <a:off x="889048" y="3725986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       </a:t>
            </a:r>
            <a:r>
              <a:rPr lang="en-US" altLang="ko-KR" dirty="0" smtClean="0">
                <a:solidFill>
                  <a:srgbClr val="208235"/>
                </a:solidFill>
              </a:rPr>
              <a:t>+</a:t>
            </a:r>
            <a:r>
              <a:rPr lang="ko-KR" altLang="en-US" dirty="0" smtClean="0">
                <a:solidFill>
                  <a:srgbClr val="208235"/>
                </a:solidFill>
              </a:rPr>
              <a:t>        </a:t>
            </a:r>
            <a:r>
              <a:rPr lang="en-US" altLang="ko-KR" dirty="0" smtClean="0">
                <a:solidFill>
                  <a:srgbClr val="208235"/>
                </a:solidFill>
              </a:rPr>
              <a:t>=         +         =        =1        </a:t>
            </a:r>
            <a:r>
              <a:rPr lang="ko-KR" altLang="en-US" dirty="0" smtClean="0">
                <a:solidFill>
                  <a:srgbClr val="208235"/>
                </a:solidFill>
              </a:rPr>
              <a:t>가 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graphicFrame>
        <p:nvGraphicFramePr>
          <p:cNvPr id="123" name="표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84108"/>
              </p:ext>
            </p:extLst>
          </p:nvPr>
        </p:nvGraphicFramePr>
        <p:xfrm>
          <a:off x="1870332" y="358332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" name="표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6220"/>
              </p:ext>
            </p:extLst>
          </p:nvPr>
        </p:nvGraphicFramePr>
        <p:xfrm>
          <a:off x="1227208" y="358332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5" name="표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529228"/>
              </p:ext>
            </p:extLst>
          </p:nvPr>
        </p:nvGraphicFramePr>
        <p:xfrm>
          <a:off x="2468724" y="358332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85342"/>
              </p:ext>
            </p:extLst>
          </p:nvPr>
        </p:nvGraphicFramePr>
        <p:xfrm>
          <a:off x="3188804" y="358332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7" name="표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67665"/>
              </p:ext>
            </p:extLst>
          </p:nvPr>
        </p:nvGraphicFramePr>
        <p:xfrm>
          <a:off x="4648815" y="358332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" name="내용 개체 틀 2"/>
          <p:cNvSpPr txBox="1">
            <a:spLocks/>
          </p:cNvSpPr>
          <p:nvPr/>
        </p:nvSpPr>
        <p:spPr>
          <a:xfrm>
            <a:off x="889048" y="526686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두 분수를 통분하여 계산했습니다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130" name="그림 12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52427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4" name="표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06621"/>
              </p:ext>
            </p:extLst>
          </p:nvPr>
        </p:nvGraphicFramePr>
        <p:xfrm>
          <a:off x="1246021" y="454645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5" name="표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71281"/>
              </p:ext>
            </p:extLst>
          </p:nvPr>
        </p:nvGraphicFramePr>
        <p:xfrm>
          <a:off x="1789552" y="454645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내용 개체 틀 5"/>
          <p:cNvSpPr txBox="1">
            <a:spLocks/>
          </p:cNvSpPr>
          <p:nvPr/>
        </p:nvSpPr>
        <p:spPr>
          <a:xfrm>
            <a:off x="687613" y="883857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계산하는 방법 알아보기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629069"/>
              </p:ext>
            </p:extLst>
          </p:nvPr>
        </p:nvGraphicFramePr>
        <p:xfrm>
          <a:off x="3220012" y="37606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77799"/>
              </p:ext>
            </p:extLst>
          </p:nvPr>
        </p:nvGraphicFramePr>
        <p:xfrm>
          <a:off x="3770744" y="37606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5" name="내용 개체 틀 5"/>
          <p:cNvSpPr txBox="1">
            <a:spLocks/>
          </p:cNvSpPr>
          <p:nvPr/>
        </p:nvSpPr>
        <p:spPr>
          <a:xfrm>
            <a:off x="678088" y="45787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그림을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이용하여     </a:t>
            </a:r>
            <a:r>
              <a:rPr lang="en-US" altLang="ko-KR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   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575300"/>
              </p:ext>
            </p:extLst>
          </p:nvPr>
        </p:nvGraphicFramePr>
        <p:xfrm>
          <a:off x="3908884" y="358332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2" name="그림 1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37050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그룹 65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67" name="그룹 66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70" name="그림 69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71" name="그림 70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8" name="그림 6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9" name="그림 6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pic>
        <p:nvPicPr>
          <p:cNvPr id="72" name="그림 7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73" name="그림 7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89" name="직사각형 88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hlinkClick r:id="rId11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0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21" grpId="0"/>
      <p:bldP spid="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/>
          <p:cNvGrpSpPr/>
          <p:nvPr/>
        </p:nvGrpSpPr>
        <p:grpSpPr>
          <a:xfrm>
            <a:off x="961827" y="2600908"/>
            <a:ext cx="8041213" cy="369332"/>
            <a:chOff x="829684" y="5546885"/>
            <a:chExt cx="8041213" cy="369332"/>
          </a:xfrm>
        </p:grpSpPr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9066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       </a:t>
              </a:r>
              <a:r>
                <a:rPr lang="en-US" altLang="ko-KR" dirty="0" smtClean="0"/>
                <a:t>+        </a:t>
              </a:r>
              <a:r>
                <a:rPr lang="ko-KR" altLang="en-US" dirty="0"/>
                <a:t>을 </a:t>
              </a:r>
              <a:r>
                <a:rPr lang="ko-KR" altLang="en-US" dirty="0" smtClean="0"/>
                <a:t>두 분모의 </a:t>
              </a:r>
              <a:r>
                <a:rPr lang="ko-KR" altLang="en-US" dirty="0"/>
                <a:t>곱을 </a:t>
              </a:r>
              <a:r>
                <a:rPr lang="ko-KR" altLang="en-US" dirty="0" smtClean="0"/>
                <a:t>공통분모로 하여 </a:t>
              </a:r>
              <a:r>
                <a:rPr lang="ko-KR" altLang="en-US" dirty="0"/>
                <a:t>통분한 후 계산해 보세요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3542" y="26139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내용 개체 틀 5"/>
          <p:cNvSpPr txBox="1">
            <a:spLocks/>
          </p:cNvSpPr>
          <p:nvPr/>
        </p:nvSpPr>
        <p:spPr>
          <a:xfrm>
            <a:off x="906401" y="505422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계산하는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75327"/>
              </p:ext>
            </p:extLst>
          </p:nvPr>
        </p:nvGraphicFramePr>
        <p:xfrm>
          <a:off x="1589040" y="42299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63752"/>
              </p:ext>
            </p:extLst>
          </p:nvPr>
        </p:nvGraphicFramePr>
        <p:xfrm>
          <a:off x="2218274" y="422998"/>
          <a:ext cx="39796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9796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" name="내용 개체 틀 5"/>
          <p:cNvSpPr txBox="1">
            <a:spLocks/>
          </p:cNvSpPr>
          <p:nvPr/>
        </p:nvSpPr>
        <p:spPr>
          <a:xfrm>
            <a:off x="701443" y="915324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12965"/>
              </p:ext>
            </p:extLst>
          </p:nvPr>
        </p:nvGraphicFramePr>
        <p:xfrm>
          <a:off x="1265071" y="153143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9208"/>
              </p:ext>
            </p:extLst>
          </p:nvPr>
        </p:nvGraphicFramePr>
        <p:xfrm>
          <a:off x="1846702" y="1531430"/>
          <a:ext cx="354558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54558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769979"/>
              </p:ext>
            </p:extLst>
          </p:nvPr>
        </p:nvGraphicFramePr>
        <p:xfrm>
          <a:off x="1246021" y="248171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23970"/>
              </p:ext>
            </p:extLst>
          </p:nvPr>
        </p:nvGraphicFramePr>
        <p:xfrm>
          <a:off x="1801427" y="2481718"/>
          <a:ext cx="354558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54558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그림 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t="16600" r="8834" b="64358"/>
          <a:stretch/>
        </p:blipFill>
        <p:spPr>
          <a:xfrm>
            <a:off x="1112038" y="2988636"/>
            <a:ext cx="7532759" cy="2481123"/>
          </a:xfrm>
          <a:prstGeom prst="rect">
            <a:avLst/>
          </a:prstGeom>
        </p:spPr>
      </p:pic>
      <p:sp>
        <p:nvSpPr>
          <p:cNvPr id="56" name="내용 개체 틀 2"/>
          <p:cNvSpPr txBox="1">
            <a:spLocks/>
          </p:cNvSpPr>
          <p:nvPr/>
        </p:nvSpPr>
        <p:spPr>
          <a:xfrm>
            <a:off x="3023490" y="3486685"/>
            <a:ext cx="712010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4280799" y="3478701"/>
            <a:ext cx="429154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2" name="내용 개체 틀 2"/>
          <p:cNvSpPr txBox="1">
            <a:spLocks/>
          </p:cNvSpPr>
          <p:nvPr/>
        </p:nvSpPr>
        <p:spPr>
          <a:xfrm>
            <a:off x="4292674" y="4316846"/>
            <a:ext cx="429154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9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3" name="내용 개체 틀 2"/>
          <p:cNvSpPr txBox="1">
            <a:spLocks/>
          </p:cNvSpPr>
          <p:nvPr/>
        </p:nvSpPr>
        <p:spPr>
          <a:xfrm>
            <a:off x="2695024" y="4529204"/>
            <a:ext cx="429154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4" name="내용 개체 틀 2"/>
          <p:cNvSpPr txBox="1">
            <a:spLocks/>
          </p:cNvSpPr>
          <p:nvPr/>
        </p:nvSpPr>
        <p:spPr>
          <a:xfrm>
            <a:off x="3877394" y="4529204"/>
            <a:ext cx="429154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5" name="내용 개체 틀 2"/>
          <p:cNvSpPr txBox="1">
            <a:spLocks/>
          </p:cNvSpPr>
          <p:nvPr/>
        </p:nvSpPr>
        <p:spPr>
          <a:xfrm>
            <a:off x="3039256" y="4277330"/>
            <a:ext cx="712010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18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7" name="내용 개체 틀 2"/>
          <p:cNvSpPr txBox="1">
            <a:spLocks/>
          </p:cNvSpPr>
          <p:nvPr/>
        </p:nvSpPr>
        <p:spPr>
          <a:xfrm>
            <a:off x="4912524" y="3486685"/>
            <a:ext cx="712010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5760854" y="3486685"/>
            <a:ext cx="712010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28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9" name="내용 개체 틀 2"/>
          <p:cNvSpPr txBox="1">
            <a:spLocks/>
          </p:cNvSpPr>
          <p:nvPr/>
        </p:nvSpPr>
        <p:spPr>
          <a:xfrm>
            <a:off x="6620478" y="3486685"/>
            <a:ext cx="712010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58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71" name="그룹 7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74" name="그림 7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75" name="그림 74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72" name="그림 71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73" name="그림 72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grpSp>
        <p:nvGrpSpPr>
          <p:cNvPr id="58" name="그룹 57"/>
          <p:cNvGrpSpPr/>
          <p:nvPr/>
        </p:nvGrpSpPr>
        <p:grpSpPr>
          <a:xfrm>
            <a:off x="884715" y="1645266"/>
            <a:ext cx="8482268" cy="369332"/>
            <a:chOff x="870058" y="3568751"/>
            <a:chExt cx="8482268" cy="369332"/>
          </a:xfrm>
        </p:grpSpPr>
        <p:grpSp>
          <p:nvGrpSpPr>
            <p:cNvPr id="59" name="그룹 58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61" name="그룹 6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76" name="모서리가 둥근 직사각형 7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6" name="모서리가 둥근 직사각형 6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0" name="내용 개체 틀 3"/>
            <p:cNvSpPr txBox="1">
              <a:spLocks/>
            </p:cNvSpPr>
            <p:nvPr/>
          </p:nvSpPr>
          <p:spPr>
            <a:xfrm>
              <a:off x="1057529" y="3568751"/>
              <a:ext cx="829479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       </a:t>
              </a:r>
              <a:r>
                <a:rPr lang="en-US" altLang="ko-KR" dirty="0" smtClean="0"/>
                <a:t>+        </a:t>
              </a:r>
              <a:r>
                <a:rPr lang="ko-KR" altLang="en-US" dirty="0"/>
                <a:t>을 두 가지 방법으로 계산해 봅시다</a:t>
              </a:r>
              <a:r>
                <a:rPr lang="en-US" altLang="ko-KR" dirty="0"/>
                <a:t>. </a:t>
              </a:r>
            </a:p>
          </p:txBody>
        </p:sp>
      </p:grpSp>
      <p:sp>
        <p:nvSpPr>
          <p:cNvPr id="87" name="직사각형 86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>
            <a:hlinkClick r:id="rId11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3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2" grpId="0"/>
      <p:bldP spid="63" grpId="0"/>
      <p:bldP spid="64" grpId="0"/>
      <p:bldP spid="65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871885" y="3821077"/>
            <a:ext cx="8149877" cy="1668360"/>
            <a:chOff x="871885" y="3939827"/>
            <a:chExt cx="8149877" cy="1668360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871885" y="4451380"/>
              <a:ext cx="8149877" cy="1156807"/>
            </a:xfrm>
            <a:prstGeom prst="roundRect">
              <a:avLst>
                <a:gd name="adj" fmla="val 776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961827" y="3939827"/>
              <a:ext cx="8041213" cy="369332"/>
              <a:chOff x="829684" y="5546885"/>
              <a:chExt cx="8041213" cy="369332"/>
            </a:xfrm>
          </p:grpSpPr>
          <p:sp>
            <p:nvSpPr>
              <p:cNvPr id="65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방법을 비교하여 각각 어떤 점이 좋은지 </a:t>
                </a:r>
                <a:r>
                  <a:rPr lang="ko-KR" altLang="en-US" dirty="0" smtClean="0"/>
                  <a:t>이야기해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73" name="모서리가 둥근 직사각형 7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1" name="그룹 50"/>
          <p:cNvGrpSpPr/>
          <p:nvPr/>
        </p:nvGrpSpPr>
        <p:grpSpPr>
          <a:xfrm>
            <a:off x="961827" y="1692545"/>
            <a:ext cx="8041213" cy="701731"/>
            <a:chOff x="829684" y="5546885"/>
            <a:chExt cx="8041213" cy="701731"/>
          </a:xfrm>
        </p:grpSpPr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906663" y="5546885"/>
              <a:ext cx="7964234" cy="7017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       </a:t>
              </a:r>
              <a:r>
                <a:rPr lang="en-US" altLang="ko-KR" dirty="0" smtClean="0"/>
                <a:t>+        </a:t>
              </a:r>
              <a:r>
                <a:rPr lang="ko-KR" altLang="en-US" dirty="0" smtClean="0"/>
                <a:t>을 두 분모의 </a:t>
              </a:r>
              <a:r>
                <a:rPr lang="ko-KR" altLang="en-US" dirty="0"/>
                <a:t>최소공배수를 </a:t>
              </a:r>
              <a:r>
                <a:rPr lang="ko-KR" altLang="en-US" dirty="0" smtClean="0"/>
                <a:t>공통분모로 하여 </a:t>
              </a:r>
              <a:r>
                <a:rPr lang="ko-KR" altLang="en-US" dirty="0"/>
                <a:t>통분한 </a:t>
              </a:r>
              <a:r>
                <a:rPr lang="ko-KR" altLang="en-US" spc="-150" dirty="0"/>
                <a:t>후 </a:t>
              </a:r>
              <a:r>
                <a:rPr lang="ko-KR" altLang="en-US" spc="-100" dirty="0"/>
                <a:t>계산해 보세요</a:t>
              </a:r>
              <a:r>
                <a:rPr lang="en-US" altLang="ko-KR" spc="-150" dirty="0"/>
                <a:t>. </a:t>
              </a:r>
            </a:p>
            <a:p>
              <a:endParaRPr lang="en-US" altLang="ko-KR" dirty="0"/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그림 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t="37537" r="8834" b="49731"/>
          <a:stretch/>
        </p:blipFill>
        <p:spPr>
          <a:xfrm>
            <a:off x="1112038" y="2042174"/>
            <a:ext cx="7532759" cy="1658918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0946" y="16937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38305"/>
              </p:ext>
            </p:extLst>
          </p:nvPr>
        </p:nvGraphicFramePr>
        <p:xfrm>
          <a:off x="1246021" y="15543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86408"/>
              </p:ext>
            </p:extLst>
          </p:nvPr>
        </p:nvGraphicFramePr>
        <p:xfrm>
          <a:off x="1789552" y="1554305"/>
          <a:ext cx="354558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54558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6" name="내용 개체 틀 2"/>
          <p:cNvSpPr txBox="1">
            <a:spLocks/>
          </p:cNvSpPr>
          <p:nvPr/>
        </p:nvSpPr>
        <p:spPr>
          <a:xfrm>
            <a:off x="2913128" y="2634818"/>
            <a:ext cx="712010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4103482" y="2638709"/>
            <a:ext cx="429154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7" name="내용 개체 틀 2"/>
          <p:cNvSpPr txBox="1">
            <a:spLocks/>
          </p:cNvSpPr>
          <p:nvPr/>
        </p:nvSpPr>
        <p:spPr>
          <a:xfrm>
            <a:off x="4739098" y="2634818"/>
            <a:ext cx="712010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5587428" y="2634818"/>
            <a:ext cx="712010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9" name="내용 개체 틀 2"/>
          <p:cNvSpPr txBox="1">
            <a:spLocks/>
          </p:cNvSpPr>
          <p:nvPr/>
        </p:nvSpPr>
        <p:spPr>
          <a:xfrm>
            <a:off x="6447052" y="2634818"/>
            <a:ext cx="712010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29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7556582" y="2634818"/>
            <a:ext cx="712010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9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7155922" y="2867799"/>
            <a:ext cx="712010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61" name="그룹 6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71" name="그림 7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72" name="그림 71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6" name="그림 65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70" name="그림 69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41" name="내용 개체 틀 5"/>
          <p:cNvSpPr txBox="1">
            <a:spLocks/>
          </p:cNvSpPr>
          <p:nvPr/>
        </p:nvSpPr>
        <p:spPr>
          <a:xfrm>
            <a:off x="906401" y="505422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계산하는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022728"/>
              </p:ext>
            </p:extLst>
          </p:nvPr>
        </p:nvGraphicFramePr>
        <p:xfrm>
          <a:off x="1589040" y="42299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64438"/>
              </p:ext>
            </p:extLst>
          </p:nvPr>
        </p:nvGraphicFramePr>
        <p:xfrm>
          <a:off x="2218274" y="422998"/>
          <a:ext cx="39796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9796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9" name="내용 개체 틀 5"/>
          <p:cNvSpPr txBox="1">
            <a:spLocks/>
          </p:cNvSpPr>
          <p:nvPr/>
        </p:nvSpPr>
        <p:spPr>
          <a:xfrm>
            <a:off x="701443" y="915324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  <p:sp>
        <p:nvSpPr>
          <p:cNvPr id="62" name="내용 개체 틀 2"/>
          <p:cNvSpPr txBox="1">
            <a:spLocks/>
          </p:cNvSpPr>
          <p:nvPr/>
        </p:nvSpPr>
        <p:spPr>
          <a:xfrm>
            <a:off x="889048" y="4421669"/>
            <a:ext cx="8104140" cy="9787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두 분모의 곱을 공통분모로 하여 통분하면 공통분모를 </a:t>
            </a:r>
            <a:r>
              <a:rPr lang="ko-KR" altLang="en-US" dirty="0" smtClean="0"/>
              <a:t>구하기 </a:t>
            </a:r>
            <a:r>
              <a:rPr lang="ko-KR" altLang="en-US" dirty="0"/>
              <a:t>쉽습니다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두 분모의 최소공배수를 공통분모로 하여 통분하면 분자끼리의 덧셈이 쉽고</a:t>
            </a:r>
            <a:r>
              <a:rPr lang="en-US" altLang="ko-KR" dirty="0"/>
              <a:t>, </a:t>
            </a:r>
            <a:r>
              <a:rPr lang="ko-KR" altLang="en-US" dirty="0"/>
              <a:t>계산한 결과를 약분할 필요가 없거나 간단합니다</a:t>
            </a:r>
            <a:r>
              <a:rPr lang="en-US" altLang="ko-KR" dirty="0"/>
              <a:t>.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7022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직사각형 82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hlinkClick r:id="rId11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3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8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7" grpId="0"/>
      <p:bldP spid="68" grpId="0"/>
      <p:bldP spid="69" grpId="0"/>
      <p:bldP spid="58" grpId="0"/>
      <p:bldP spid="59" grpId="0"/>
      <p:bldP spid="62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3902</TotalTime>
  <Words>816</Words>
  <Application>Microsoft Office PowerPoint</Application>
  <PresentationFormat>A4 용지(210x297mm)</PresentationFormat>
  <Paragraphs>325</Paragraphs>
  <Slides>16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나눔고딕</vt:lpstr>
      <vt:lpstr>나눔고딕 ExtraBold</vt:lpstr>
      <vt:lpstr>맑은 고딕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Registered User</cp:lastModifiedBy>
  <cp:revision>276</cp:revision>
  <cp:lastPrinted>2017-09-25T02:44:09Z</cp:lastPrinted>
  <dcterms:created xsi:type="dcterms:W3CDTF">2017-09-24T23:31:15Z</dcterms:created>
  <dcterms:modified xsi:type="dcterms:W3CDTF">2019-11-12T04:57:38Z</dcterms:modified>
</cp:coreProperties>
</file>