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4"/>
  </p:notesMasterIdLst>
  <p:sldIdLst>
    <p:sldId id="258" r:id="rId3"/>
    <p:sldId id="260" r:id="rId4"/>
    <p:sldId id="270" r:id="rId5"/>
    <p:sldId id="279" r:id="rId6"/>
    <p:sldId id="280" r:id="rId7"/>
    <p:sldId id="277" r:id="rId8"/>
    <p:sldId id="271" r:id="rId9"/>
    <p:sldId id="272" r:id="rId10"/>
    <p:sldId id="281" r:id="rId11"/>
    <p:sldId id="273" r:id="rId12"/>
    <p:sldId id="282" r:id="rId13"/>
  </p:sldIdLst>
  <p:sldSz cx="9906000" cy="6858000" type="A4"/>
  <p:notesSz cx="6858000" cy="9144000"/>
  <p:custShowLst>
    <p:custShow name="재구성한 쇼 1" id="0">
      <p:sldLst>
        <p:sld r:id="rId5"/>
      </p:sldLst>
    </p:custShow>
    <p:custShow name="재구성한 쇼 2" id="1">
      <p:sldLst>
        <p:sld r:id="rId8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pos="2440" userDrawn="1">
          <p15:clr>
            <a:srgbClr val="A4A3A4"/>
          </p15:clr>
        </p15:guide>
        <p15:guide id="5" pos="6000" userDrawn="1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867" userDrawn="1">
          <p15:clr>
            <a:srgbClr val="A4A3A4"/>
          </p15:clr>
        </p15:guide>
        <p15:guide id="9" pos="7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228A38"/>
    <a:srgbClr val="F5A200"/>
    <a:srgbClr val="FFFFFF"/>
    <a:srgbClr val="F08300"/>
    <a:srgbClr val="3C4BA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2" autoAdjust="0"/>
    <p:restoredTop sz="94699" autoAdjust="0"/>
  </p:normalViewPr>
  <p:slideViewPr>
    <p:cSldViewPr snapToObjects="1" showGuides="1">
      <p:cViewPr varScale="1">
        <p:scale>
          <a:sx n="110" d="100"/>
          <a:sy n="110" d="100"/>
        </p:scale>
        <p:origin x="1632" y="126"/>
      </p:cViewPr>
      <p:guideLst>
        <p:guide orient="horz" pos="537"/>
        <p:guide orient="horz" pos="3861"/>
        <p:guide orient="horz" pos="935"/>
        <p:guide pos="2440"/>
        <p:guide pos="6000"/>
        <p:guide pos="489"/>
        <p:guide orient="horz" pos="527"/>
        <p:guide orient="horz" pos="867"/>
        <p:guide pos="7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2019-11-13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582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582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582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5A7A5F54-7E16-45CD-9061-B83141625F55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:a16="http://schemas.microsoft.com/office/drawing/2014/main" xmlns="" id="{45538AA2-5204-4091-9695-E74DCF860656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7A5C1AAF-0C32-4ACC-B7BE-CF7D8FC3C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FAB57032-8221-4AA6-B0F9-0F961F185D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:a16="http://schemas.microsoft.com/office/drawing/2014/main" xmlns="" id="{23FECFFD-AED3-4B07-80C5-5560A1406B9A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:a16="http://schemas.microsoft.com/office/drawing/2014/main" xmlns="" id="{5FBA0F65-B2B5-41E5-9A07-60DEC4109B63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:a16="http://schemas.microsoft.com/office/drawing/2014/main" xmlns="" id="{95DA7B8D-6244-4BCC-9E6D-2C5D54E31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8E712298-C577-405C-B7E9-BD89D4AA4C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C2E50E7D-6BEE-49CA-8AB7-294970B6E320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007EC50F-C130-403B-8FDE-E14BB8E780A5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AC936893-1F4D-474D-823A-39878BEC4EFF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:a16="http://schemas.microsoft.com/office/drawing/2014/main" xmlns="" id="{0C70F999-9513-4648-9CBD-01EA3EC947E3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:a16="http://schemas.microsoft.com/office/drawing/2014/main" xmlns="" id="{57E15AC8-F899-47B7-A1AA-D40AA7552D31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:a16="http://schemas.microsoft.com/office/drawing/2014/main" xmlns="" id="{53EE4783-1AF5-4F8D-992A-07C761329861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5EAE000F-6F8E-4129-9CC9-7B2BDFB6435B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:a16="http://schemas.microsoft.com/office/drawing/2014/main" xmlns="" id="{BB346D86-7FAC-4D7F-B036-949F060C15F5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B9B49432-3702-4367-B4E2-BBCE1C84B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4EBDE8A6-872E-43D8-A569-8BDC18CAAC27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A6F3B8C9-CC6A-4F18-9772-41643D680DED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:a16="http://schemas.microsoft.com/office/drawing/2014/main" xmlns="" id="{28BB55F7-5024-468D-87F1-A0C7ED8578E5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8FBA66C2-F31F-428E-9559-A2FD7CE98E10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:a16="http://schemas.microsoft.com/office/drawing/2014/main" xmlns="" id="{1688CD0E-0222-46BE-BCA8-2E66B9DC496A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54C983E0-16BA-4CBF-AC8B-A809E6F506C5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5705BF68-855A-4A5A-B220-4579994C2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xmlns="" id="{F15781A1-EEC1-4511-A94B-437ED0E766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83AD88B9-0115-4827-8704-2562D476245B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C1E41D4C-E234-4E9F-8801-0679EE19F2D9}"/>
              </a:ext>
            </a:extLst>
          </p:cNvPr>
          <p:cNvSpPr/>
          <p:nvPr userDrawn="1"/>
        </p:nvSpPr>
        <p:spPr>
          <a:xfrm>
            <a:off x="-106789" y="38448"/>
            <a:ext cx="1099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4800" b="1" spc="-3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4800" spc="-3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8D4467B-EBB4-4F31-BEC2-DA2AC933EB12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682FA54-E41C-4665-8630-229A8A520BFA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 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:a16="http://schemas.microsoft.com/office/drawing/2014/main" xmlns="" id="{B8A1CC50-F49E-4C6D-B7FC-3659A8EB622E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xmlns="" id="{EA8C6691-93A5-4048-AAD5-81268DF2450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F9B3EAB5-4C99-4C9D-91D2-A86D73C50C6C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:a16="http://schemas.microsoft.com/office/drawing/2014/main" xmlns="" id="{7CA9F5CC-4BDC-43DF-AD49-E9D7DB1BDE2D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C511F40B-BEF2-4DE4-9095-509066C41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F28D0F4F-80B0-48CC-825A-A0E2184CF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:a16="http://schemas.microsoft.com/office/drawing/2014/main" xmlns="" id="{3BF5B308-19F7-4CA2-B47F-2616D625F104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8AA43870-8BB4-4429-9979-E7F758746AF7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30B7A572-7390-4885-A91A-EA31EA3F6C66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:a16="http://schemas.microsoft.com/office/drawing/2014/main" xmlns="" id="{336CB766-3221-4623-A55B-992BCE215C92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:a16="http://schemas.microsoft.com/office/drawing/2014/main" xmlns="" id="{4DF25607-AC46-434D-9145-28FDE67E78D2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B5C411DB-1DAD-46E2-B713-161A39AE24A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:a16="http://schemas.microsoft.com/office/drawing/2014/main" xmlns="" id="{FE18A489-5960-44E2-9642-5E112CC110E0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55D25D51-A522-4D26-8295-01FE30B09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xmlns="" id="{BFA0D932-8B11-4D51-A5D7-B4F8471633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55E7756A-801E-46C1-B478-CAD42CDE77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04FC096-F97A-4E3B-B8F7-3486872A7DE3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75F22A-94F0-443C-8A4B-BBD406A0485B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E2DD0A4-D7B6-4F1B-BAA4-EC3DC9B0DDA3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원기둥을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C1E41D4C-E234-4E9F-8801-0679EE19F2D9}"/>
              </a:ext>
            </a:extLst>
          </p:cNvPr>
          <p:cNvSpPr/>
          <p:nvPr userDrawn="1"/>
        </p:nvSpPr>
        <p:spPr>
          <a:xfrm>
            <a:off x="-106789" y="44624"/>
            <a:ext cx="1099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4800" b="1" spc="-3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4800" spc="-3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2019-11-13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slide" Target="slide2.xml"/><Relationship Id="rId4" Type="http://schemas.openxmlformats.org/officeDocument/2006/relationships/image" Target="../media/image8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openxmlformats.org/officeDocument/2006/relationships/slide" Target="slide1.xml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30589" y="2492896"/>
            <a:ext cx="5054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탐구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marL="261938" indent="-261938">
              <a:buFontTx/>
              <a:buChar char="-"/>
            </a:pP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생활 속에서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약분과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통분을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알아볼까요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460612" y="2636912"/>
            <a:ext cx="2106236" cy="1323439"/>
            <a:chOff x="1460612" y="2636912"/>
            <a:chExt cx="2106236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60612" y="2636912"/>
              <a:ext cx="15121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10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약분과 통분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82~83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20" y="7200"/>
            <a:ext cx="4005960" cy="910789"/>
          </a:xfrm>
          <a:prstGeom prst="rect">
            <a:avLst/>
          </a:prstGeom>
        </p:spPr>
      </p:pic>
      <p:sp>
        <p:nvSpPr>
          <p:cNvPr id="11" name="직사각형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055643BD-3AF7-40E2-B7E8-BEE9BC9872A5}"/>
              </a:ext>
            </a:extLst>
          </p:cNvPr>
          <p:cNvSpPr/>
          <p:nvPr/>
        </p:nvSpPr>
        <p:spPr>
          <a:xfrm>
            <a:off x="8517396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215F12EB-98EA-4DC9-A448-E118D3A1FA27}"/>
              </a:ext>
            </a:extLst>
          </p:cNvPr>
          <p:cNvSpPr/>
          <p:nvPr/>
        </p:nvSpPr>
        <p:spPr>
          <a:xfrm>
            <a:off x="8877436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11CB1E93-0CFD-44E4-874F-4AA44A4AEE3E}"/>
              </a:ext>
            </a:extLst>
          </p:cNvPr>
          <p:cNvSpPr/>
          <p:nvPr/>
        </p:nvSpPr>
        <p:spPr>
          <a:xfrm>
            <a:off x="9258882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166302" y="3717032"/>
            <a:ext cx="6974832" cy="2196244"/>
            <a:chOff x="2166302" y="3717032"/>
            <a:chExt cx="6974832" cy="219624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13" t="78172" r="18397" b="15148"/>
            <a:stretch/>
          </p:blipFill>
          <p:spPr>
            <a:xfrm>
              <a:off x="2166302" y="3717032"/>
              <a:ext cx="4945698" cy="871545"/>
            </a:xfrm>
            <a:prstGeom prst="rect">
              <a:avLst/>
            </a:prstGeom>
          </p:spPr>
        </p:pic>
        <p:sp>
          <p:nvSpPr>
            <p:cNvPr id="17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5061012" y="5114938"/>
              <a:ext cx="4080122" cy="798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(              ,               ,             ,             )</a:t>
              </a:r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3643" y="1383989"/>
            <a:ext cx="8297830" cy="1608620"/>
            <a:chOff x="903643" y="1383989"/>
            <a:chExt cx="8297830" cy="1608620"/>
          </a:xfrm>
        </p:grpSpPr>
        <p:sp>
          <p:nvSpPr>
            <p:cNvPr id="42" name="모서리가 둥근 직사각형 35">
              <a:extLst>
                <a:ext uri="{FF2B5EF4-FFF2-40B4-BE49-F238E27FC236}">
                  <a16:creationId xmlns:a16="http://schemas.microsoft.com/office/drawing/2014/main" xmlns="" id="{0B1BF8C9-35B4-4E28-94D5-D936858E82EE}"/>
                </a:ext>
              </a:extLst>
            </p:cNvPr>
            <p:cNvSpPr/>
            <p:nvPr/>
          </p:nvSpPr>
          <p:spPr bwMode="auto">
            <a:xfrm>
              <a:off x="903643" y="2085291"/>
              <a:ext cx="8117810" cy="90731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xmlns="" id="{A287486E-7459-4A43-ABDC-7A35EFF21F2B}"/>
                </a:ext>
              </a:extLst>
            </p:cNvPr>
            <p:cNvGrpSpPr/>
            <p:nvPr/>
          </p:nvGrpSpPr>
          <p:grpSpPr>
            <a:xfrm>
              <a:off x="959415" y="1383989"/>
              <a:ext cx="8242058" cy="712863"/>
              <a:chOff x="959415" y="1349516"/>
              <a:chExt cx="8242058" cy="712863"/>
            </a:xfrm>
          </p:grpSpPr>
          <p:sp>
            <p:nvSpPr>
              <p:cNvPr id="40" name="내용 개체 틀 3">
                <a:extLst>
                  <a:ext uri="{FF2B5EF4-FFF2-40B4-BE49-F238E27FC236}">
                    <a16:creationId xmlns:a16="http://schemas.microsoft.com/office/drawing/2014/main" xmlns="" id="{85751004-A2D3-4192-B4D4-409AE9B72B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2580" y="1349516"/>
                <a:ext cx="8028893" cy="7128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세 친구는 통분하지 않고도 분자가 분모보다 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만큼 더 작은 분수의 크기를 비교할 수 있었습니다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세 친구가 알게 된 것은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0" name="모서리가 둥근 직사각형 75">
                <a:extLst>
                  <a:ext uri="{FF2B5EF4-FFF2-40B4-BE49-F238E27FC236}">
                    <a16:creationId xmlns:a16="http://schemas.microsoft.com/office/drawing/2014/main" xmlns="" id="{0697498E-1F4B-458A-BF13-4615103FEC2B}"/>
                  </a:ext>
                </a:extLst>
              </p:cNvPr>
              <p:cNvSpPr/>
              <p:nvPr/>
            </p:nvSpPr>
            <p:spPr>
              <a:xfrm>
                <a:off x="959415" y="145031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962111"/>
              </p:ext>
            </p:extLst>
          </p:nvPr>
        </p:nvGraphicFramePr>
        <p:xfrm>
          <a:off x="5529064" y="4956423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32152"/>
              </p:ext>
            </p:extLst>
          </p:nvPr>
        </p:nvGraphicFramePr>
        <p:xfrm>
          <a:off x="6501172" y="4956423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7" name="내용 개체 틀 2">
            <a:extLst>
              <a:ext uri="{FF2B5EF4-FFF2-40B4-BE49-F238E27FC236}">
                <a16:creationId xmlns:a16="http://schemas.microsoft.com/office/drawing/2014/main" xmlns="" id="{913F1FC9-46BA-4198-BF9C-D19CC54E7F9E}"/>
              </a:ext>
            </a:extLst>
          </p:cNvPr>
          <p:cNvSpPr txBox="1">
            <a:spLocks/>
          </p:cNvSpPr>
          <p:nvPr/>
        </p:nvSpPr>
        <p:spPr>
          <a:xfrm>
            <a:off x="992560" y="2200824"/>
            <a:ext cx="8064896" cy="825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분자가 분모보다 </a:t>
            </a:r>
            <a:r>
              <a:rPr lang="en-US" altLang="ko-KR" dirty="0"/>
              <a:t>1</a:t>
            </a:r>
            <a:r>
              <a:rPr lang="ko-KR" altLang="en-US" dirty="0"/>
              <a:t>만큼 더</a:t>
            </a:r>
            <a:r>
              <a:rPr lang="en-US" altLang="ko-KR" dirty="0"/>
              <a:t> </a:t>
            </a:r>
            <a:r>
              <a:rPr lang="ko-KR" altLang="en-US" dirty="0"/>
              <a:t>작은 분수는 분모가 클수록 큽니다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분자가 분모보다 </a:t>
            </a:r>
            <a:r>
              <a:rPr lang="en-US" altLang="ko-KR" dirty="0"/>
              <a:t>1</a:t>
            </a:r>
            <a:r>
              <a:rPr lang="ko-KR" altLang="en-US" dirty="0"/>
              <a:t>만큼 더</a:t>
            </a:r>
            <a:r>
              <a:rPr lang="en-US" altLang="ko-KR" dirty="0"/>
              <a:t> </a:t>
            </a:r>
            <a:r>
              <a:rPr lang="ko-KR" altLang="en-US" dirty="0"/>
              <a:t>작은 분수는 각 분수의 단위분수가 작을수록 큽니다</a:t>
            </a:r>
            <a:r>
              <a:rPr lang="en-US" altLang="ko-KR" dirty="0"/>
              <a:t>.</a:t>
            </a: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xmlns="" id="{B7C0892D-E11F-4421-8A91-1FBFA3BC2B3D}"/>
              </a:ext>
            </a:extLst>
          </p:cNvPr>
          <p:cNvGrpSpPr/>
          <p:nvPr/>
        </p:nvGrpSpPr>
        <p:grpSpPr>
          <a:xfrm>
            <a:off x="959415" y="3105149"/>
            <a:ext cx="8122352" cy="712863"/>
            <a:chOff x="959415" y="1349516"/>
            <a:chExt cx="8122352" cy="712863"/>
          </a:xfrm>
        </p:grpSpPr>
        <p:sp>
          <p:nvSpPr>
            <p:cNvPr id="62" name="내용 개체 틀 3">
              <a:extLst>
                <a:ext uri="{FF2B5EF4-FFF2-40B4-BE49-F238E27FC236}">
                  <a16:creationId xmlns:a16="http://schemas.microsoft.com/office/drawing/2014/main" xmlns="" id="{7B6C1E23-52FC-4C41-B468-41E2FF9AD133}"/>
                </a:ext>
              </a:extLst>
            </p:cNvPr>
            <p:cNvSpPr txBox="1">
              <a:spLocks/>
            </p:cNvSpPr>
            <p:nvPr/>
          </p:nvSpPr>
          <p:spPr>
            <a:xfrm>
              <a:off x="1172580" y="1349516"/>
              <a:ext cx="7909187" cy="7128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친구들이 알게 된 것을 이용하여 큰 분수부터 차례로 써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63" name="모서리가 둥근 직사각형 75">
              <a:extLst>
                <a:ext uri="{FF2B5EF4-FFF2-40B4-BE49-F238E27FC236}">
                  <a16:creationId xmlns:a16="http://schemas.microsoft.com/office/drawing/2014/main" xmlns="" id="{097A9DE7-9DE1-452E-8D8D-2E12C1B64C1D}"/>
                </a:ext>
              </a:extLst>
            </p:cNvPr>
            <p:cNvSpPr/>
            <p:nvPr/>
          </p:nvSpPr>
          <p:spPr>
            <a:xfrm>
              <a:off x="959415" y="145734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10420"/>
              </p:ext>
            </p:extLst>
          </p:nvPr>
        </p:nvGraphicFramePr>
        <p:xfrm>
          <a:off x="7469764" y="4956423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xmlns="" id="{DEEDAD84-4373-418B-920D-219A69D3E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220476"/>
              </p:ext>
            </p:extLst>
          </p:nvPr>
        </p:nvGraphicFramePr>
        <p:xfrm>
          <a:off x="8409384" y="494116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3046" y="23848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4767" y="51324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분자가 분모보다 </a:t>
            </a:r>
            <a:r>
              <a:rPr lang="en-US" altLang="ko-KR" sz="2200" dirty="0">
                <a:solidFill>
                  <a:srgbClr val="695A35"/>
                </a:solidFill>
              </a:rPr>
              <a:t>1</a:t>
            </a:r>
            <a:r>
              <a:rPr lang="ko-KR" altLang="en-US" sz="2200" dirty="0">
                <a:solidFill>
                  <a:srgbClr val="695A35"/>
                </a:solidFill>
              </a:rPr>
              <a:t>만큼 더 작은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분수의 크기 비교</a:t>
            </a:r>
          </a:p>
        </p:txBody>
      </p:sp>
      <p:sp>
        <p:nvSpPr>
          <p:cNvPr id="24" name="직사각형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E6DA5245-4725-4793-988D-F014C90B4EDA}"/>
              </a:ext>
            </a:extLst>
          </p:cNvPr>
          <p:cNvSpPr/>
          <p:nvPr/>
        </p:nvSpPr>
        <p:spPr>
          <a:xfrm>
            <a:off x="8124544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8FB1E2ED-9FA8-437B-BF14-F146EC7DBFDE}"/>
              </a:ext>
            </a:extLst>
          </p:cNvPr>
          <p:cNvSpPr/>
          <p:nvPr/>
        </p:nvSpPr>
        <p:spPr>
          <a:xfrm>
            <a:off x="8517396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  <a:extLst>
              <a:ext uri="{FF2B5EF4-FFF2-40B4-BE49-F238E27FC236}">
                <a16:creationId xmlns:a16="http://schemas.microsoft.com/office/drawing/2014/main" xmlns="" id="{B5C9BA5A-9965-4E0C-B71B-66C893D28D79}"/>
              </a:ext>
            </a:extLst>
          </p:cNvPr>
          <p:cNvSpPr/>
          <p:nvPr/>
        </p:nvSpPr>
        <p:spPr>
          <a:xfrm>
            <a:off x="8877436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84648" y="2958439"/>
            <a:ext cx="178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4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단원</a:t>
            </a:r>
            <a:endParaRPr lang="ko-KR" altLang="en-US" sz="4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9540" y="3025345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분수의 덧셈과 뺄셈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6" name="그림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496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</a:p>
        </p:txBody>
      </p:sp>
    </p:spTree>
    <p:extLst>
      <p:ext uri="{BB962C8B-B14F-4D97-AF65-F5344CB8AC3E}">
        <p14:creationId xmlns:p14="http://schemas.microsoft.com/office/powerpoint/2010/main" val="350175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28864" y="2768208"/>
            <a:ext cx="5024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다양한 방법으로 약분과 통분을 해 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6496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sp>
        <p:nvSpPr>
          <p:cNvPr id="9" name="직사각형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2CDB5E3A-70B5-4849-8D44-168C54D9E6D0}"/>
              </a:ext>
            </a:extLst>
          </p:cNvPr>
          <p:cNvSpPr/>
          <p:nvPr/>
        </p:nvSpPr>
        <p:spPr>
          <a:xfrm>
            <a:off x="8124544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08A37336-FD00-4D6B-BE97-1EA47F0DC49F}"/>
              </a:ext>
            </a:extLst>
          </p:cNvPr>
          <p:cNvSpPr/>
          <p:nvPr/>
        </p:nvSpPr>
        <p:spPr>
          <a:xfrm>
            <a:off x="8877436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C062D3EE-A87D-450D-81C4-943A7EF12ED7}"/>
              </a:ext>
            </a:extLst>
          </p:cNvPr>
          <p:cNvSpPr/>
          <p:nvPr/>
        </p:nvSpPr>
        <p:spPr>
          <a:xfrm>
            <a:off x="9258882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약분 가능한 분수가 들어간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문장 만들기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9" r="34086" b="70761"/>
          <a:stretch/>
        </p:blipFill>
        <p:spPr>
          <a:xfrm>
            <a:off x="3281264" y="1713221"/>
            <a:ext cx="3918272" cy="11853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5" r="32314" b="46225"/>
          <a:stretch/>
        </p:blipFill>
        <p:spPr>
          <a:xfrm>
            <a:off x="890692" y="3257125"/>
            <a:ext cx="4023608" cy="227032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502" r="34087" b="26098"/>
          <a:stretch/>
        </p:blipFill>
        <p:spPr>
          <a:xfrm>
            <a:off x="5061012" y="3712502"/>
            <a:ext cx="3918272" cy="18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19011" y="4257092"/>
            <a:ext cx="8339871" cy="1594879"/>
            <a:chOff x="919011" y="4257092"/>
            <a:chExt cx="8339871" cy="1594879"/>
          </a:xfrm>
        </p:grpSpPr>
        <p:sp>
          <p:nvSpPr>
            <p:cNvPr id="46" name="모서리가 둥근 직사각형 37">
              <a:extLst>
                <a:ext uri="{FF2B5EF4-FFF2-40B4-BE49-F238E27FC236}">
                  <a16:creationId xmlns:a16="http://schemas.microsoft.com/office/drawing/2014/main" xmlns="" id="{2E278972-9215-4CFC-A28E-3CA251A3A0A2}"/>
                </a:ext>
              </a:extLst>
            </p:cNvPr>
            <p:cNvSpPr/>
            <p:nvPr/>
          </p:nvSpPr>
          <p:spPr bwMode="auto">
            <a:xfrm>
              <a:off x="937302" y="4677205"/>
              <a:ext cx="8066998" cy="11747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xmlns="" id="{DB49F592-A62F-49C4-A064-8F0B1BB08636}"/>
                </a:ext>
              </a:extLst>
            </p:cNvPr>
            <p:cNvGrpSpPr/>
            <p:nvPr/>
          </p:nvGrpSpPr>
          <p:grpSpPr>
            <a:xfrm>
              <a:off x="919011" y="4257092"/>
              <a:ext cx="8339871" cy="536494"/>
              <a:chOff x="3890592" y="1967043"/>
              <a:chExt cx="8339871" cy="536494"/>
            </a:xfrm>
          </p:grpSpPr>
          <p:sp>
            <p:nvSpPr>
              <p:cNvPr id="44" name="내용 개체 틀 3">
                <a:extLst>
                  <a:ext uri="{FF2B5EF4-FFF2-40B4-BE49-F238E27FC236}">
                    <a16:creationId xmlns:a16="http://schemas.microsoft.com/office/drawing/2014/main" xmlns="" id="{8D927BFB-83E4-42EC-9F5D-59442CB765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6778" y="1967043"/>
                <a:ext cx="8183685" cy="5364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분수를 만들 때 분모가 될 수 있는 것과 분자가 될 수 </a:t>
                </a:r>
                <a:r>
                  <a:rPr lang="ko-KR" altLang="en-US" spc="-150" dirty="0"/>
                  <a:t>있는 것을 </a:t>
                </a:r>
                <a:r>
                  <a:rPr lang="ko-KR" altLang="en-US" spc="-150" dirty="0" smtClean="0"/>
                  <a:t>찾아 </a:t>
                </a:r>
                <a:r>
                  <a:rPr lang="ko-KR" altLang="en-US" spc="-150" dirty="0"/>
                  <a:t>이야기해 </a:t>
                </a:r>
                <a:r>
                  <a:rPr lang="ko-KR" altLang="en-US" spc="-150" dirty="0" smtClean="0"/>
                  <a:t> </a:t>
                </a:r>
                <a:r>
                  <a:rPr lang="ko-KR" altLang="en-US" dirty="0" smtClean="0"/>
                  <a:t>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5" name="모서리가 둥근 직사각형 75">
                <a:extLst>
                  <a:ext uri="{FF2B5EF4-FFF2-40B4-BE49-F238E27FC236}">
                    <a16:creationId xmlns:a16="http://schemas.microsoft.com/office/drawing/2014/main" xmlns="" id="{BB52714B-7823-4AC8-A1B9-1367FCFFAB0B}"/>
                  </a:ext>
                </a:extLst>
              </p:cNvPr>
              <p:cNvSpPr/>
              <p:nvPr/>
            </p:nvSpPr>
            <p:spPr>
              <a:xfrm>
                <a:off x="3890592" y="211367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7" name="내용 개체 틀 2">
            <a:extLst>
              <a:ext uri="{FF2B5EF4-FFF2-40B4-BE49-F238E27FC236}">
                <a16:creationId xmlns:a16="http://schemas.microsoft.com/office/drawing/2014/main" xmlns="" id="{68508EB4-BBF8-4A5C-8903-23BDAD916A34}"/>
              </a:ext>
            </a:extLst>
          </p:cNvPr>
          <p:cNvSpPr txBox="1">
            <a:spLocks/>
          </p:cNvSpPr>
          <p:nvPr/>
        </p:nvSpPr>
        <p:spPr>
          <a:xfrm>
            <a:off x="1014916" y="4745490"/>
            <a:ext cx="7718503" cy="1106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전체 학생 수가 분모가 </a:t>
            </a:r>
            <a:r>
              <a:rPr lang="ko-KR" altLang="en-US" dirty="0" smtClean="0"/>
              <a:t>될 </a:t>
            </a:r>
            <a:r>
              <a:rPr lang="ko-KR" altLang="en-US" dirty="0"/>
              <a:t>수 있습니다</a:t>
            </a:r>
            <a:r>
              <a:rPr lang="en-US" altLang="ko-KR" dirty="0"/>
              <a:t>.</a:t>
            </a:r>
          </a:p>
          <a:p>
            <a:pPr marL="179388" indent="-179388"/>
            <a:r>
              <a:rPr lang="ko-KR" altLang="en-US" dirty="0"/>
              <a:t>불고기를 좋아하는 학생 </a:t>
            </a:r>
            <a:r>
              <a:rPr lang="en-US" altLang="ko-KR" dirty="0"/>
              <a:t>50</a:t>
            </a:r>
            <a:r>
              <a:rPr lang="ko-KR" altLang="en-US" dirty="0"/>
              <a:t>명이 </a:t>
            </a:r>
            <a:r>
              <a:rPr lang="ko-KR" altLang="en-US" dirty="0" smtClean="0"/>
              <a:t>분자가 </a:t>
            </a:r>
            <a:r>
              <a:rPr lang="ko-KR" altLang="en-US" dirty="0"/>
              <a:t>될 </a:t>
            </a:r>
            <a:r>
              <a:rPr lang="ko-KR" altLang="en-US" dirty="0" smtClean="0"/>
              <a:t>수 </a:t>
            </a:r>
            <a:r>
              <a:rPr lang="ko-KR" altLang="en-US" dirty="0"/>
              <a:t>있습니다</a:t>
            </a:r>
            <a:r>
              <a:rPr lang="en-US" altLang="ko-KR" dirty="0" smtClean="0"/>
              <a:t>.</a:t>
            </a:r>
          </a:p>
          <a:p>
            <a:pPr marL="179388" indent="-179388"/>
            <a:r>
              <a:rPr lang="ko-KR" altLang="en-US" dirty="0" smtClean="0"/>
              <a:t>비빔밥을 좋아하는 </a:t>
            </a:r>
            <a:r>
              <a:rPr lang="ko-KR" altLang="en-US" dirty="0"/>
              <a:t>학생 </a:t>
            </a:r>
            <a:r>
              <a:rPr lang="en-US" altLang="ko-KR" dirty="0" smtClean="0"/>
              <a:t>38</a:t>
            </a:r>
            <a:r>
              <a:rPr lang="ko-KR" altLang="en-US" dirty="0" smtClean="0"/>
              <a:t>명이 분자가 </a:t>
            </a:r>
            <a:r>
              <a:rPr lang="ko-KR" altLang="en-US" dirty="0"/>
              <a:t>될 </a:t>
            </a:r>
            <a:r>
              <a:rPr lang="ko-KR" altLang="en-US" dirty="0" smtClean="0"/>
              <a:t>수 </a:t>
            </a:r>
            <a:r>
              <a:rPr lang="ko-KR" altLang="en-US" dirty="0"/>
              <a:t>있습니다</a:t>
            </a:r>
            <a:r>
              <a:rPr lang="en-US" altLang="ko-KR" dirty="0"/>
              <a:t>.</a:t>
            </a:r>
          </a:p>
          <a:p>
            <a:pPr indent="0">
              <a:buNone/>
            </a:pPr>
            <a:endParaRPr lang="en-US" altLang="ko-KR" dirty="0" smtClean="0"/>
          </a:p>
          <a:p>
            <a:pPr marL="179388" indent="-179388"/>
            <a:endParaRPr lang="en-US" altLang="ko-KR" dirty="0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27639" y="1412776"/>
            <a:ext cx="8129817" cy="360040"/>
            <a:chOff x="927639" y="1412776"/>
            <a:chExt cx="8129817" cy="360040"/>
          </a:xfrm>
        </p:grpSpPr>
        <p:sp>
          <p:nvSpPr>
            <p:cNvPr id="53" name="내용 개체 틀 3">
              <a:extLst>
                <a:ext uri="{FF2B5EF4-FFF2-40B4-BE49-F238E27FC236}">
                  <a16:creationId xmlns:a16="http://schemas.microsoft.com/office/drawing/2014/main" xmlns="" id="{D2D98459-D696-4BD3-A9BD-CDD6FC1E17C0}"/>
                </a:ext>
              </a:extLst>
            </p:cNvPr>
            <p:cNvSpPr txBox="1">
              <a:spLocks/>
            </p:cNvSpPr>
            <p:nvPr/>
          </p:nvSpPr>
          <p:spPr>
            <a:xfrm>
              <a:off x="1148269" y="1412776"/>
              <a:ext cx="7909187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표와 그래프를 보고 약분할 수 있는 분수가 들어가는 문장을 만들어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27639" y="1444819"/>
              <a:ext cx="217025" cy="217025"/>
              <a:chOff x="4520952" y="3717032"/>
              <a:chExt cx="217025" cy="21702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30" name="모서리가 둥근 직사각형 2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1" name="그림 40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96" y="2135868"/>
            <a:ext cx="276515" cy="27395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xmlns="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4508" y="48691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약분 가능한 분수가 들어간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문장 만들기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581798" y="2024844"/>
            <a:ext cx="4135398" cy="1950074"/>
            <a:chOff x="890692" y="1713221"/>
            <a:chExt cx="8088592" cy="3814228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29" r="34086" b="70761"/>
            <a:stretch/>
          </p:blipFill>
          <p:spPr>
            <a:xfrm>
              <a:off x="3281264" y="1713221"/>
              <a:ext cx="3918272" cy="1185300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05" r="32314" b="46225"/>
            <a:stretch/>
          </p:blipFill>
          <p:spPr>
            <a:xfrm>
              <a:off x="890692" y="3257125"/>
              <a:ext cx="4023608" cy="2270324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4502" r="34087" b="26098"/>
            <a:stretch/>
          </p:blipFill>
          <p:spPr>
            <a:xfrm>
              <a:off x="5061011" y="3649885"/>
              <a:ext cx="3918273" cy="1852965"/>
            </a:xfrm>
            <a:prstGeom prst="rect">
              <a:avLst/>
            </a:prstGeom>
          </p:spPr>
        </p:pic>
      </p:grpSp>
      <p:sp>
        <p:nvSpPr>
          <p:cNvPr id="26" name="직사각형 25">
            <a:hlinkClick r:id="rId9" action="ppaction://hlinksldjump"/>
            <a:extLst>
              <a:ext uri="{FF2B5EF4-FFF2-40B4-BE49-F238E27FC236}">
                <a16:creationId xmlns:a16="http://schemas.microsoft.com/office/drawing/2014/main" xmlns="" id="{A56407DA-5404-4632-9E03-11F7392DA6BA}"/>
              </a:ext>
            </a:extLst>
          </p:cNvPr>
          <p:cNvSpPr/>
          <p:nvPr/>
        </p:nvSpPr>
        <p:spPr>
          <a:xfrm>
            <a:off x="8124544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9E9A2879-5A49-4130-A4D4-070A13CAFD22}"/>
              </a:ext>
            </a:extLst>
          </p:cNvPr>
          <p:cNvSpPr/>
          <p:nvPr/>
        </p:nvSpPr>
        <p:spPr>
          <a:xfrm>
            <a:off x="8517396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49593799-C254-4C9A-8561-D7757980E0F1}"/>
              </a:ext>
            </a:extLst>
          </p:cNvPr>
          <p:cNvSpPr/>
          <p:nvPr/>
        </p:nvSpPr>
        <p:spPr>
          <a:xfrm>
            <a:off x="9258882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76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18616" y="3559869"/>
            <a:ext cx="8426872" cy="2311403"/>
            <a:chOff x="918616" y="3559869"/>
            <a:chExt cx="8138840" cy="2311403"/>
          </a:xfrm>
        </p:grpSpPr>
        <p:sp>
          <p:nvSpPr>
            <p:cNvPr id="57" name="모서리가 둥근 직사각형 37">
              <a:extLst>
                <a:ext uri="{FF2B5EF4-FFF2-40B4-BE49-F238E27FC236}">
                  <a16:creationId xmlns:a16="http://schemas.microsoft.com/office/drawing/2014/main" xmlns="" id="{78C2E725-8726-4EA1-BF4E-97A837B61FCE}"/>
                </a:ext>
              </a:extLst>
            </p:cNvPr>
            <p:cNvSpPr/>
            <p:nvPr/>
          </p:nvSpPr>
          <p:spPr bwMode="auto">
            <a:xfrm>
              <a:off x="918616" y="3979677"/>
              <a:ext cx="8138840" cy="1891595"/>
            </a:xfrm>
            <a:prstGeom prst="roundRect">
              <a:avLst>
                <a:gd name="adj" fmla="val 1206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xmlns="" id="{D657E6D2-CE9B-4389-8E83-792B997B5864}"/>
                </a:ext>
              </a:extLst>
            </p:cNvPr>
            <p:cNvGrpSpPr/>
            <p:nvPr/>
          </p:nvGrpSpPr>
          <p:grpSpPr>
            <a:xfrm>
              <a:off x="955050" y="3559869"/>
              <a:ext cx="8102406" cy="536494"/>
              <a:chOff x="3890592" y="1967043"/>
              <a:chExt cx="8102406" cy="536494"/>
            </a:xfrm>
          </p:grpSpPr>
          <p:sp>
            <p:nvSpPr>
              <p:cNvPr id="60" name="내용 개체 틀 3">
                <a:extLst>
                  <a:ext uri="{FF2B5EF4-FFF2-40B4-BE49-F238E27FC236}">
                    <a16:creationId xmlns:a16="http://schemas.microsoft.com/office/drawing/2014/main" xmlns="" id="{D4B06FF8-75B5-4C35-A222-1B8FE05DC7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6779" y="1967043"/>
                <a:ext cx="7946219" cy="5364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제시된 표와 그래프를 이용하여 약분할 수 있는 분수가 들</a:t>
                </a:r>
                <a:r>
                  <a:rPr lang="ko-KR" altLang="en-US" spc="-150" dirty="0"/>
                  <a:t>어간 문장을 만들어 보세요</a:t>
                </a:r>
                <a:r>
                  <a:rPr lang="en-US" altLang="ko-KR" spc="-150" dirty="0"/>
                  <a:t>.</a:t>
                </a:r>
              </a:p>
            </p:txBody>
          </p:sp>
          <p:sp>
            <p:nvSpPr>
              <p:cNvPr id="61" name="모서리가 둥근 직사각형 75">
                <a:extLst>
                  <a:ext uri="{FF2B5EF4-FFF2-40B4-BE49-F238E27FC236}">
                    <a16:creationId xmlns:a16="http://schemas.microsoft.com/office/drawing/2014/main" xmlns="" id="{8E91D4FF-3508-4F6F-A37B-1FF95F2DE937}"/>
                  </a:ext>
                </a:extLst>
              </p:cNvPr>
              <p:cNvSpPr/>
              <p:nvPr/>
            </p:nvSpPr>
            <p:spPr>
              <a:xfrm>
                <a:off x="3890592" y="207979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8" name="내용 개체 틀 2">
                <a:extLst>
                  <a:ext uri="{FF2B5EF4-FFF2-40B4-BE49-F238E27FC236}">
                    <a16:creationId xmlns:a16="http://schemas.microsoft.com/office/drawing/2014/main" xmlns="" id="{7DC67E24-3940-44C9-BE8E-D91441CF3D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0552" y="4073350"/>
                <a:ext cx="8424936" cy="2055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슬기네 학교 </a:t>
                </a:r>
                <a:r>
                  <a:rPr lang="ko-KR" altLang="en-US" dirty="0" smtClean="0"/>
                  <a:t>전체 학생 </a:t>
                </a:r>
                <a:r>
                  <a:rPr lang="ko-KR" altLang="en-US" dirty="0" smtClean="0"/>
                  <a:t>수를 분모로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비빔밥을 좋아하는 </a:t>
                </a:r>
                <a:r>
                  <a:rPr lang="ko-KR" altLang="en-US" dirty="0" smtClean="0"/>
                  <a:t>학생 수를  </a:t>
                </a:r>
                <a:r>
                  <a:rPr lang="ko-KR" altLang="en-US" dirty="0"/>
                  <a:t>분자로 </a:t>
                </a:r>
                <a:r>
                  <a:rPr lang="ko-KR" altLang="en-US" dirty="0" smtClean="0"/>
                  <a:t>나타내면             </a:t>
                </a:r>
                <a:endParaRPr lang="en-US" altLang="ko-KR" dirty="0" smtClean="0"/>
              </a:p>
              <a:p>
                <a:pPr indent="0">
                  <a:buNone/>
                </a:pPr>
                <a:r>
                  <a:rPr lang="en-US" altLang="ko-KR" dirty="0"/>
                  <a:t>        </a:t>
                </a:r>
                <a14:m>
                  <m:oMath xmlns:m="http://schemas.openxmlformats.org/officeDocument/2006/math">
                    <m:r>
                      <a:rPr lang="en-US" altLang="ko-KR" b="1" i="0" dirty="0" smtClean="0">
                        <a:latin typeface="Cambria Math"/>
                      </a:rPr>
                      <m:t>   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</a:rPr>
                          <m:t>=</m:t>
                        </m:r>
                        <m:r>
                          <a:rPr lang="en-US" altLang="ko-KR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a:rPr lang="en-US" altLang="ko-KR" i="1" dirty="0">
                            <a:latin typeface="Cambria Math"/>
                          </a:rPr>
                          <m:t> </m:t>
                        </m:r>
                        <m:r>
                          <a:rPr lang="en-US" altLang="ko-KR" b="1" i="1" dirty="0" smtClean="0"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r>
                  <a:rPr lang="ko-KR" altLang="en-US" dirty="0"/>
                  <a:t>입니다</a:t>
                </a:r>
                <a:r>
                  <a:rPr lang="en-US" altLang="ko-KR" dirty="0"/>
                  <a:t>. </a:t>
                </a:r>
              </a:p>
              <a:p>
                <a:pPr marL="179388" indent="-179388"/>
                <a:r>
                  <a:rPr lang="ko-KR" altLang="en-US" dirty="0" smtClean="0"/>
                  <a:t>연수네 반 전체 </a:t>
                </a:r>
                <a:r>
                  <a:rPr lang="ko-KR" altLang="en-US" dirty="0"/>
                  <a:t>학생 수를 분모로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도서관에 가고 싶어 하는 </a:t>
                </a:r>
                <a:r>
                  <a:rPr lang="ko-KR" altLang="en-US" dirty="0" smtClean="0"/>
                  <a:t>학생 수를 </a:t>
                </a:r>
                <a:r>
                  <a:rPr lang="ko-KR" altLang="en-US" dirty="0"/>
                  <a:t>분자로 </a:t>
                </a:r>
                <a:r>
                  <a:rPr lang="ko-KR" altLang="en-US" dirty="0" smtClean="0"/>
                  <a:t>나타내면  </a:t>
                </a:r>
                <a:r>
                  <a:rPr lang="ko-KR" altLang="en-US" dirty="0"/>
                  <a:t>  </a:t>
                </a:r>
                <a:r>
                  <a:rPr lang="ko-KR" altLang="en-US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 dirty="0">
                            <a:latin typeface="Cambria Math"/>
                          </a:rPr>
                          <m:t>=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a:rPr lang="en-US" altLang="ko-KR" i="1" dirty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ko-KR" altLang="en-US" dirty="0"/>
                  <a:t>입니다</a:t>
                </a:r>
                <a:r>
                  <a:rPr lang="en-US" altLang="ko-KR" dirty="0"/>
                  <a:t>. </a:t>
                </a:r>
              </a:p>
            </p:txBody>
          </p:sp>
        </mc:Choice>
        <mc:Fallback>
          <p:sp>
            <p:nvSpPr>
              <p:cNvPr id="58" name="내용 개체 틀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C67E24-3940-44C9-BE8E-D91441CF3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4073350"/>
                <a:ext cx="8424936" cy="2055950"/>
              </a:xfrm>
              <a:prstGeom prst="rect">
                <a:avLst/>
              </a:prstGeom>
              <a:blipFill rotWithShape="0">
                <a:blip r:embed="rId4"/>
                <a:stretch>
                  <a:fillRect l="-434" t="-14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그림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491757"/>
              </p:ext>
            </p:extLst>
          </p:nvPr>
        </p:nvGraphicFramePr>
        <p:xfrm>
          <a:off x="2168551" y="5246589"/>
          <a:ext cx="288032" cy="617996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5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07150"/>
              </p:ext>
            </p:extLst>
          </p:nvPr>
        </p:nvGraphicFramePr>
        <p:xfrm>
          <a:off x="1530144" y="521658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61086"/>
              </p:ext>
            </p:extLst>
          </p:nvPr>
        </p:nvGraphicFramePr>
        <p:xfrm>
          <a:off x="1280631" y="4434877"/>
          <a:ext cx="487507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87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531717"/>
              </p:ext>
            </p:extLst>
          </p:nvPr>
        </p:nvGraphicFramePr>
        <p:xfrm>
          <a:off x="2058518" y="4434877"/>
          <a:ext cx="5073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7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3" name="그림 42">
            <a:extLst>
              <a:ext uri="{FF2B5EF4-FFF2-40B4-BE49-F238E27FC236}">
                <a16:creationId xmlns:a16="http://schemas.microsoft.com/office/drawing/2014/main" xmlns="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4508" y="48014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약분 가능한 분수가 들어간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문장 만들기</a:t>
            </a:r>
          </a:p>
        </p:txBody>
      </p:sp>
      <p:pic>
        <p:nvPicPr>
          <p:cNvPr id="23" name="그림 22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96" y="1570944"/>
            <a:ext cx="276515" cy="273955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2581798" y="1459920"/>
            <a:ext cx="4135398" cy="1950074"/>
            <a:chOff x="890692" y="1713221"/>
            <a:chExt cx="8088592" cy="3814228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29" r="34086" b="70761"/>
            <a:stretch/>
          </p:blipFill>
          <p:spPr>
            <a:xfrm>
              <a:off x="3281264" y="1713221"/>
              <a:ext cx="3918272" cy="1185300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05" r="32314" b="46225"/>
            <a:stretch/>
          </p:blipFill>
          <p:spPr>
            <a:xfrm>
              <a:off x="890692" y="3257125"/>
              <a:ext cx="4023608" cy="2270324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4502" r="34087" b="26098"/>
            <a:stretch/>
          </p:blipFill>
          <p:spPr>
            <a:xfrm>
              <a:off x="5061011" y="3649885"/>
              <a:ext cx="3918273" cy="1852965"/>
            </a:xfrm>
            <a:prstGeom prst="rect">
              <a:avLst/>
            </a:prstGeom>
          </p:spPr>
        </p:pic>
      </p:grpSp>
      <p:sp>
        <p:nvSpPr>
          <p:cNvPr id="25" name="직사각형 2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D037810-032C-4956-B3C5-0384C6051E3C}"/>
              </a:ext>
            </a:extLst>
          </p:cNvPr>
          <p:cNvSpPr/>
          <p:nvPr/>
        </p:nvSpPr>
        <p:spPr>
          <a:xfrm>
            <a:off x="8124544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C11C43A-2B67-470D-B3A1-98E625F296A7}"/>
              </a:ext>
            </a:extLst>
          </p:cNvPr>
          <p:cNvSpPr/>
          <p:nvPr/>
        </p:nvSpPr>
        <p:spPr>
          <a:xfrm>
            <a:off x="8517396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8A91EBB8-3DDF-422D-80F3-5D26646A48CF}"/>
              </a:ext>
            </a:extLst>
          </p:cNvPr>
          <p:cNvSpPr/>
          <p:nvPr/>
        </p:nvSpPr>
        <p:spPr>
          <a:xfrm>
            <a:off x="9258882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57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분자가 분모보다 </a:t>
            </a:r>
            <a:r>
              <a:rPr lang="en-US" altLang="ko-KR" sz="2200" dirty="0">
                <a:solidFill>
                  <a:srgbClr val="695A35"/>
                </a:solidFill>
              </a:rPr>
              <a:t>1</a:t>
            </a:r>
            <a:r>
              <a:rPr lang="ko-KR" altLang="en-US" sz="2200" dirty="0">
                <a:solidFill>
                  <a:srgbClr val="695A35"/>
                </a:solidFill>
              </a:rPr>
              <a:t>만큼 더 작은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분수의 크기 비교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44" y="2405022"/>
            <a:ext cx="7011035" cy="27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18" y="2398465"/>
            <a:ext cx="4227318" cy="1642542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41928" y="4334079"/>
            <a:ext cx="8095344" cy="1435181"/>
            <a:chOff x="941928" y="4334079"/>
            <a:chExt cx="8095344" cy="1435181"/>
          </a:xfrm>
        </p:grpSpPr>
        <p:sp>
          <p:nvSpPr>
            <p:cNvPr id="36" name="모서리가 둥근 직사각형 35"/>
            <p:cNvSpPr/>
            <p:nvPr/>
          </p:nvSpPr>
          <p:spPr bwMode="auto">
            <a:xfrm>
              <a:off x="941928" y="4689195"/>
              <a:ext cx="8054241" cy="108006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941928" y="4334079"/>
              <a:ext cx="8095344" cy="360040"/>
              <a:chOff x="941928" y="1484784"/>
              <a:chExt cx="8095344" cy="360040"/>
            </a:xfrm>
          </p:grpSpPr>
          <p:sp>
            <p:nvSpPr>
              <p:cNvPr id="44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주어진 분수의 공통점은 무엇인지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45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8" name="내용 개체 틀 2"/>
          <p:cNvSpPr txBox="1">
            <a:spLocks/>
          </p:cNvSpPr>
          <p:nvPr/>
        </p:nvSpPr>
        <p:spPr>
          <a:xfrm>
            <a:off x="956681" y="4756581"/>
            <a:ext cx="8039487" cy="1089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분자가 분모보다 </a:t>
            </a:r>
            <a:r>
              <a:rPr lang="en-US" altLang="ko-KR" dirty="0"/>
              <a:t>1</a:t>
            </a:r>
            <a:r>
              <a:rPr lang="ko-KR" altLang="en-US" dirty="0"/>
              <a:t>만큼 더</a:t>
            </a:r>
            <a:r>
              <a:rPr lang="en-US" altLang="ko-KR" dirty="0"/>
              <a:t> </a:t>
            </a:r>
            <a:r>
              <a:rPr lang="ko-KR" altLang="en-US" dirty="0"/>
              <a:t>작다는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모두 </a:t>
            </a:r>
            <a:r>
              <a:rPr lang="en-US" altLang="ko-KR" dirty="0"/>
              <a:t>1</a:t>
            </a:r>
            <a:r>
              <a:rPr lang="ko-KR" altLang="en-US" dirty="0"/>
              <a:t>보다 작은 분수입니다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분자가 분모보다 </a:t>
            </a:r>
            <a:r>
              <a:rPr lang="en-US" altLang="ko-KR" dirty="0"/>
              <a:t>1</a:t>
            </a:r>
            <a:r>
              <a:rPr lang="ko-KR" altLang="en-US" dirty="0"/>
              <a:t> 만큼 더</a:t>
            </a:r>
            <a:r>
              <a:rPr lang="en-US" altLang="ko-KR" dirty="0"/>
              <a:t> </a:t>
            </a:r>
            <a:r>
              <a:rPr lang="ko-KR" altLang="en-US" dirty="0"/>
              <a:t>작은 것은 모두 각 분수의 단위분수만큼 작다는 것입니다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48" name="표 47">
            <a:extLst>
              <a:ext uri="{FF2B5EF4-FFF2-40B4-BE49-F238E27FC236}">
                <a16:creationId xmlns:a16="http://schemas.microsoft.com/office/drawing/2014/main" xmlns="" id="{7CFDBF84-E13F-4AB8-BA26-01C85F142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509751"/>
              </p:ext>
            </p:extLst>
          </p:nvPr>
        </p:nvGraphicFramePr>
        <p:xfrm>
          <a:off x="7005228" y="14127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9" name="표 48">
            <a:extLst>
              <a:ext uri="{FF2B5EF4-FFF2-40B4-BE49-F238E27FC236}">
                <a16:creationId xmlns:a16="http://schemas.microsoft.com/office/drawing/2014/main" xmlns="" id="{23F52451-D40F-4715-99E5-8F942CFA2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139086"/>
              </p:ext>
            </p:extLst>
          </p:nvPr>
        </p:nvGraphicFramePr>
        <p:xfrm>
          <a:off x="7473280" y="14127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0" name="표 49">
            <a:extLst>
              <a:ext uri="{FF2B5EF4-FFF2-40B4-BE49-F238E27FC236}">
                <a16:creationId xmlns:a16="http://schemas.microsoft.com/office/drawing/2014/main" xmlns="" id="{C5CD4D79-DFB8-4492-89EA-3E1A051FC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35840"/>
              </p:ext>
            </p:extLst>
          </p:nvPr>
        </p:nvGraphicFramePr>
        <p:xfrm>
          <a:off x="7905328" y="14127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sp>
        <p:nvSpPr>
          <p:cNvPr id="2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분자가 분모보다 </a:t>
            </a:r>
            <a:r>
              <a:rPr lang="en-US" altLang="ko-KR" sz="2200" dirty="0">
                <a:solidFill>
                  <a:srgbClr val="695A35"/>
                </a:solidFill>
              </a:rPr>
              <a:t>1</a:t>
            </a:r>
            <a:r>
              <a:rPr lang="ko-KR" altLang="en-US" sz="2200" dirty="0">
                <a:solidFill>
                  <a:srgbClr val="695A35"/>
                </a:solidFill>
              </a:rPr>
              <a:t>만큼 더 작은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분수의 크기 비교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20552" y="1544765"/>
            <a:ext cx="7904826" cy="845926"/>
            <a:chOff x="920552" y="1544765"/>
            <a:chExt cx="7904826" cy="845926"/>
          </a:xfrm>
        </p:grpSpPr>
        <p:sp>
          <p:nvSpPr>
            <p:cNvPr id="41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244588" y="1544765"/>
              <a:ext cx="7580790" cy="84592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지혜</a:t>
              </a:r>
              <a:r>
                <a:rPr lang="en-US" altLang="ko-KR" dirty="0"/>
                <a:t>, </a:t>
              </a:r>
              <a:r>
                <a:rPr lang="ko-KR" altLang="en-US" dirty="0"/>
                <a:t>슬기</a:t>
              </a:r>
              <a:r>
                <a:rPr lang="en-US" altLang="ko-KR" dirty="0"/>
                <a:t>, </a:t>
              </a:r>
              <a:r>
                <a:rPr lang="ko-KR" altLang="en-US" dirty="0"/>
                <a:t>연수는 크기가 같은 피자를 먹었습니다</a:t>
              </a:r>
              <a:r>
                <a:rPr lang="en-US" altLang="ko-KR" dirty="0"/>
                <a:t>. </a:t>
              </a:r>
              <a:r>
                <a:rPr lang="ko-KR" altLang="en-US" dirty="0"/>
                <a:t>전체의 </a:t>
              </a:r>
              <a:r>
                <a:rPr lang="en-US" altLang="ko-KR" dirty="0"/>
                <a:t>      ,      ,      </a:t>
              </a:r>
              <a:r>
                <a:rPr lang="ko-KR" altLang="en-US" dirty="0"/>
                <a:t>만큼  남은 피자를 보고 세 분수의 크기를 비교해 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920552" y="1627799"/>
              <a:ext cx="217025" cy="217025"/>
              <a:chOff x="4520952" y="3717032"/>
              <a:chExt cx="217025" cy="217025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5" name="모서리가 둥근 직사각형 2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24" name="모서리가 둥근 직사각형 2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988" y="50779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49" y="2650989"/>
            <a:ext cx="276515" cy="273955"/>
          </a:xfrm>
          <a:prstGeom prst="rect">
            <a:avLst/>
          </a:prstGeom>
        </p:spPr>
      </p:pic>
      <p:sp>
        <p:nvSpPr>
          <p:cNvPr id="31" name="직사각형 30">
            <a:hlinkClick r:id="rId7" action="ppaction://hlinksldjump"/>
            <a:extLst>
              <a:ext uri="{FF2B5EF4-FFF2-40B4-BE49-F238E27FC236}">
                <a16:creationId xmlns:a16="http://schemas.microsoft.com/office/drawing/2014/main" xmlns="" id="{96D9BD6F-31BE-4AF8-BDC2-1EAD0AA6643F}"/>
              </a:ext>
            </a:extLst>
          </p:cNvPr>
          <p:cNvSpPr/>
          <p:nvPr/>
        </p:nvSpPr>
        <p:spPr>
          <a:xfrm>
            <a:off x="8124544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  <a:extLst>
              <a:ext uri="{FF2B5EF4-FFF2-40B4-BE49-F238E27FC236}">
                <a16:creationId xmlns:a16="http://schemas.microsoft.com/office/drawing/2014/main" xmlns="" id="{6B0CDDC9-3899-4431-9FF0-7F4289C34A85}"/>
              </a:ext>
            </a:extLst>
          </p:cNvPr>
          <p:cNvSpPr/>
          <p:nvPr/>
        </p:nvSpPr>
        <p:spPr>
          <a:xfrm>
            <a:off x="8517396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  <a:extLst>
              <a:ext uri="{FF2B5EF4-FFF2-40B4-BE49-F238E27FC236}">
                <a16:creationId xmlns:a16="http://schemas.microsoft.com/office/drawing/2014/main" xmlns="" id="{66BC18A8-349C-47D7-87FE-9405F9A8CAD6}"/>
              </a:ext>
            </a:extLst>
          </p:cNvPr>
          <p:cNvSpPr/>
          <p:nvPr/>
        </p:nvSpPr>
        <p:spPr>
          <a:xfrm>
            <a:off x="8877436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5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04891" y="1365152"/>
            <a:ext cx="8132381" cy="1595796"/>
            <a:chOff x="904891" y="1365152"/>
            <a:chExt cx="8132381" cy="1595796"/>
          </a:xfrm>
        </p:grpSpPr>
        <p:grpSp>
          <p:nvGrpSpPr>
            <p:cNvPr id="42" name="그룹 41"/>
            <p:cNvGrpSpPr/>
            <p:nvPr/>
          </p:nvGrpSpPr>
          <p:grpSpPr>
            <a:xfrm>
              <a:off x="941928" y="1365152"/>
              <a:ext cx="8095344" cy="417513"/>
              <a:chOff x="941928" y="1484784"/>
              <a:chExt cx="8095344" cy="417513"/>
            </a:xfrm>
          </p:grpSpPr>
          <p:sp>
            <p:nvSpPr>
              <p:cNvPr id="43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4175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세 분수를 통분하여 크기를 비교해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4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63061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모서리가 둥근 직사각형 35"/>
            <p:cNvSpPr/>
            <p:nvPr/>
          </p:nvSpPr>
          <p:spPr bwMode="auto">
            <a:xfrm>
              <a:off x="904891" y="1808820"/>
              <a:ext cx="8132381" cy="115212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내용 개체 틀 2"/>
          <p:cNvSpPr txBox="1">
            <a:spLocks/>
          </p:cNvSpPr>
          <p:nvPr/>
        </p:nvSpPr>
        <p:spPr>
          <a:xfrm>
            <a:off x="959242" y="1758914"/>
            <a:ext cx="7954198" cy="167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ko-KR" dirty="0"/>
              <a:t>      </a:t>
            </a:r>
            <a:r>
              <a:rPr lang="ko-KR" altLang="en-US" dirty="0"/>
              <a:t>는 </a:t>
            </a:r>
            <a:r>
              <a:rPr lang="en-US" altLang="ko-KR" dirty="0"/>
              <a:t>       ,       </a:t>
            </a:r>
            <a:r>
              <a:rPr lang="ko-KR" altLang="en-US" dirty="0"/>
              <a:t>은        </a:t>
            </a:r>
            <a:r>
              <a:rPr lang="en-US" altLang="ko-KR" dirty="0"/>
              <a:t>,  </a:t>
            </a:r>
            <a:r>
              <a:rPr lang="ko-KR" altLang="en-US" dirty="0"/>
              <a:t>     는        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lnSpc>
                <a:spcPct val="180000"/>
              </a:lnSpc>
            </a:pPr>
            <a:r>
              <a:rPr lang="ko-KR" altLang="en-US" dirty="0"/>
              <a:t>따라서                          입니다</a:t>
            </a:r>
            <a:r>
              <a:rPr lang="en-US" altLang="ko-KR" dirty="0"/>
              <a:t>.</a:t>
            </a:r>
          </a:p>
        </p:txBody>
      </p: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aphicFrame>
        <p:nvGraphicFramePr>
          <p:cNvPr id="49" name="표 48">
            <a:extLst>
              <a:ext uri="{FF2B5EF4-FFF2-40B4-BE49-F238E27FC236}">
                <a16:creationId xmlns:a16="http://schemas.microsoft.com/office/drawing/2014/main" xmlns="" id="{9F231A0C-73F9-4FFA-9955-FB4625FA5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91528"/>
              </p:ext>
            </p:extLst>
          </p:nvPr>
        </p:nvGraphicFramePr>
        <p:xfrm>
          <a:off x="1928664" y="180889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0" name="표 49">
            <a:extLst>
              <a:ext uri="{FF2B5EF4-FFF2-40B4-BE49-F238E27FC236}">
                <a16:creationId xmlns:a16="http://schemas.microsoft.com/office/drawing/2014/main" xmlns="" id="{DEEDAD84-4373-418B-920D-219A69D3E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014016"/>
              </p:ext>
            </p:extLst>
          </p:nvPr>
        </p:nvGraphicFramePr>
        <p:xfrm>
          <a:off x="1279763" y="180889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1" name="표 50">
            <a:extLst>
              <a:ext uri="{FF2B5EF4-FFF2-40B4-BE49-F238E27FC236}">
                <a16:creationId xmlns:a16="http://schemas.microsoft.com/office/drawing/2014/main" xmlns="" id="{A51E77BF-0B91-4CF7-A5B5-5261199F7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52002"/>
              </p:ext>
            </p:extLst>
          </p:nvPr>
        </p:nvGraphicFramePr>
        <p:xfrm>
          <a:off x="2539943" y="180889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2" name="표 51">
            <a:extLst>
              <a:ext uri="{FF2B5EF4-FFF2-40B4-BE49-F238E27FC236}">
                <a16:creationId xmlns:a16="http://schemas.microsoft.com/office/drawing/2014/main" xmlns="" id="{BC2CCCB8-71A7-40C4-A027-1EA250AF1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47274"/>
              </p:ext>
            </p:extLst>
          </p:nvPr>
        </p:nvGraphicFramePr>
        <p:xfrm>
          <a:off x="3188844" y="180889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3" name="표 52">
            <a:extLst>
              <a:ext uri="{FF2B5EF4-FFF2-40B4-BE49-F238E27FC236}">
                <a16:creationId xmlns:a16="http://schemas.microsoft.com/office/drawing/2014/main" xmlns="" id="{1F87E4EA-0996-4D1E-82CD-7A44C1A31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07793"/>
              </p:ext>
            </p:extLst>
          </p:nvPr>
        </p:nvGraphicFramePr>
        <p:xfrm>
          <a:off x="3800083" y="180882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4" name="표 53">
            <a:extLst>
              <a:ext uri="{FF2B5EF4-FFF2-40B4-BE49-F238E27FC236}">
                <a16:creationId xmlns:a16="http://schemas.microsoft.com/office/drawing/2014/main" xmlns="" id="{DE704B84-A4E1-4875-9184-767AD09C0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052715"/>
              </p:ext>
            </p:extLst>
          </p:nvPr>
        </p:nvGraphicFramePr>
        <p:xfrm>
          <a:off x="4448984" y="180889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sp>
        <p:nvSpPr>
          <p:cNvPr id="28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분자가 분모보다 </a:t>
            </a:r>
            <a:r>
              <a:rPr lang="en-US" altLang="ko-KR" sz="2200" dirty="0">
                <a:solidFill>
                  <a:srgbClr val="695A35"/>
                </a:solidFill>
              </a:rPr>
              <a:t>1</a:t>
            </a:r>
            <a:r>
              <a:rPr lang="ko-KR" altLang="en-US" sz="2200" dirty="0">
                <a:solidFill>
                  <a:srgbClr val="695A35"/>
                </a:solidFill>
              </a:rPr>
              <a:t>만큼 더 작은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분수의 크기 비교</a:t>
            </a:r>
          </a:p>
        </p:txBody>
      </p:sp>
      <p:pic>
        <p:nvPicPr>
          <p:cNvPr id="68" name="그림 67">
            <a:extLst>
              <a:ext uri="{FF2B5EF4-FFF2-40B4-BE49-F238E27FC236}">
                <a16:creationId xmlns:a16="http://schemas.microsoft.com/office/drawing/2014/main" xmlns="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6869" y="21473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xmlns="" id="{1F87E4EA-0996-4D1E-82CD-7A44C1A31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824788"/>
              </p:ext>
            </p:extLst>
          </p:nvPr>
        </p:nvGraphicFramePr>
        <p:xfrm>
          <a:off x="1964668" y="234895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1" name="그룹 20"/>
          <p:cNvGrpSpPr/>
          <p:nvPr/>
        </p:nvGrpSpPr>
        <p:grpSpPr>
          <a:xfrm>
            <a:off x="2341540" y="2526688"/>
            <a:ext cx="163188" cy="290244"/>
            <a:chOff x="-2544218" y="2650098"/>
            <a:chExt cx="739252" cy="1314826"/>
          </a:xfrm>
        </p:grpSpPr>
        <p:cxnSp>
          <p:nvCxnSpPr>
            <p:cNvPr id="22" name="직선 연결선 21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xmlns="" id="{A51E77BF-0B91-4CF7-A5B5-5261199F7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772666"/>
              </p:ext>
            </p:extLst>
          </p:nvPr>
        </p:nvGraphicFramePr>
        <p:xfrm>
          <a:off x="2576736" y="234895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5" name="그룹 24"/>
          <p:cNvGrpSpPr/>
          <p:nvPr/>
        </p:nvGrpSpPr>
        <p:grpSpPr>
          <a:xfrm>
            <a:off x="2905855" y="2526688"/>
            <a:ext cx="163188" cy="290244"/>
            <a:chOff x="-2544218" y="2650098"/>
            <a:chExt cx="739252" cy="1314826"/>
          </a:xfrm>
        </p:grpSpPr>
        <p:cxnSp>
          <p:nvCxnSpPr>
            <p:cNvPr id="26" name="직선 연결선 25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rgbClr val="228A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xmlns="" id="{DEEDAD84-4373-418B-920D-219A69D3E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014016"/>
              </p:ext>
            </p:extLst>
          </p:nvPr>
        </p:nvGraphicFramePr>
        <p:xfrm>
          <a:off x="3171679" y="23658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1" name="직사각형 30">
            <a:hlinkClick r:id="rId5" action="ppaction://hlinksldjump"/>
            <a:extLst>
              <a:ext uri="{FF2B5EF4-FFF2-40B4-BE49-F238E27FC236}">
                <a16:creationId xmlns:a16="http://schemas.microsoft.com/office/drawing/2014/main" xmlns="" id="{DF2BA41F-5111-4E2B-8BCD-CF881FEF2BBE}"/>
              </a:ext>
            </a:extLst>
          </p:cNvPr>
          <p:cNvSpPr/>
          <p:nvPr/>
        </p:nvSpPr>
        <p:spPr>
          <a:xfrm>
            <a:off x="8124544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6" action="ppaction://hlinksldjump"/>
            <a:extLst>
              <a:ext uri="{FF2B5EF4-FFF2-40B4-BE49-F238E27FC236}">
                <a16:creationId xmlns:a16="http://schemas.microsoft.com/office/drawing/2014/main" xmlns="" id="{2BCCE4A4-4707-4565-A843-8635654E2FB0}"/>
              </a:ext>
            </a:extLst>
          </p:cNvPr>
          <p:cNvSpPr/>
          <p:nvPr/>
        </p:nvSpPr>
        <p:spPr>
          <a:xfrm>
            <a:off x="8517396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7" action="ppaction://hlinksldjump"/>
            <a:extLst>
              <a:ext uri="{FF2B5EF4-FFF2-40B4-BE49-F238E27FC236}">
                <a16:creationId xmlns:a16="http://schemas.microsoft.com/office/drawing/2014/main" xmlns="" id="{60AE2F22-B1B2-4F25-ADF7-9C96DF920E02}"/>
              </a:ext>
            </a:extLst>
          </p:cNvPr>
          <p:cNvSpPr/>
          <p:nvPr/>
        </p:nvSpPr>
        <p:spPr>
          <a:xfrm>
            <a:off x="8877436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03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8" t="23158" r="25821" b="64823"/>
          <a:stretch/>
        </p:blipFill>
        <p:spPr>
          <a:xfrm>
            <a:off x="1797635" y="2160109"/>
            <a:ext cx="1563183" cy="1646120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9" t="23158" r="17040" b="64823"/>
          <a:stretch/>
        </p:blipFill>
        <p:spPr>
          <a:xfrm>
            <a:off x="4511046" y="2160109"/>
            <a:ext cx="1563183" cy="1646120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8" t="23158" r="8411" b="64823"/>
          <a:stretch/>
        </p:blipFill>
        <p:spPr>
          <a:xfrm>
            <a:off x="7172360" y="2160109"/>
            <a:ext cx="1563183" cy="164612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128359" y="2041451"/>
            <a:ext cx="7910637" cy="2718323"/>
            <a:chOff x="1128359" y="2041451"/>
            <a:chExt cx="7910637" cy="2718323"/>
          </a:xfrm>
        </p:grpSpPr>
        <p:grpSp>
          <p:nvGrpSpPr>
            <p:cNvPr id="2" name="그룹 1"/>
            <p:cNvGrpSpPr/>
            <p:nvPr/>
          </p:nvGrpSpPr>
          <p:grpSpPr>
            <a:xfrm>
              <a:off x="1128359" y="2041451"/>
              <a:ext cx="7607184" cy="1882198"/>
              <a:chOff x="1128359" y="2041451"/>
              <a:chExt cx="7607184" cy="1882198"/>
            </a:xfrm>
          </p:grpSpPr>
          <p:pic>
            <p:nvPicPr>
              <p:cNvPr id="27" name="그림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57" t="49116" r="74631" b="45981"/>
              <a:stretch/>
            </p:blipFill>
            <p:spPr>
              <a:xfrm>
                <a:off x="1128359" y="2481750"/>
                <a:ext cx="590250" cy="667157"/>
              </a:xfrm>
              <a:prstGeom prst="rect">
                <a:avLst/>
              </a:prstGeom>
            </p:spPr>
          </p:pic>
          <p:pic>
            <p:nvPicPr>
              <p:cNvPr id="32" name="그림 3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188" t="49116" r="50000" b="45981"/>
              <a:stretch/>
            </p:blipFill>
            <p:spPr>
              <a:xfrm>
                <a:off x="3922863" y="2481750"/>
                <a:ext cx="590250" cy="667157"/>
              </a:xfrm>
              <a:prstGeom prst="rect">
                <a:avLst/>
              </a:prstGeom>
            </p:spPr>
          </p:pic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0" t="49116" r="26358" b="45981"/>
              <a:stretch/>
            </p:blipFill>
            <p:spPr>
              <a:xfrm>
                <a:off x="6572884" y="2481750"/>
                <a:ext cx="590250" cy="667157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72" t="6266" r="26495" b="79992"/>
              <a:stretch/>
            </p:blipFill>
            <p:spPr>
              <a:xfrm>
                <a:off x="1733507" y="2041451"/>
                <a:ext cx="1663237" cy="1882198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290" t="6266" r="17877" b="79992"/>
              <a:stretch/>
            </p:blipFill>
            <p:spPr>
              <a:xfrm>
                <a:off x="4410993" y="2041451"/>
                <a:ext cx="1663237" cy="1882198"/>
              </a:xfrm>
              <a:prstGeom prst="rect">
                <a:avLst/>
              </a:prstGeom>
            </p:spPr>
          </p:pic>
          <p:pic>
            <p:nvPicPr>
              <p:cNvPr id="55" name="그림 5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962" t="6266" r="9205" b="79992"/>
              <a:stretch/>
            </p:blipFill>
            <p:spPr>
              <a:xfrm>
                <a:off x="7072306" y="2041451"/>
                <a:ext cx="1663237" cy="1882198"/>
              </a:xfrm>
              <a:prstGeom prst="rect">
                <a:avLst/>
              </a:prstGeom>
            </p:spPr>
          </p:pic>
        </p:grpSp>
        <p:sp>
          <p:nvSpPr>
            <p:cNvPr id="63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5589402" y="4399734"/>
              <a:ext cx="3449594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(              ,              ,             )</a:t>
              </a:r>
              <a:endParaRPr lang="ko-KR" altLang="en-US" dirty="0"/>
            </a:p>
          </p:txBody>
        </p: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941928" y="1463633"/>
            <a:ext cx="8095344" cy="360040"/>
            <a:chOff x="941928" y="1484784"/>
            <a:chExt cx="8095344" cy="360040"/>
          </a:xfrm>
        </p:grpSpPr>
        <p:sp>
          <p:nvSpPr>
            <p:cNvPr id="40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7909187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분수만큼 색칠하고 큰 분수부터 차례로 써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1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6" name="그림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sp>
        <p:nvSpPr>
          <p:cNvPr id="28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분자가 분모보다 </a:t>
            </a:r>
            <a:r>
              <a:rPr lang="en-US" altLang="ko-KR" sz="2200" dirty="0">
                <a:solidFill>
                  <a:srgbClr val="695A35"/>
                </a:solidFill>
              </a:rPr>
              <a:t>1</a:t>
            </a:r>
            <a:r>
              <a:rPr lang="ko-KR" altLang="en-US" sz="2200" dirty="0">
                <a:solidFill>
                  <a:srgbClr val="695A35"/>
                </a:solidFill>
              </a:rPr>
              <a:t>만큼 더 작은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분수의 크기 비교</a:t>
            </a:r>
          </a:p>
        </p:txBody>
      </p:sp>
      <p:graphicFrame>
        <p:nvGraphicFramePr>
          <p:cNvPr id="65" name="표 64">
            <a:extLst>
              <a:ext uri="{FF2B5EF4-FFF2-40B4-BE49-F238E27FC236}">
                <a16:creationId xmlns:a16="http://schemas.microsoft.com/office/drawing/2014/main" xmlns="" id="{DEEDAD84-4373-418B-920D-219A69D3E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572241"/>
              </p:ext>
            </p:extLst>
          </p:nvPr>
        </p:nvGraphicFramePr>
        <p:xfrm>
          <a:off x="6122797" y="421912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6" name="표 65">
            <a:extLst>
              <a:ext uri="{FF2B5EF4-FFF2-40B4-BE49-F238E27FC236}">
                <a16:creationId xmlns:a16="http://schemas.microsoft.com/office/drawing/2014/main" xmlns="" id="{DEEDAD84-4373-418B-920D-219A69D3E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801920"/>
              </p:ext>
            </p:extLst>
          </p:nvPr>
        </p:nvGraphicFramePr>
        <p:xfrm>
          <a:off x="7005228" y="421912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7" name="표 66">
            <a:extLst>
              <a:ext uri="{FF2B5EF4-FFF2-40B4-BE49-F238E27FC236}">
                <a16:creationId xmlns:a16="http://schemas.microsoft.com/office/drawing/2014/main" xmlns="" id="{DEEDAD84-4373-418B-920D-219A69D3E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79652"/>
              </p:ext>
            </p:extLst>
          </p:nvPr>
        </p:nvGraphicFramePr>
        <p:xfrm>
          <a:off x="7977336" y="421912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0712" y="28177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1012" y="28177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8681" y="28177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630" y="43422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>
            <a:hlinkClick r:id="rId7" action="ppaction://hlinksldjump"/>
            <a:extLst>
              <a:ext uri="{FF2B5EF4-FFF2-40B4-BE49-F238E27FC236}">
                <a16:creationId xmlns:a16="http://schemas.microsoft.com/office/drawing/2014/main" xmlns="" id="{F68664AF-6414-46F9-9457-AC3C41ACE0E1}"/>
              </a:ext>
            </a:extLst>
          </p:cNvPr>
          <p:cNvSpPr/>
          <p:nvPr/>
        </p:nvSpPr>
        <p:spPr>
          <a:xfrm>
            <a:off x="8124544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F2394130-22FC-48B7-B627-AAA0D886C54A}"/>
              </a:ext>
            </a:extLst>
          </p:cNvPr>
          <p:cNvSpPr/>
          <p:nvPr/>
        </p:nvSpPr>
        <p:spPr>
          <a:xfrm>
            <a:off x="8517396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  <a:extLst>
              <a:ext uri="{FF2B5EF4-FFF2-40B4-BE49-F238E27FC236}">
                <a16:creationId xmlns:a16="http://schemas.microsoft.com/office/drawing/2014/main" xmlns="" id="{81818027-12DD-471A-8F93-B41114779AD2}"/>
              </a:ext>
            </a:extLst>
          </p:cNvPr>
          <p:cNvSpPr/>
          <p:nvPr/>
        </p:nvSpPr>
        <p:spPr>
          <a:xfrm>
            <a:off x="8877436" y="417714"/>
            <a:ext cx="288032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17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3705</TotalTime>
  <Words>394</Words>
  <Application>Microsoft Office PowerPoint</Application>
  <PresentationFormat>A4 용지(210x297mm)</PresentationFormat>
  <Paragraphs>108</Paragraphs>
  <Slides>11</Slides>
  <Notes>4</Notes>
  <HiddenSlides>2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  <vt:variant>
        <vt:lpstr>재구성한 쇼</vt:lpstr>
      </vt:variant>
      <vt:variant>
        <vt:i4>2</vt:i4>
      </vt:variant>
    </vt:vector>
  </HeadingPairs>
  <TitlesOfParts>
    <vt:vector size="20" baseType="lpstr">
      <vt:lpstr>나눔고딕</vt:lpstr>
      <vt:lpstr>나눔고딕 ExtraBold</vt:lpstr>
      <vt:lpstr>맑은 고딕</vt:lpstr>
      <vt:lpstr>Arial</vt:lpstr>
      <vt:lpstr>Cambria Math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Registered User</cp:lastModifiedBy>
  <cp:revision>232</cp:revision>
  <cp:lastPrinted>2018-12-27T02:31:59Z</cp:lastPrinted>
  <dcterms:created xsi:type="dcterms:W3CDTF">2017-09-24T23:31:15Z</dcterms:created>
  <dcterms:modified xsi:type="dcterms:W3CDTF">2019-11-13T04:45:28Z</dcterms:modified>
</cp:coreProperties>
</file>