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7"/>
  </p:notesMasterIdLst>
  <p:sldIdLst>
    <p:sldId id="281" r:id="rId3"/>
    <p:sldId id="260" r:id="rId4"/>
    <p:sldId id="270" r:id="rId5"/>
    <p:sldId id="275" r:id="rId6"/>
    <p:sldId id="276" r:id="rId7"/>
    <p:sldId id="277" r:id="rId8"/>
    <p:sldId id="282" r:id="rId9"/>
    <p:sldId id="278" r:id="rId10"/>
    <p:sldId id="279" r:id="rId11"/>
    <p:sldId id="283" r:id="rId12"/>
    <p:sldId id="284" r:id="rId13"/>
    <p:sldId id="280" r:id="rId14"/>
    <p:sldId id="285" r:id="rId15"/>
    <p:sldId id="263" r:id="rId16"/>
  </p:sldIdLst>
  <p:sldSz cx="9906000" cy="6858000" type="A4"/>
  <p:notesSz cx="6858000" cy="9144000"/>
  <p:custShowLst>
    <p:custShow name="재구성한 쇼 1" id="0">
      <p:sldLst>
        <p:sld r:id="rId1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22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228A38"/>
    <a:srgbClr val="F5A200"/>
    <a:srgbClr val="FFFFFF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932" y="-396"/>
      </p:cViewPr>
      <p:guideLst>
        <p:guide orient="horz" pos="537"/>
        <p:guide orient="horz" pos="3884"/>
        <p:guide orient="horz" pos="913"/>
        <p:guide orient="horz" pos="527"/>
        <p:guide orient="horz" pos="3838"/>
        <p:guide orient="horz" pos="3861"/>
        <p:guide pos="240"/>
        <p:guide pos="6023"/>
        <p:guide pos="489"/>
        <p:guide pos="2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1" hangingPunct="1"/>
            <a:r>
              <a:rPr lang="en-US" altLang="ko-KR" sz="1200" b="1" i="0" u="none" strike="noStrike" kern="1200" dirty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  <a:cs typeface="+mn-cs"/>
              </a:rPr>
              <a:t>3</a:t>
            </a:r>
            <a:endParaRPr lang="ko-KR" altLang="ko-KR" sz="1200" b="0" i="0" u="none" strike="noStrike" kern="1200" dirty="0"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rtl="0" eaLnBrk="1" fontAlgn="t" latinLnBrk="1" hangingPunct="1"/>
            <a:r>
              <a:rPr lang="en-US" altLang="ko-KR" sz="1200" b="1" i="0" u="none" strike="noStrike" kern="1200" dirty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  <a:cs typeface="+mn-cs"/>
              </a:rPr>
              <a:t>5</a:t>
            </a:r>
            <a:endParaRPr lang="ko-KR" altLang="ko-KR" sz="1200" b="0" i="0" u="none" strike="noStrike" kern="1200" dirty="0"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18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1" hangingPunct="1"/>
            <a:r>
              <a:rPr lang="en-US" altLang="ko-KR" sz="1200" b="1" i="0" u="none" strike="noStrike" kern="1200" dirty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  <a:cs typeface="+mn-cs"/>
              </a:rPr>
              <a:t>3</a:t>
            </a:r>
            <a:endParaRPr lang="ko-KR" altLang="ko-KR" sz="1200" b="0" i="0" u="none" strike="noStrike" kern="1200" dirty="0"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rtl="0" eaLnBrk="1" fontAlgn="t" latinLnBrk="1" hangingPunct="1"/>
            <a:r>
              <a:rPr lang="en-US" altLang="ko-KR" sz="1200" b="1" i="0" u="none" strike="noStrike" kern="1200" dirty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  <a:cs typeface="+mn-cs"/>
              </a:rPr>
              <a:t>5</a:t>
            </a:r>
            <a:endParaRPr lang="ko-KR" altLang="ko-KR" sz="1200" b="0" i="0" u="none" strike="noStrike" kern="1200" dirty="0"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18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1" hangingPunct="1"/>
            <a:endParaRPr lang="ko-KR" altLang="ko-KR" sz="1200" b="0" i="0" u="none" strike="noStrike" kern="1200" dirty="0"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18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F3C50B9E-BFC2-4BE4-8FD9-46AD34077A6D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93C3ABDF-121C-40EF-A35D-23E3F6ECD183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57219356-B475-4B75-A19F-463BA2148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E786766A-CEB5-48FF-AFEA-20BFB9CB8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08B21961-0308-493B-A33A-E0D817D00939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BCABFEB5-6C3B-45B5-BDE2-039CED0C6BB9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8CCF542D-34C6-415A-ADD8-AB05648A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18E6BF18-826C-4CD7-B3D2-446CA87ECC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BFB9F556-64BC-4CBA-8412-18035F7F502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76EA5C54-16F3-4171-B2C8-D8B4C793BB2F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243DC4BC-F1C7-42EF-B7FE-D3A348512868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A342DCCF-C706-4C09-AA64-44C17D3A0054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749E2AFD-9E88-4344-9482-B4B136EB6A0B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C83931BE-B869-4D86-83D7-3B496525CDE0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ED4B9E9B-3A37-4CC8-A628-25C153800E7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BCE90AFD-9C52-4D59-8036-FF312F655D1F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B35964DA-9DBD-4A2E-9136-FEF3E4E1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0C6B171B-CE22-4EE4-A314-95AF73AB032E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4CB38D4A-AB7B-48FC-A299-4A7012ADF09E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0C32C2B4-AA3C-47D5-9883-748D4362BB9E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0BFD8C60-BCDE-4556-9789-717729443F2E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DAE5419D-139C-44E4-A9F2-1CC1EB28638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52E6330F-5669-4C0F-999B-8EC0B2BD136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내용 개체 틀 2">
            <a:extLst>
              <a:ext uri="{FF2B5EF4-FFF2-40B4-BE49-F238E27FC236}">
                <a16:creationId xmlns="" xmlns:a16="http://schemas.microsoft.com/office/drawing/2014/main" id="{D824FB04-699B-45F1-9C78-F353AC2D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8" name="내용 개체 틀 2">
            <a:extLst>
              <a:ext uri="{FF2B5EF4-FFF2-40B4-BE49-F238E27FC236}">
                <a16:creationId xmlns="" xmlns:a16="http://schemas.microsoft.com/office/drawing/2014/main" id="{63658AA6-8F19-4FE6-800A-80DF3ED2EA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C6BDC480-E4AD-4BFC-B36E-E0D03318BE1C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CD70B8B1-F4A3-4A35-ACEA-C8B61435D568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3C5D7EA-E9D5-4A4A-A828-C4EFE3B52DE2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918725C-AF6B-4255-9C00-53C960D346B0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모서리가 둥근 직사각형 11">
            <a:extLst>
              <a:ext uri="{FF2B5EF4-FFF2-40B4-BE49-F238E27FC236}">
                <a16:creationId xmlns="" xmlns:a16="http://schemas.microsoft.com/office/drawing/2014/main" id="{06639819-9272-4888-8253-0EE469425D79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내용 개체 틀 2">
            <a:extLst>
              <a:ext uri="{FF2B5EF4-FFF2-40B4-BE49-F238E27FC236}">
                <a16:creationId xmlns="" xmlns:a16="http://schemas.microsoft.com/office/drawing/2014/main" id="{4A7ED214-AD37-4116-8782-C74CC380AF7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CF9049D6-75F5-4A08-ADCF-F0621A0DDE1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F1273A19-F326-4F01-872D-9FB1E07A340D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6DF8579F-052A-4373-B2F0-90B31369F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8BEAA3A4-394E-4CF3-A82F-382D2C6B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BA3B94BA-B5FB-4C18-B6CF-DE8F6B927592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BC0F0F46-4303-4572-B74D-A7B12937B15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3EC8C865-AF78-4FF6-9002-5B6AE70ED920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37620570-6DC6-4DD0-A68E-7653B585864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833491E9-4C32-4625-8C00-A534DDF35E9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95D8F333-1D32-4BE8-BC02-CEC0A8AE3F5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32319652-E431-4F80-896A-C8286F192FD0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1D8F591A-FD03-4978-A60C-50334CBA6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4E17387C-5873-40DA-A9A4-53A5793D2B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EBC53BF4-75A9-4DFF-BD07-A1BD215D4C4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9764AEC5-AF05-4A36-B820-7E561A1124A3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CBAE24-7C03-47CE-A390-C16147E33C6B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48649D6-DBAB-4849-996E-5DE907DF3FD0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FD295AC8-8E65-49B8-B0E6-3A5FA8819AFE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12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19.png"/><Relationship Id="rId10" Type="http://schemas.openxmlformats.org/officeDocument/2006/relationships/slide" Target="slide4.xml"/><Relationship Id="rId4" Type="http://schemas.openxmlformats.org/officeDocument/2006/relationships/image" Target="../media/image15.pn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11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34697"/>
            <a:ext cx="45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81~81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54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646F98E-9229-4895-9DD5-1E172342410C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B2DB78E-CCB6-41A7-AC42-587F574A57B4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0B22E820-BADF-433C-B566-6136363B99B3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E413C0ED-3AF0-41D6-B4B9-618BA27D6F60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  <a:extLst>
              <a:ext uri="{FF2B5EF4-FFF2-40B4-BE49-F238E27FC236}">
                <a16:creationId xmlns="" xmlns:a16="http://schemas.microsoft.com/office/drawing/2014/main" id="{61D1A361-3349-4A4B-8F05-132D131C670D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12210F4-06C0-4CAD-B0B3-0C02C2A73277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5AE5FB7-F6EA-41CF-94E3-0C03CB60E50E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16187973-1191-4BDC-B599-9BF8265FAF8C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1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33640" y="2168860"/>
            <a:ext cx="8087811" cy="3132348"/>
            <a:chOff x="933640" y="2168860"/>
            <a:chExt cx="8087811" cy="3132348"/>
          </a:xfrm>
        </p:grpSpPr>
        <p:sp>
          <p:nvSpPr>
            <p:cNvPr id="58" name="모서리가 둥근 직사각형 35">
              <a:extLst>
                <a:ext uri="{FF2B5EF4-FFF2-40B4-BE49-F238E27FC236}">
                  <a16:creationId xmlns="" xmlns:a16="http://schemas.microsoft.com/office/drawing/2014/main" id="{87894A5E-E54E-45D5-8DC7-531E6963A51B}"/>
                </a:ext>
              </a:extLst>
            </p:cNvPr>
            <p:cNvSpPr/>
            <p:nvPr/>
          </p:nvSpPr>
          <p:spPr bwMode="auto">
            <a:xfrm>
              <a:off x="933640" y="3022557"/>
              <a:ext cx="8087811" cy="2278651"/>
            </a:xfrm>
            <a:prstGeom prst="roundRect">
              <a:avLst>
                <a:gd name="adj" fmla="val 640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4016896" y="2168860"/>
              <a:ext cx="1512168" cy="645221"/>
              <a:chOff x="4016896" y="2168860"/>
              <a:chExt cx="1512168" cy="645221"/>
            </a:xfrm>
          </p:grpSpPr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87" t="43318" r="50000" b="51737"/>
              <a:stretch/>
            </p:blipFill>
            <p:spPr>
              <a:xfrm>
                <a:off x="4016896" y="2168860"/>
                <a:ext cx="417352" cy="64522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96" t="43318" r="41691" b="51737"/>
              <a:stretch/>
            </p:blipFill>
            <p:spPr>
              <a:xfrm>
                <a:off x="5111712" y="2168860"/>
                <a:ext cx="417352" cy="645221"/>
              </a:xfrm>
              <a:prstGeom prst="rect">
                <a:avLst/>
              </a:prstGeom>
            </p:spPr>
          </p:pic>
          <p:sp>
            <p:nvSpPr>
              <p:cNvPr id="68" name="타원 67">
                <a:extLst>
                  <a:ext uri="{FF2B5EF4-FFF2-40B4-BE49-F238E27FC236}">
                    <a16:creationId xmlns="" xmlns:a16="http://schemas.microsoft.com/office/drawing/2014/main" id="{B15FCD0A-3165-4932-B2E7-53A4F4087EF1}"/>
                  </a:ext>
                </a:extLst>
              </p:cNvPr>
              <p:cNvSpPr/>
              <p:nvPr/>
            </p:nvSpPr>
            <p:spPr>
              <a:xfrm>
                <a:off x="4538954" y="2193971"/>
                <a:ext cx="468052" cy="468052"/>
              </a:xfrm>
              <a:prstGeom prst="ellipse">
                <a:avLst/>
              </a:prstGeom>
              <a:noFill/>
              <a:ln w="19050">
                <a:solidFill>
                  <a:srgbClr val="A7DC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크기 비교</a:t>
            </a:r>
          </a:p>
        </p:txBody>
      </p:sp>
      <p:sp>
        <p:nvSpPr>
          <p:cNvPr id="59" name="내용 개체 틀 2">
            <a:extLst>
              <a:ext uri="{FF2B5EF4-FFF2-40B4-BE49-F238E27FC236}">
                <a16:creationId xmlns="" xmlns:a16="http://schemas.microsoft.com/office/drawing/2014/main" id="{3B04B1A3-04D9-4348-98B8-F2F60598E227}"/>
              </a:ext>
            </a:extLst>
          </p:cNvPr>
          <p:cNvSpPr txBox="1">
            <a:spLocks/>
          </p:cNvSpPr>
          <p:nvPr/>
        </p:nvSpPr>
        <p:spPr>
          <a:xfrm>
            <a:off x="1059880" y="3032956"/>
            <a:ext cx="7853560" cy="2268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en-US" altLang="ko-KR" dirty="0"/>
              <a:t>0.7=       </a:t>
            </a:r>
            <a:r>
              <a:rPr lang="ko-KR" altLang="en-US" dirty="0"/>
              <a:t>로 분모와 분자에 </a:t>
            </a:r>
            <a:r>
              <a:rPr lang="en-US" altLang="ko-KR" dirty="0"/>
              <a:t>2</a:t>
            </a:r>
            <a:r>
              <a:rPr lang="ko-KR" altLang="en-US" dirty="0"/>
              <a:t>를 곱하면       입니다</a:t>
            </a:r>
            <a:r>
              <a:rPr lang="en-US" altLang="ko-KR" dirty="0"/>
              <a:t>.  </a:t>
            </a:r>
            <a:r>
              <a:rPr lang="ko-KR" altLang="en-US" dirty="0"/>
              <a:t>따라서 </a:t>
            </a:r>
            <a:r>
              <a:rPr lang="en-US" altLang="ko-KR" dirty="0"/>
              <a:t>0.7</a:t>
            </a:r>
            <a:r>
              <a:rPr lang="ko-KR" altLang="en-US" dirty="0"/>
              <a:t>은       와 같습니다</a:t>
            </a:r>
            <a:r>
              <a:rPr lang="en-US" altLang="ko-KR" dirty="0"/>
              <a:t>. </a:t>
            </a:r>
          </a:p>
          <a:p>
            <a:pPr marL="179388" indent="-179388">
              <a:lnSpc>
                <a:spcPct val="190000"/>
              </a:lnSpc>
            </a:pPr>
            <a:r>
              <a:rPr lang="ko-KR" altLang="en-US" dirty="0"/>
              <a:t>      의 분모와 분자를 </a:t>
            </a:r>
            <a:r>
              <a:rPr lang="en-US" altLang="ko-KR" dirty="0"/>
              <a:t>2</a:t>
            </a:r>
            <a:r>
              <a:rPr lang="ko-KR" altLang="en-US" dirty="0"/>
              <a:t>로 나누면        </a:t>
            </a:r>
            <a:r>
              <a:rPr lang="en-US" altLang="ko-KR" dirty="0"/>
              <a:t>=0.7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0.7</a:t>
            </a:r>
            <a:r>
              <a:rPr lang="ko-KR" altLang="en-US" dirty="0"/>
              <a:t>은        와 같습니다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77" name="표 76">
            <a:extLst>
              <a:ext uri="{FF2B5EF4-FFF2-40B4-BE49-F238E27FC236}">
                <a16:creationId xmlns="" xmlns:a16="http://schemas.microsoft.com/office/drawing/2014/main" id="{EE06FF59-6EE5-4C55-BB20-99A65204C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6074"/>
              </p:ext>
            </p:extLst>
          </p:nvPr>
        </p:nvGraphicFramePr>
        <p:xfrm>
          <a:off x="1892660" y="309728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표 77">
            <a:extLst>
              <a:ext uri="{FF2B5EF4-FFF2-40B4-BE49-F238E27FC236}">
                <a16:creationId xmlns="" xmlns:a16="http://schemas.microsoft.com/office/drawing/2014/main" id="{0D4B567B-E257-41A6-B9DE-C02207CC0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1196"/>
              </p:ext>
            </p:extLst>
          </p:nvPr>
        </p:nvGraphicFramePr>
        <p:xfrm>
          <a:off x="5133060" y="309736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9" name="표 78">
            <a:extLst>
              <a:ext uri="{FF2B5EF4-FFF2-40B4-BE49-F238E27FC236}">
                <a16:creationId xmlns="" xmlns:a16="http://schemas.microsoft.com/office/drawing/2014/main" id="{08330EE6-D302-40EE-AF06-7C21DC0B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02320"/>
              </p:ext>
            </p:extLst>
          </p:nvPr>
        </p:nvGraphicFramePr>
        <p:xfrm>
          <a:off x="7653300" y="309728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" name="표 79">
            <a:extLst>
              <a:ext uri="{FF2B5EF4-FFF2-40B4-BE49-F238E27FC236}">
                <a16:creationId xmlns="" xmlns:a16="http://schemas.microsoft.com/office/drawing/2014/main" id="{4A88EE8D-05BC-421C-9750-CB5FA196B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66991"/>
              </p:ext>
            </p:extLst>
          </p:nvPr>
        </p:nvGraphicFramePr>
        <p:xfrm>
          <a:off x="1352600" y="417740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표 80">
            <a:extLst>
              <a:ext uri="{FF2B5EF4-FFF2-40B4-BE49-F238E27FC236}">
                <a16:creationId xmlns="" xmlns:a16="http://schemas.microsoft.com/office/drawing/2014/main" id="{56A80169-EBAA-41DE-BE9A-322FBBAA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57248"/>
              </p:ext>
            </p:extLst>
          </p:nvPr>
        </p:nvGraphicFramePr>
        <p:xfrm>
          <a:off x="7617296" y="417740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>
            <a:extLst>
              <a:ext uri="{FF2B5EF4-FFF2-40B4-BE49-F238E27FC236}">
                <a16:creationId xmlns="" xmlns:a16="http://schemas.microsoft.com/office/drawing/2014/main" id="{AB266093-A9B3-4495-A65C-30F537769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34909"/>
              </p:ext>
            </p:extLst>
          </p:nvPr>
        </p:nvGraphicFramePr>
        <p:xfrm>
          <a:off x="4556956" y="417740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sp>
        <p:nvSpPr>
          <p:cNvPr id="70" name="내용 개체 틀 2"/>
          <p:cNvSpPr txBox="1">
            <a:spLocks/>
          </p:cNvSpPr>
          <p:nvPr/>
        </p:nvSpPr>
        <p:spPr>
          <a:xfrm>
            <a:off x="4566064" y="1988840"/>
            <a:ext cx="430933" cy="622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2800" dirty="0"/>
              <a:t>=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965" y="2239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0769" y="39686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A6FC6968-C1C1-44B8-941C-3E02C9A48D7A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6CB7DDD2-64B3-4882-B092-DA9C2BA959ED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913FB357-A3C8-4435-B7C4-A865749D4562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EE9AB7B-B25F-424E-8AAC-E597FA0120C4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376297A-98B5-4130-A5FD-6570247DDAA5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77BD288-F0B0-4085-A02A-317A1774A9AB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8178B43-7CDD-4E65-A3D3-0D9F26F5E3B7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E6F77DB-305D-4267-8CC3-DC87C0E122DF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50814" y="2185652"/>
            <a:ext cx="8070637" cy="2079690"/>
            <a:chOff x="950814" y="2185652"/>
            <a:chExt cx="8070637" cy="2079690"/>
          </a:xfrm>
        </p:grpSpPr>
        <p:sp>
          <p:nvSpPr>
            <p:cNvPr id="95" name="모서리가 둥근 직사각형 35">
              <a:extLst>
                <a:ext uri="{FF2B5EF4-FFF2-40B4-BE49-F238E27FC236}">
                  <a16:creationId xmlns="" xmlns:a16="http://schemas.microsoft.com/office/drawing/2014/main" id="{C7757DE7-D90D-48C1-A82F-EB07AAE7EB75}"/>
                </a:ext>
              </a:extLst>
            </p:cNvPr>
            <p:cNvSpPr/>
            <p:nvPr/>
          </p:nvSpPr>
          <p:spPr bwMode="auto">
            <a:xfrm>
              <a:off x="950814" y="3043881"/>
              <a:ext cx="8070637" cy="1221461"/>
            </a:xfrm>
            <a:prstGeom prst="roundRect">
              <a:avLst>
                <a:gd name="adj" fmla="val 1263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4052900" y="2185652"/>
              <a:ext cx="1389460" cy="645221"/>
              <a:chOff x="4052900" y="2185652"/>
              <a:chExt cx="1389460" cy="645221"/>
            </a:xfrm>
          </p:grpSpPr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02" t="43318" r="27985" b="51737"/>
              <a:stretch/>
            </p:blipFill>
            <p:spPr>
              <a:xfrm>
                <a:off x="4052900" y="2185652"/>
                <a:ext cx="417352" cy="645221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78" t="43318" r="20109" b="51737"/>
              <a:stretch/>
            </p:blipFill>
            <p:spPr>
              <a:xfrm>
                <a:off x="5025008" y="2185652"/>
                <a:ext cx="417352" cy="645221"/>
              </a:xfrm>
              <a:prstGeom prst="rect">
                <a:avLst/>
              </a:prstGeom>
            </p:spPr>
          </p:pic>
          <p:sp>
            <p:nvSpPr>
              <p:cNvPr id="66" name="타원 65">
                <a:extLst>
                  <a:ext uri="{FF2B5EF4-FFF2-40B4-BE49-F238E27FC236}">
                    <a16:creationId xmlns="" xmlns:a16="http://schemas.microsoft.com/office/drawing/2014/main" id="{B15FCD0A-3165-4932-B2E7-53A4F4087EF1}"/>
                  </a:ext>
                </a:extLst>
              </p:cNvPr>
              <p:cNvSpPr/>
              <p:nvPr/>
            </p:nvSpPr>
            <p:spPr>
              <a:xfrm>
                <a:off x="4556956" y="2210763"/>
                <a:ext cx="468052" cy="468052"/>
              </a:xfrm>
              <a:prstGeom prst="ellipse">
                <a:avLst/>
              </a:prstGeom>
              <a:noFill/>
              <a:ln w="19050">
                <a:solidFill>
                  <a:srgbClr val="A7DC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크기 비교</a:t>
            </a:r>
          </a:p>
        </p:txBody>
      </p:sp>
      <p:sp>
        <p:nvSpPr>
          <p:cNvPr id="96" name="내용 개체 틀 2">
            <a:extLst>
              <a:ext uri="{FF2B5EF4-FFF2-40B4-BE49-F238E27FC236}">
                <a16:creationId xmlns="" xmlns:a16="http://schemas.microsoft.com/office/drawing/2014/main" id="{5C03451F-7BEC-4C73-913F-E5A680F771F8}"/>
              </a:ext>
            </a:extLst>
          </p:cNvPr>
          <p:cNvSpPr txBox="1">
            <a:spLocks/>
          </p:cNvSpPr>
          <p:nvPr/>
        </p:nvSpPr>
        <p:spPr>
          <a:xfrm>
            <a:off x="992560" y="3032956"/>
            <a:ext cx="7944397" cy="123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en-US" altLang="ko-KR" dirty="0"/>
              <a:t>0.6=       </a:t>
            </a:r>
            <a:r>
              <a:rPr lang="ko-KR" altLang="en-US" dirty="0"/>
              <a:t>으로 분모와 분자에 </a:t>
            </a:r>
            <a:r>
              <a:rPr lang="en-US" altLang="ko-KR" dirty="0"/>
              <a:t>3</a:t>
            </a:r>
            <a:r>
              <a:rPr lang="ko-KR" altLang="en-US" dirty="0"/>
              <a:t>을 곱하면       입니다</a:t>
            </a:r>
            <a:r>
              <a:rPr lang="en-US" altLang="ko-KR" dirty="0"/>
              <a:t>. </a:t>
            </a:r>
            <a:r>
              <a:rPr lang="ko-KR" altLang="en-US" dirty="0"/>
              <a:t>따라서       는 </a:t>
            </a:r>
            <a:r>
              <a:rPr lang="en-US" altLang="ko-KR" dirty="0"/>
              <a:t>0.6</a:t>
            </a:r>
            <a:r>
              <a:rPr lang="ko-KR" altLang="en-US" dirty="0"/>
              <a:t>보다 작습니다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endParaRPr lang="en-US" altLang="ko-KR" dirty="0"/>
          </a:p>
        </p:txBody>
      </p:sp>
      <p:graphicFrame>
        <p:nvGraphicFramePr>
          <p:cNvPr id="103" name="표 102">
            <a:extLst>
              <a:ext uri="{FF2B5EF4-FFF2-40B4-BE49-F238E27FC236}">
                <a16:creationId xmlns="" xmlns:a16="http://schemas.microsoft.com/office/drawing/2014/main" id="{94CAEAAD-DD7D-43B0-93E0-1808A05D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18711"/>
              </p:ext>
            </p:extLst>
          </p:nvPr>
        </p:nvGraphicFramePr>
        <p:xfrm>
          <a:off x="1797541" y="306896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" name="표 103">
            <a:extLst>
              <a:ext uri="{FF2B5EF4-FFF2-40B4-BE49-F238E27FC236}">
                <a16:creationId xmlns="" xmlns:a16="http://schemas.microsoft.com/office/drawing/2014/main" id="{02E2FD73-0F10-4AAF-AD16-6F4D57CBE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16053"/>
              </p:ext>
            </p:extLst>
          </p:nvPr>
        </p:nvGraphicFramePr>
        <p:xfrm>
          <a:off x="5264550" y="306896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5" name="표 104">
            <a:extLst>
              <a:ext uri="{FF2B5EF4-FFF2-40B4-BE49-F238E27FC236}">
                <a16:creationId xmlns="" xmlns:a16="http://schemas.microsoft.com/office/drawing/2014/main" id="{6BA7F9C2-D6E6-447E-ADAC-6E23867B7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74866"/>
              </p:ext>
            </p:extLst>
          </p:nvPr>
        </p:nvGraphicFramePr>
        <p:xfrm>
          <a:off x="7100754" y="306896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grpSp>
        <p:nvGrpSpPr>
          <p:cNvPr id="67" name="그룹 66"/>
          <p:cNvGrpSpPr/>
          <p:nvPr/>
        </p:nvGrpSpPr>
        <p:grpSpPr>
          <a:xfrm flipH="1">
            <a:off x="4710558" y="2312876"/>
            <a:ext cx="163188" cy="290244"/>
            <a:chOff x="-2544218" y="2650098"/>
            <a:chExt cx="739252" cy="1314826"/>
          </a:xfrm>
        </p:grpSpPr>
        <p:cxnSp>
          <p:nvCxnSpPr>
            <p:cNvPr id="68" name="직선 연결선 67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4471" y="2312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0558" y="35082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4C16108F-8848-473B-8305-2854208E7F33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1CA0674E-FB8F-4AA6-A261-F81DE7855A1A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4311FF91-2434-4FF3-8F77-97DA2A88B7F2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7579480-BF3C-4006-BA36-3CA80D60E4FC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DF0BDCF-C790-43A0-8EF2-57EA613EB05F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8475F3F-D1C9-4988-A724-D75CBC91793A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451999B-C64C-4EDB-B479-220E6A84D17B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14017388-F176-4684-8DEB-A35AF0E9E84A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8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세 분수의 크기 비교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54219" r="60011" b="35702"/>
          <a:stretch/>
        </p:blipFill>
        <p:spPr>
          <a:xfrm>
            <a:off x="1434708" y="2204864"/>
            <a:ext cx="2221279" cy="131974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4" t="54219" r="37405" b="35702"/>
          <a:stretch/>
        </p:blipFill>
        <p:spPr>
          <a:xfrm>
            <a:off x="4033939" y="2204864"/>
            <a:ext cx="2221279" cy="131974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1" t="54219" r="14548" b="35702"/>
          <a:stretch/>
        </p:blipFill>
        <p:spPr>
          <a:xfrm>
            <a:off x="6255218" y="2204864"/>
            <a:ext cx="2221279" cy="131974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t="70481" r="61767" b="16994"/>
          <a:stretch/>
        </p:blipFill>
        <p:spPr>
          <a:xfrm>
            <a:off x="1762535" y="3464299"/>
            <a:ext cx="1893493" cy="164012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9" t="70481" r="39300" b="16994"/>
          <a:stretch/>
        </p:blipFill>
        <p:spPr>
          <a:xfrm>
            <a:off x="4163879" y="3464299"/>
            <a:ext cx="1893493" cy="164012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9" t="70481" r="13810" b="16994"/>
          <a:stretch/>
        </p:blipFill>
        <p:spPr>
          <a:xfrm>
            <a:off x="6659907" y="3464299"/>
            <a:ext cx="1893493" cy="16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 bwMode="auto">
          <a:xfrm>
            <a:off x="929549" y="4084978"/>
            <a:ext cx="8051947" cy="1792294"/>
          </a:xfrm>
          <a:prstGeom prst="roundRect">
            <a:avLst>
              <a:gd name="adj" fmla="val 1036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1055790" y="4149080"/>
            <a:ext cx="785765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와  </a:t>
            </a:r>
            <a:r>
              <a:rPr lang="en-US" altLang="ko-KR" dirty="0"/>
              <a:t>     </a:t>
            </a:r>
            <a:r>
              <a:rPr lang="ko-KR" altLang="en-US" dirty="0"/>
              <a:t>를 통분하면        </a:t>
            </a:r>
            <a:r>
              <a:rPr lang="en-US" altLang="ko-KR" dirty="0"/>
              <a:t>,       </a:t>
            </a:r>
            <a:r>
              <a:rPr lang="ko-KR" altLang="en-US" dirty="0"/>
              <a:t>이므로 </a:t>
            </a:r>
            <a:r>
              <a:rPr lang="en-US" altLang="ko-KR" dirty="0"/>
              <a:t>     </a:t>
            </a:r>
            <a:r>
              <a:rPr lang="ko-KR" altLang="en-US" dirty="0"/>
              <a:t>가       보다 더 큽니다</a:t>
            </a:r>
            <a:r>
              <a:rPr lang="en-US" altLang="ko-KR" dirty="0"/>
              <a:t>. </a:t>
            </a:r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       </a:t>
            </a:r>
            <a:r>
              <a:rPr lang="ko-KR" altLang="en-US" dirty="0"/>
              <a:t>와  </a:t>
            </a:r>
            <a:r>
              <a:rPr lang="en-US" altLang="ko-KR" dirty="0"/>
              <a:t>      </a:t>
            </a:r>
            <a:r>
              <a:rPr lang="ko-KR" altLang="en-US" dirty="0"/>
              <a:t>을 통분하면        </a:t>
            </a:r>
            <a:r>
              <a:rPr lang="en-US" altLang="ko-KR" dirty="0"/>
              <a:t>,        </a:t>
            </a:r>
            <a:r>
              <a:rPr lang="ko-KR" altLang="en-US" dirty="0"/>
              <a:t>이므로       가 더 큽니다</a:t>
            </a:r>
            <a:r>
              <a:rPr lang="en-US" altLang="ko-KR" dirty="0"/>
              <a:t>. </a:t>
            </a:r>
          </a:p>
          <a:p>
            <a:pPr indent="0">
              <a:lnSpc>
                <a:spcPct val="190000"/>
              </a:lnSpc>
              <a:buNone/>
            </a:pPr>
            <a:r>
              <a:rPr lang="ko-KR" altLang="en-US" dirty="0"/>
              <a:t>   따라서 연수가 가장 많이 먹었습니다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0656"/>
              </p:ext>
            </p:extLst>
          </p:nvPr>
        </p:nvGraphicFramePr>
        <p:xfrm>
          <a:off x="5853100" y="418508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33622"/>
              </p:ext>
            </p:extLst>
          </p:nvPr>
        </p:nvGraphicFramePr>
        <p:xfrm>
          <a:off x="1329317" y="418515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분모가 다른 세 분수의 크기 비교</a:t>
            </a:r>
          </a:p>
        </p:txBody>
      </p:sp>
      <p:graphicFrame>
        <p:nvGraphicFramePr>
          <p:cNvPr id="47" name="표 46">
            <a:extLst>
              <a:ext uri="{FF2B5EF4-FFF2-40B4-BE49-F238E27FC236}">
                <a16:creationId xmlns="" xmlns:a16="http://schemas.microsoft.com/office/drawing/2014/main" id="{D457D876-F047-4C20-ACF0-DF1CC799E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23939"/>
              </p:ext>
            </p:extLst>
          </p:nvPr>
        </p:nvGraphicFramePr>
        <p:xfrm>
          <a:off x="1964668" y="418515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47">
            <a:extLst>
              <a:ext uri="{FF2B5EF4-FFF2-40B4-BE49-F238E27FC236}">
                <a16:creationId xmlns="" xmlns:a16="http://schemas.microsoft.com/office/drawing/2014/main" id="{A46E8485-BD9D-44C5-AA86-E4EB02BC9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67509"/>
              </p:ext>
            </p:extLst>
          </p:nvPr>
        </p:nvGraphicFramePr>
        <p:xfrm>
          <a:off x="3548884" y="41851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표 48">
            <a:extLst>
              <a:ext uri="{FF2B5EF4-FFF2-40B4-BE49-F238E27FC236}">
                <a16:creationId xmlns="" xmlns:a16="http://schemas.microsoft.com/office/drawing/2014/main" id="{979D03B9-8396-4B4B-8EE8-2DC802349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86125"/>
              </p:ext>
            </p:extLst>
          </p:nvPr>
        </p:nvGraphicFramePr>
        <p:xfrm>
          <a:off x="4088904" y="41851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표 49">
            <a:extLst>
              <a:ext uri="{FF2B5EF4-FFF2-40B4-BE49-F238E27FC236}">
                <a16:creationId xmlns="" xmlns:a16="http://schemas.microsoft.com/office/drawing/2014/main" id="{E59650FA-0C8E-4D83-A69E-F744D501E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75859"/>
              </p:ext>
            </p:extLst>
          </p:nvPr>
        </p:nvGraphicFramePr>
        <p:xfrm>
          <a:off x="5169024" y="418508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표 50">
            <a:extLst>
              <a:ext uri="{FF2B5EF4-FFF2-40B4-BE49-F238E27FC236}">
                <a16:creationId xmlns="" xmlns:a16="http://schemas.microsoft.com/office/drawing/2014/main" id="{97393115-DAD0-49AC-999F-CCE2B56CE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00531"/>
              </p:ext>
            </p:extLst>
          </p:nvPr>
        </p:nvGraphicFramePr>
        <p:xfrm>
          <a:off x="1329317" y="47251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표 51">
            <a:extLst>
              <a:ext uri="{FF2B5EF4-FFF2-40B4-BE49-F238E27FC236}">
                <a16:creationId xmlns="" xmlns:a16="http://schemas.microsoft.com/office/drawing/2014/main" id="{D56E5323-8A3A-4D74-A3BA-A8DE74333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42296"/>
              </p:ext>
            </p:extLst>
          </p:nvPr>
        </p:nvGraphicFramePr>
        <p:xfrm>
          <a:off x="2000712" y="472983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표 52">
            <a:extLst>
              <a:ext uri="{FF2B5EF4-FFF2-40B4-BE49-F238E27FC236}">
                <a16:creationId xmlns="" xmlns:a16="http://schemas.microsoft.com/office/drawing/2014/main" id="{24191B0E-575F-4D4C-AA63-39B34F12D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43430"/>
              </p:ext>
            </p:extLst>
          </p:nvPr>
        </p:nvGraphicFramePr>
        <p:xfrm>
          <a:off x="3628951" y="472983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표 53">
            <a:extLst>
              <a:ext uri="{FF2B5EF4-FFF2-40B4-BE49-F238E27FC236}">
                <a16:creationId xmlns="" xmlns:a16="http://schemas.microsoft.com/office/drawing/2014/main" id="{AEDC7210-0DDD-4D1E-98F9-1EDC004E5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48135"/>
              </p:ext>
            </p:extLst>
          </p:nvPr>
        </p:nvGraphicFramePr>
        <p:xfrm>
          <a:off x="4232960" y="472983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>
            <a:extLst>
              <a:ext uri="{FF2B5EF4-FFF2-40B4-BE49-F238E27FC236}">
                <a16:creationId xmlns="" xmlns:a16="http://schemas.microsoft.com/office/drawing/2014/main" id="{88A0954F-2A3B-4FF8-AAF0-E7342D13E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35045"/>
              </p:ext>
            </p:extLst>
          </p:nvPr>
        </p:nvGraphicFramePr>
        <p:xfrm>
          <a:off x="5385048" y="47251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617582" y="2240868"/>
            <a:ext cx="4062378" cy="1654670"/>
            <a:chOff x="1279635" y="1449388"/>
            <a:chExt cx="7093745" cy="2889395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8" t="54219" r="60011" b="35702"/>
            <a:stretch/>
          </p:blipFill>
          <p:spPr>
            <a:xfrm>
              <a:off x="1279635" y="1449388"/>
              <a:ext cx="2213495" cy="1315125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4" t="54219" r="37405" b="35702"/>
            <a:stretch/>
          </p:blipFill>
          <p:spPr>
            <a:xfrm>
              <a:off x="3869757" y="1449388"/>
              <a:ext cx="2213495" cy="1315125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1" t="54219" r="14548" b="35702"/>
            <a:stretch/>
          </p:blipFill>
          <p:spPr>
            <a:xfrm>
              <a:off x="6083252" y="1449388"/>
              <a:ext cx="2213495" cy="1315125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2" t="70481" r="61767" b="16994"/>
            <a:stretch/>
          </p:blipFill>
          <p:spPr>
            <a:xfrm>
              <a:off x="1606313" y="2704410"/>
              <a:ext cx="1886857" cy="1634373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9" t="70481" r="39300" b="16994"/>
            <a:stretch/>
          </p:blipFill>
          <p:spPr>
            <a:xfrm>
              <a:off x="3999242" y="2704410"/>
              <a:ext cx="1886857" cy="1634373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9" t="70481" r="13810" b="16994"/>
            <a:stretch/>
          </p:blipFill>
          <p:spPr>
            <a:xfrm>
              <a:off x="6486523" y="2704410"/>
              <a:ext cx="1886857" cy="1634373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920552" y="1412776"/>
            <a:ext cx="8353046" cy="697771"/>
            <a:chOff x="902750" y="1407092"/>
            <a:chExt cx="8353046" cy="697771"/>
          </a:xfrm>
        </p:grpSpPr>
        <p:sp>
          <p:nvSpPr>
            <p:cNvPr id="30" name="내용 개체 틀 3"/>
            <p:cNvSpPr txBox="1">
              <a:spLocks/>
            </p:cNvSpPr>
            <p:nvPr/>
          </p:nvSpPr>
          <p:spPr>
            <a:xfrm>
              <a:off x="1118774" y="1407092"/>
              <a:ext cx="8137022" cy="6977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세 접시에 방울토마토가 같은 수만큼 담겨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방울토마토를 가장 많이 먹은 친구를 찾아 </a:t>
              </a:r>
              <a:r>
                <a:rPr lang="ko-KR" altLang="en-US" dirty="0" smtClean="0"/>
                <a:t>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9" name="그림 3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09" y="2325439"/>
            <a:ext cx="276515" cy="2739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956" y="47298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DEE291F7-F82E-4D1D-8CBA-66C7F87246C7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1E6954D7-8E31-4E13-AB76-22851FFDEEE4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A8251CDC-4BC8-4C65-91A5-BE524F896132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1971C56-17D2-4B19-B85E-D38F3A8162FA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226EA32-A69B-487E-B818-A4C1107CB747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E95945B-0482-447C-ADFC-57888210C95D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53CA5BD-639A-462F-970E-1710D70FA390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DFD198F-C4C2-4A1C-ACD2-1339175095FF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2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96616" y="2636912"/>
            <a:ext cx="2070232" cy="1323439"/>
            <a:chOff x="1496616" y="2636912"/>
            <a:chExt cx="207023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1496616" y="2636912"/>
              <a:ext cx="1440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80892" y="3034697"/>
            <a:ext cx="22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8194" y="2528900"/>
            <a:ext cx="5337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이번 단원에서 배운 내용을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있는지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확인해보아요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 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D30BF7BA-7314-4CB2-B093-579AD054C0A7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34F2540C-FD88-44C7-96BE-396FC161F722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61EF6EF-FAB7-4BED-89D9-D783CA160738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7403E55F-107F-4A26-BF96-0ED5386D623E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64183BAC-87FB-411A-A663-E093BEDC5884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328BAD0B-C360-4C8D-A757-5A43A45B8542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876DEDD-7CF8-4200-90B2-C7F764D1D853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0EC7237-8C0E-4535-A3B3-6289F97921EA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크기가 같은 분수 찾기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929549" y="3597506"/>
            <a:ext cx="8051947" cy="1842244"/>
          </a:xfrm>
          <a:prstGeom prst="roundRect">
            <a:avLst>
              <a:gd name="adj" fmla="val 1036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1055790" y="3597506"/>
            <a:ext cx="8850210" cy="198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의 분모와 분자를 </a:t>
            </a:r>
            <a:r>
              <a:rPr lang="en-US" altLang="ko-KR" dirty="0"/>
              <a:t>3</a:t>
            </a:r>
            <a:r>
              <a:rPr lang="ko-KR" altLang="en-US" dirty="0"/>
              <a:t>으로 나누어 약분하면      입니다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      의 분모와 분자를 </a:t>
            </a:r>
            <a:r>
              <a:rPr lang="en-US" altLang="ko-KR" dirty="0"/>
              <a:t>2</a:t>
            </a:r>
            <a:r>
              <a:rPr lang="ko-KR" altLang="en-US" dirty="0"/>
              <a:t>으로 나누어 약분하면      입니다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      의 분모와 분자에 </a:t>
            </a:r>
            <a:r>
              <a:rPr lang="en-US" altLang="ko-KR" dirty="0"/>
              <a:t>2</a:t>
            </a:r>
            <a:r>
              <a:rPr lang="ko-KR" altLang="en-US" dirty="0"/>
              <a:t>를 곱하면       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98430"/>
              </p:ext>
            </p:extLst>
          </p:nvPr>
        </p:nvGraphicFramePr>
        <p:xfrm>
          <a:off x="1316636" y="363358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56651"/>
              </p:ext>
            </p:extLst>
          </p:nvPr>
        </p:nvGraphicFramePr>
        <p:xfrm>
          <a:off x="5673080" y="363809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34555"/>
              </p:ext>
            </p:extLst>
          </p:nvPr>
        </p:nvGraphicFramePr>
        <p:xfrm>
          <a:off x="1316636" y="420957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00034"/>
              </p:ext>
            </p:extLst>
          </p:nvPr>
        </p:nvGraphicFramePr>
        <p:xfrm>
          <a:off x="5673080" y="420957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39879"/>
              </p:ext>
            </p:extLst>
          </p:nvPr>
        </p:nvGraphicFramePr>
        <p:xfrm>
          <a:off x="1316636" y="479175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42475"/>
              </p:ext>
            </p:extLst>
          </p:nvPr>
        </p:nvGraphicFramePr>
        <p:xfrm>
          <a:off x="4556956" y="479175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20958" r="17400" b="69916"/>
          <a:stretch/>
        </p:blipFill>
        <p:spPr>
          <a:xfrm>
            <a:off x="1914860" y="2060776"/>
            <a:ext cx="6489700" cy="119062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30206" r="48581" b="63884"/>
          <a:stretch/>
        </p:blipFill>
        <p:spPr>
          <a:xfrm>
            <a:off x="4270774" y="2334937"/>
            <a:ext cx="898250" cy="77097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30206" r="48581" b="63884"/>
          <a:stretch/>
        </p:blipFill>
        <p:spPr>
          <a:xfrm>
            <a:off x="5465947" y="2303664"/>
            <a:ext cx="898250" cy="77097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30206" r="48581" b="63884"/>
          <a:stretch/>
        </p:blipFill>
        <p:spPr>
          <a:xfrm>
            <a:off x="6863062" y="2303664"/>
            <a:ext cx="898250" cy="770970"/>
          </a:xfrm>
          <a:prstGeom prst="rect">
            <a:avLst/>
          </a:prstGeom>
        </p:spPr>
      </p:pic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53327"/>
              </p:ext>
            </p:extLst>
          </p:nvPr>
        </p:nvGraphicFramePr>
        <p:xfrm>
          <a:off x="1316636" y="141277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920552" y="1412776"/>
            <a:ext cx="8568952" cy="972108"/>
            <a:chOff x="920552" y="1412776"/>
            <a:chExt cx="8568952" cy="972108"/>
          </a:xfrm>
        </p:grpSpPr>
        <p:grpSp>
          <p:nvGrpSpPr>
            <p:cNvPr id="23" name="그룹 22"/>
            <p:cNvGrpSpPr/>
            <p:nvPr/>
          </p:nvGrpSpPr>
          <p:grpSpPr>
            <a:xfrm>
              <a:off x="920552" y="1412776"/>
              <a:ext cx="8568952" cy="972108"/>
              <a:chOff x="902750" y="1297657"/>
              <a:chExt cx="8568952" cy="972108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1592438" y="1297657"/>
                <a:ext cx="7879264" cy="972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ko-KR" altLang="en-US" dirty="0"/>
                  <a:t>와 크기가 같은 분수를 모두 찾아     표 하세요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grpSp>
            <p:nvGrpSpPr>
              <p:cNvPr id="25" name="그룹 24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27" name="그룹 26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30" name="모서리가 둥근 직사각형 29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83" t="30206" r="48581" b="63884"/>
            <a:stretch/>
          </p:blipFill>
          <p:spPr>
            <a:xfrm>
              <a:off x="4783473" y="1557140"/>
              <a:ext cx="372204" cy="319464"/>
            </a:xfrm>
            <a:prstGeom prst="rect">
              <a:avLst/>
            </a:prstGeom>
          </p:spPr>
        </p:pic>
      </p:grpSp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4732" y="24928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242" y="42778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437E557E-3E7B-4B20-BD2B-B22E3A262315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F37140-0A2F-486B-8FA6-2612191D2962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  <a:extLst>
              <a:ext uri="{FF2B5EF4-FFF2-40B4-BE49-F238E27FC236}">
                <a16:creationId xmlns="" xmlns:a16="http://schemas.microsoft.com/office/drawing/2014/main" id="{F48D9E27-C4D8-429D-AA97-C5EE89EE10BC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63A2258-7645-40D9-A754-4AAC6A4EAE33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0B14020-366A-40E6-8B8F-09C1EF579E18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95CF797-430A-4EFC-89DE-6FC1B1420452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964FEBD-E54A-43AD-A0D2-450B2D2C8743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79C7B18E-BD7B-4184-A4DC-F40C302AE5DD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9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9549" y="1844824"/>
            <a:ext cx="8051947" cy="1806624"/>
            <a:chOff x="929549" y="1844824"/>
            <a:chExt cx="8051947" cy="1806624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4" t="40874" r="50079" b="50000"/>
            <a:stretch/>
          </p:blipFill>
          <p:spPr>
            <a:xfrm>
              <a:off x="4051197" y="1844824"/>
              <a:ext cx="1873911" cy="1190625"/>
            </a:xfrm>
            <a:prstGeom prst="rect">
              <a:avLst/>
            </a:prstGeom>
          </p:spPr>
        </p:pic>
        <p:sp>
          <p:nvSpPr>
            <p:cNvPr id="40" name="모서리가 둥근 직사각형 39"/>
            <p:cNvSpPr/>
            <p:nvPr/>
          </p:nvSpPr>
          <p:spPr bwMode="auto">
            <a:xfrm>
              <a:off x="929549" y="2962860"/>
              <a:ext cx="8051947" cy="688588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내용 개체 틀 2"/>
          <p:cNvSpPr txBox="1">
            <a:spLocks/>
          </p:cNvSpPr>
          <p:nvPr/>
        </p:nvSpPr>
        <p:spPr>
          <a:xfrm>
            <a:off x="1055790" y="2962860"/>
            <a:ext cx="885021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의 분모와 분자의 최대공약수 </a:t>
            </a:r>
            <a:r>
              <a:rPr lang="en-US" altLang="ko-KR" dirty="0"/>
              <a:t>7</a:t>
            </a:r>
            <a:r>
              <a:rPr lang="ko-KR" altLang="en-US" dirty="0"/>
              <a:t>로 나누어 약분하면     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69838"/>
              </p:ext>
            </p:extLst>
          </p:nvPr>
        </p:nvGraphicFramePr>
        <p:xfrm>
          <a:off x="1352640" y="299893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59715"/>
              </p:ext>
            </p:extLst>
          </p:nvPr>
        </p:nvGraphicFramePr>
        <p:xfrm>
          <a:off x="6609184" y="300344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기약분수로 나타내기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29549" y="3755179"/>
            <a:ext cx="8051947" cy="1879213"/>
            <a:chOff x="929549" y="3755179"/>
            <a:chExt cx="8051947" cy="187921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4" t="40874" r="22739" b="50000"/>
            <a:stretch/>
          </p:blipFill>
          <p:spPr>
            <a:xfrm>
              <a:off x="4028308" y="3755179"/>
              <a:ext cx="1873911" cy="1190625"/>
            </a:xfrm>
            <a:prstGeom prst="rect">
              <a:avLst/>
            </a:prstGeom>
          </p:spPr>
        </p:pic>
        <p:sp>
          <p:nvSpPr>
            <p:cNvPr id="51" name="모서리가 둥근 직사각형 50"/>
            <p:cNvSpPr/>
            <p:nvPr/>
          </p:nvSpPr>
          <p:spPr bwMode="auto">
            <a:xfrm>
              <a:off x="929549" y="4945804"/>
              <a:ext cx="8051947" cy="688588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1055790" y="4945804"/>
            <a:ext cx="885021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의 분모와 분자의 최대공약수 </a:t>
            </a:r>
            <a:r>
              <a:rPr lang="en-US" altLang="ko-KR" dirty="0"/>
              <a:t>2</a:t>
            </a:r>
            <a:r>
              <a:rPr lang="ko-KR" altLang="en-US" dirty="0"/>
              <a:t>로 나누어 약분하면   </a:t>
            </a:r>
            <a:r>
              <a:rPr lang="en-US" altLang="ko-KR" dirty="0"/>
              <a:t>   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79021"/>
              </p:ext>
            </p:extLst>
          </p:nvPr>
        </p:nvGraphicFramePr>
        <p:xfrm>
          <a:off x="1352640" y="498188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16270"/>
              </p:ext>
            </p:extLst>
          </p:nvPr>
        </p:nvGraphicFramePr>
        <p:xfrm>
          <a:off x="6609224" y="498188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920552" y="1268760"/>
            <a:ext cx="8172908" cy="542208"/>
            <a:chOff x="902750" y="1297657"/>
            <a:chExt cx="8172908" cy="542208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196394" y="1297657"/>
              <a:ext cx="7879264" cy="5422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60000"/>
                </a:lnSpc>
              </a:pPr>
              <a:r>
                <a:rPr lang="ko-KR" altLang="en-US" dirty="0"/>
                <a:t>기약분수로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7" name="모서리가 둥근 직사각형 2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2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745075" y="2058700"/>
            <a:ext cx="324036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3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745075" y="2455224"/>
            <a:ext cx="324036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2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694618" y="3969055"/>
            <a:ext cx="5400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14</a:t>
            </a:r>
            <a:endParaRPr lang="ko-KR" altLang="en-US" dirty="0"/>
          </a:p>
        </p:txBody>
      </p:sp>
      <p:sp>
        <p:nvSpPr>
          <p:cNvPr id="46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4712188" y="4365579"/>
            <a:ext cx="5762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25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075" y="22674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944" y="31409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944" y="41198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944" y="51211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6" action="ppaction://hlinksldjump"/>
            <a:extLst>
              <a:ext uri="{FF2B5EF4-FFF2-40B4-BE49-F238E27FC236}">
                <a16:creationId xmlns="" xmlns:a16="http://schemas.microsoft.com/office/drawing/2014/main" id="{F6A9A206-7A5D-46FE-AC92-30B21923449A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4F8E6461-3C66-41DA-BB3A-FBB6C85AC970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42A85121-1474-49C9-8326-73A7A6CEFADE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  <a:extLst>
              <a:ext uri="{FF2B5EF4-FFF2-40B4-BE49-F238E27FC236}">
                <a16:creationId xmlns="" xmlns:a16="http://schemas.microsoft.com/office/drawing/2014/main" id="{AD29BC0A-435F-47A6-B86D-C77FBF8E11AF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4986D09-953F-46DE-9BC6-E36E40B9E44D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BAD1BD8-DD18-4444-A1CE-D83852EFD6E1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AE46770-8FDF-43F0-92D1-0D40EB098A6B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B4EE271-91F9-4FFA-9C0A-60156293BFDF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6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/>
      <p:bldP spid="32" grpId="0"/>
      <p:bldP spid="33" grpId="0"/>
      <p:bldP spid="4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9549" y="1680610"/>
            <a:ext cx="8051947" cy="2036422"/>
            <a:chOff x="929549" y="1680610"/>
            <a:chExt cx="8051947" cy="2036422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4" t="62366" r="50792" b="29139"/>
            <a:stretch/>
          </p:blipFill>
          <p:spPr>
            <a:xfrm>
              <a:off x="3538937" y="1680610"/>
              <a:ext cx="3182495" cy="932090"/>
            </a:xfrm>
            <a:prstGeom prst="rect">
              <a:avLst/>
            </a:prstGeom>
          </p:spPr>
        </p:pic>
        <p:sp>
          <p:nvSpPr>
            <p:cNvPr id="40" name="모서리가 둥근 직사각형 39"/>
            <p:cNvSpPr/>
            <p:nvPr/>
          </p:nvSpPr>
          <p:spPr bwMode="auto">
            <a:xfrm>
              <a:off x="929549" y="2628045"/>
              <a:ext cx="8051947" cy="1088987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1055790" y="2581281"/>
            <a:ext cx="7857650" cy="1639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ko-KR" altLang="en-US" dirty="0"/>
              <a:t>두 분모의 </a:t>
            </a:r>
            <a:r>
              <a:rPr lang="ko-KR" altLang="en-US" dirty="0" err="1"/>
              <a:t>최소공배수를</a:t>
            </a:r>
            <a:r>
              <a:rPr lang="ko-KR" altLang="en-US" dirty="0"/>
              <a:t> 공통분모로 하기 위해 </a:t>
            </a:r>
            <a:r>
              <a:rPr lang="en-US" altLang="ko-KR" dirty="0"/>
              <a:t>      </a:t>
            </a:r>
            <a:r>
              <a:rPr lang="ko-KR" altLang="en-US" dirty="0"/>
              <a:t>의 분모</a:t>
            </a:r>
            <a:r>
              <a:rPr lang="en-US" altLang="ko-KR" dirty="0"/>
              <a:t>, </a:t>
            </a:r>
            <a:r>
              <a:rPr lang="ko-KR" altLang="en-US" dirty="0"/>
              <a:t>분자에 각각 </a:t>
            </a:r>
            <a:r>
              <a:rPr lang="en-US" altLang="ko-KR" dirty="0"/>
              <a:t>2</a:t>
            </a:r>
            <a:r>
              <a:rPr lang="ko-KR" altLang="en-US" dirty="0"/>
              <a:t>를 곱합니다</a:t>
            </a:r>
            <a:r>
              <a:rPr lang="en-US" altLang="ko-KR" dirty="0"/>
              <a:t>. 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29549" y="3825249"/>
            <a:ext cx="8051947" cy="2038630"/>
            <a:chOff x="929549" y="3825249"/>
            <a:chExt cx="8051947" cy="2038630"/>
          </a:xfrm>
        </p:grpSpPr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62" t="62366" r="5464" b="29139"/>
            <a:stretch/>
          </p:blipFill>
          <p:spPr>
            <a:xfrm>
              <a:off x="3476836" y="3825249"/>
              <a:ext cx="3182495" cy="932090"/>
            </a:xfrm>
            <a:prstGeom prst="rect">
              <a:avLst/>
            </a:prstGeom>
          </p:spPr>
        </p:pic>
        <p:sp>
          <p:nvSpPr>
            <p:cNvPr id="49" name="모서리가 둥근 직사각형 48"/>
            <p:cNvSpPr/>
            <p:nvPr/>
          </p:nvSpPr>
          <p:spPr bwMode="auto">
            <a:xfrm>
              <a:off x="929549" y="4768137"/>
              <a:ext cx="8051947" cy="1095742"/>
            </a:xfrm>
            <a:prstGeom prst="roundRect">
              <a:avLst>
                <a:gd name="adj" fmla="val 1384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분모의 곱으로 통분하기</a:t>
            </a: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3275"/>
              </p:ext>
            </p:extLst>
          </p:nvPr>
        </p:nvGraphicFramePr>
        <p:xfrm>
          <a:off x="5817096" y="262951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sp>
        <p:nvSpPr>
          <p:cNvPr id="28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241032" y="1808820"/>
            <a:ext cx="5400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150590" y="2241348"/>
            <a:ext cx="5762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32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961112" y="1789068"/>
            <a:ext cx="5400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33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888908" y="2241348"/>
            <a:ext cx="5762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47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169024" y="3915851"/>
            <a:ext cx="5400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55</a:t>
            </a:r>
            <a:endParaRPr lang="ko-KR" altLang="en-US" dirty="0"/>
          </a:p>
        </p:txBody>
      </p:sp>
      <p:sp>
        <p:nvSpPr>
          <p:cNvPr id="50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204832" y="4401588"/>
            <a:ext cx="5762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77</a:t>
            </a:r>
            <a:endParaRPr lang="ko-KR" altLang="en-US" dirty="0"/>
          </a:p>
        </p:txBody>
      </p:sp>
      <p:sp>
        <p:nvSpPr>
          <p:cNvPr id="53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925108" y="3915851"/>
            <a:ext cx="5400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42</a:t>
            </a:r>
            <a:endParaRPr lang="ko-KR" altLang="en-US" dirty="0"/>
          </a:p>
        </p:txBody>
      </p:sp>
      <p:sp>
        <p:nvSpPr>
          <p:cNvPr id="54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5888908" y="4401588"/>
            <a:ext cx="5762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77</a:t>
            </a:r>
            <a:endParaRPr lang="ko-KR" altLang="en-US" dirty="0"/>
          </a:p>
        </p:txBody>
      </p:sp>
      <p:grpSp>
        <p:nvGrpSpPr>
          <p:cNvPr id="55" name="그룹 54"/>
          <p:cNvGrpSpPr/>
          <p:nvPr/>
        </p:nvGrpSpPr>
        <p:grpSpPr>
          <a:xfrm>
            <a:off x="920552" y="1268760"/>
            <a:ext cx="8172908" cy="542208"/>
            <a:chOff x="902750" y="1297657"/>
            <a:chExt cx="8172908" cy="542208"/>
          </a:xfrm>
        </p:grpSpPr>
        <p:sp>
          <p:nvSpPr>
            <p:cNvPr id="57" name="내용 개체 틀 3"/>
            <p:cNvSpPr txBox="1">
              <a:spLocks/>
            </p:cNvSpPr>
            <p:nvPr/>
          </p:nvSpPr>
          <p:spPr>
            <a:xfrm>
              <a:off x="1196394" y="1297657"/>
              <a:ext cx="7879264" cy="5422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60000"/>
                </a:lnSpc>
              </a:pPr>
              <a:r>
                <a:rPr lang="ko-KR" altLang="en-US" dirty="0"/>
                <a:t>두 분수를 통분해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59" name="그룹 5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4" name="모서리가 둥근 직사각형 6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3" name="모서리가 둥근 직사각형 6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66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3080792" y="2020946"/>
            <a:ext cx="5762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예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875" y="19790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2066" y="2960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6079" y="41928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EB25E389-CCB2-497F-8A8F-C7B78BC3CF96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7" action="ppaction://hlinksldjump"/>
            <a:extLst>
              <a:ext uri="{FF2B5EF4-FFF2-40B4-BE49-F238E27FC236}">
                <a16:creationId xmlns="" xmlns:a16="http://schemas.microsoft.com/office/drawing/2014/main" id="{ED9965D9-F2DF-42C0-BE19-18FC6C8C521E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8" action="ppaction://hlinksldjump"/>
            <a:extLst>
              <a:ext uri="{FF2B5EF4-FFF2-40B4-BE49-F238E27FC236}">
                <a16:creationId xmlns="" xmlns:a16="http://schemas.microsoft.com/office/drawing/2014/main" id="{4CEA8A21-8721-4521-A2D5-225F7CDA456A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9" action="ppaction://hlinksldjump"/>
            <a:extLst>
              <a:ext uri="{FF2B5EF4-FFF2-40B4-BE49-F238E27FC236}">
                <a16:creationId xmlns="" xmlns:a16="http://schemas.microsoft.com/office/drawing/2014/main" id="{B316D87D-092F-4753-A875-93F6DCAA2A93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BB3495E-5778-4FC8-93B8-C372978108B4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1BD7040-9F61-4797-A9F0-C7D0EBC99D90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254C234-9D4D-4ADA-BAC5-D3C31F05A8A7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A6ACFCC-0C31-47C4-82D2-88C38598C854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1055790" y="4725144"/>
            <a:ext cx="7897016" cy="1116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ko-KR" altLang="en-US" dirty="0"/>
              <a:t>두 분모의 곱 </a:t>
            </a:r>
            <a:r>
              <a:rPr lang="en-US" altLang="ko-KR" dirty="0"/>
              <a:t>77</a:t>
            </a:r>
            <a:r>
              <a:rPr lang="ko-KR" altLang="en-US" dirty="0"/>
              <a:t>을 공통분모로 </a:t>
            </a:r>
            <a:r>
              <a:rPr lang="ko-KR" altLang="en-US" dirty="0" smtClean="0"/>
              <a:t>하기 위해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의 </a:t>
            </a:r>
            <a:r>
              <a:rPr lang="ko-KR" altLang="en-US" dirty="0"/>
              <a:t>분모</a:t>
            </a:r>
            <a:r>
              <a:rPr lang="en-US" altLang="ko-KR" dirty="0"/>
              <a:t>, </a:t>
            </a:r>
            <a:r>
              <a:rPr lang="ko-KR" altLang="en-US" dirty="0"/>
              <a:t>분자에 각각 </a:t>
            </a:r>
            <a:r>
              <a:rPr lang="en-US" altLang="ko-KR" dirty="0"/>
              <a:t>11</a:t>
            </a:r>
            <a:r>
              <a:rPr lang="ko-KR" altLang="en-US" dirty="0"/>
              <a:t>을 </a:t>
            </a:r>
            <a:r>
              <a:rPr lang="ko-KR" altLang="en-US" dirty="0" smtClean="0"/>
              <a:t>곱하면</a:t>
            </a:r>
            <a:endParaRPr lang="en-US" altLang="ko-KR" dirty="0" smtClean="0"/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이고</a:t>
            </a:r>
            <a:r>
              <a:rPr lang="en-US" altLang="ko-KR" dirty="0" smtClean="0"/>
              <a:t>,        </a:t>
            </a:r>
            <a:r>
              <a:rPr lang="ko-KR" altLang="en-US" dirty="0" smtClean="0"/>
              <a:t>의 </a:t>
            </a:r>
            <a:r>
              <a:rPr lang="ko-KR" altLang="en-US" dirty="0"/>
              <a:t>분모</a:t>
            </a:r>
            <a:r>
              <a:rPr lang="en-US" altLang="ko-KR" dirty="0"/>
              <a:t>, </a:t>
            </a:r>
            <a:r>
              <a:rPr lang="ko-KR" altLang="en-US" dirty="0"/>
              <a:t>분자에 각각 </a:t>
            </a:r>
            <a:r>
              <a:rPr lang="en-US" altLang="ko-KR" dirty="0"/>
              <a:t>7</a:t>
            </a:r>
            <a:r>
              <a:rPr lang="ko-KR" altLang="en-US" dirty="0"/>
              <a:t>을 곱하면        입니다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11398"/>
              </p:ext>
            </p:extLst>
          </p:nvPr>
        </p:nvGraphicFramePr>
        <p:xfrm>
          <a:off x="1352600" y="526520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26773"/>
              </p:ext>
            </p:extLst>
          </p:nvPr>
        </p:nvGraphicFramePr>
        <p:xfrm>
          <a:off x="2324708" y="526520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4321"/>
              </p:ext>
            </p:extLst>
          </p:nvPr>
        </p:nvGraphicFramePr>
        <p:xfrm>
          <a:off x="5745088" y="526520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표 42">
            <a:extLst>
              <a:ext uri="{FF2B5EF4-FFF2-40B4-BE49-F238E27FC236}">
                <a16:creationId xmlns="" xmlns:a16="http://schemas.microsoft.com/office/drawing/2014/main" id="{00A861ED-61E1-4E82-96D0-5F75908CA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72528"/>
              </p:ext>
            </p:extLst>
          </p:nvPr>
        </p:nvGraphicFramePr>
        <p:xfrm>
          <a:off x="5097016" y="476114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471" y="52003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7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/>
      <p:bldP spid="30" grpId="0"/>
      <p:bldP spid="32" grpId="0"/>
      <p:bldP spid="33" grpId="0"/>
      <p:bldP spid="47" grpId="0"/>
      <p:bldP spid="50" grpId="0"/>
      <p:bldP spid="53" grpId="0"/>
      <p:bldP spid="54" grpId="0"/>
      <p:bldP spid="66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9549" y="2227463"/>
            <a:ext cx="8051947" cy="1633585"/>
            <a:chOff x="929549" y="2227463"/>
            <a:chExt cx="8051947" cy="1633585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929549" y="3176972"/>
              <a:ext cx="8051947" cy="684076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4136374" y="2227463"/>
              <a:ext cx="1224399" cy="686616"/>
              <a:chOff x="1816314" y="1954985"/>
              <a:chExt cx="1224399" cy="686616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82" t="81380" r="71275" b="13357"/>
              <a:stretch/>
            </p:blipFill>
            <p:spPr>
              <a:xfrm>
                <a:off x="1816314" y="1954985"/>
                <a:ext cx="347766" cy="686616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67" t="81380" r="64390" b="13357"/>
              <a:stretch/>
            </p:blipFill>
            <p:spPr>
              <a:xfrm>
                <a:off x="2692947" y="1954985"/>
                <a:ext cx="347766" cy="686616"/>
              </a:xfrm>
              <a:prstGeom prst="rect">
                <a:avLst/>
              </a:prstGeom>
            </p:spPr>
          </p:pic>
          <p:sp>
            <p:nvSpPr>
              <p:cNvPr id="73" name="타원 72">
                <a:extLst>
                  <a:ext uri="{FF2B5EF4-FFF2-40B4-BE49-F238E27FC236}">
                    <a16:creationId xmlns="" xmlns:a16="http://schemas.microsoft.com/office/drawing/2014/main" id="{B15FCD0A-3165-4932-B2E7-53A4F4087EF1}"/>
                  </a:ext>
                </a:extLst>
              </p:cNvPr>
              <p:cNvSpPr/>
              <p:nvPr/>
            </p:nvSpPr>
            <p:spPr>
              <a:xfrm>
                <a:off x="2207588" y="2024844"/>
                <a:ext cx="468052" cy="468052"/>
              </a:xfrm>
              <a:prstGeom prst="ellipse">
                <a:avLst/>
              </a:prstGeom>
              <a:noFill/>
              <a:ln w="19050">
                <a:solidFill>
                  <a:srgbClr val="A7DC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29549" y="4138991"/>
            <a:ext cx="8051947" cy="1630269"/>
            <a:chOff x="929549" y="4138991"/>
            <a:chExt cx="8051947" cy="1630269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929549" y="5085184"/>
              <a:ext cx="8051947" cy="684076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4198819" y="4138991"/>
              <a:ext cx="1292338" cy="686616"/>
              <a:chOff x="3624658" y="1954985"/>
              <a:chExt cx="1292338" cy="686616"/>
            </a:xfrm>
          </p:grpSpPr>
          <p:pic>
            <p:nvPicPr>
              <p:cNvPr id="67" name="그림 6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159" t="81380" r="51498" b="13357"/>
              <a:stretch/>
            </p:blipFill>
            <p:spPr>
              <a:xfrm>
                <a:off x="3624658" y="1954985"/>
                <a:ext cx="347766" cy="686616"/>
              </a:xfrm>
              <a:prstGeom prst="rect">
                <a:avLst/>
              </a:prstGeom>
            </p:spPr>
          </p:pic>
          <p:pic>
            <p:nvPicPr>
              <p:cNvPr id="68" name="그림 6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7" t="81380" r="44100" b="13357"/>
              <a:stretch/>
            </p:blipFill>
            <p:spPr>
              <a:xfrm>
                <a:off x="4569230" y="1954985"/>
                <a:ext cx="347766" cy="686616"/>
              </a:xfrm>
              <a:prstGeom prst="rect">
                <a:avLst/>
              </a:prstGeom>
            </p:spPr>
          </p:pic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B15FCD0A-3165-4932-B2E7-53A4F4087EF1}"/>
                  </a:ext>
                </a:extLst>
              </p:cNvPr>
              <p:cNvSpPr/>
              <p:nvPr/>
            </p:nvSpPr>
            <p:spPr>
              <a:xfrm>
                <a:off x="4052900" y="2024844"/>
                <a:ext cx="468052" cy="468052"/>
              </a:xfrm>
              <a:prstGeom prst="ellipse">
                <a:avLst/>
              </a:prstGeom>
              <a:noFill/>
              <a:ln w="19050">
                <a:solidFill>
                  <a:srgbClr val="A7DC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비교하기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1055790" y="3176972"/>
            <a:ext cx="7857650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=        ,        =       </a:t>
            </a:r>
            <a:r>
              <a:rPr lang="ko-KR" altLang="en-US" dirty="0"/>
              <a:t>이므로                 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8926"/>
              </p:ext>
            </p:extLst>
          </p:nvPr>
        </p:nvGraphicFramePr>
        <p:xfrm>
          <a:off x="1929741" y="322015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41738"/>
              </p:ext>
            </p:extLst>
          </p:nvPr>
        </p:nvGraphicFramePr>
        <p:xfrm>
          <a:off x="1369533" y="32129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61106"/>
              </p:ext>
            </p:extLst>
          </p:nvPr>
        </p:nvGraphicFramePr>
        <p:xfrm>
          <a:off x="3152840" y="322015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58291"/>
              </p:ext>
            </p:extLst>
          </p:nvPr>
        </p:nvGraphicFramePr>
        <p:xfrm>
          <a:off x="2578798" y="32129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내용 개체 틀 2"/>
          <p:cNvSpPr txBox="1">
            <a:spLocks/>
          </p:cNvSpPr>
          <p:nvPr/>
        </p:nvSpPr>
        <p:spPr>
          <a:xfrm>
            <a:off x="1055790" y="5085184"/>
            <a:ext cx="7857650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       =        ,       =       </a:t>
            </a:r>
            <a:r>
              <a:rPr lang="ko-KR" altLang="en-US" dirty="0"/>
              <a:t>이므로                   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36144"/>
              </p:ext>
            </p:extLst>
          </p:nvPr>
        </p:nvGraphicFramePr>
        <p:xfrm>
          <a:off x="1964668" y="512836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58691"/>
              </p:ext>
            </p:extLst>
          </p:nvPr>
        </p:nvGraphicFramePr>
        <p:xfrm>
          <a:off x="3139006" y="512836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29955"/>
              </p:ext>
            </p:extLst>
          </p:nvPr>
        </p:nvGraphicFramePr>
        <p:xfrm>
          <a:off x="2578798" y="51211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00231"/>
              </p:ext>
            </p:extLst>
          </p:nvPr>
        </p:nvGraphicFramePr>
        <p:xfrm>
          <a:off x="1369533" y="512836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0552" y="1268760"/>
            <a:ext cx="8172908" cy="542208"/>
            <a:chOff x="920552" y="1268760"/>
            <a:chExt cx="8172908" cy="542208"/>
          </a:xfrm>
        </p:grpSpPr>
        <p:grpSp>
          <p:nvGrpSpPr>
            <p:cNvPr id="32" name="그룹 31"/>
            <p:cNvGrpSpPr/>
            <p:nvPr/>
          </p:nvGrpSpPr>
          <p:grpSpPr>
            <a:xfrm>
              <a:off x="920552" y="1268760"/>
              <a:ext cx="8172908" cy="542208"/>
              <a:chOff x="902750" y="1297657"/>
              <a:chExt cx="8172908" cy="542208"/>
            </a:xfrm>
          </p:grpSpPr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1196394" y="1297657"/>
                <a:ext cx="7879264" cy="54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ko-KR" altLang="en-US" dirty="0"/>
                  <a:t>분수의 크기를 비교하여      안에  </a:t>
                </a:r>
                <a:r>
                  <a:rPr lang="en-US" altLang="ko-KR" dirty="0">
                    <a:latin typeface="HY나무M" pitchFamily="18" charset="-127"/>
                    <a:ea typeface="HY나무M" pitchFamily="18" charset="-127"/>
                  </a:rPr>
                  <a:t>&gt;, </a:t>
                </a:r>
                <a:r>
                  <a:rPr lang="en-US" altLang="ko-KR" dirty="0"/>
                  <a:t>=</a:t>
                </a:r>
                <a:r>
                  <a:rPr lang="en-US" altLang="ko-KR" dirty="0">
                    <a:latin typeface="HY나무M" pitchFamily="18" charset="-127"/>
                    <a:ea typeface="HY나무M" pitchFamily="18" charset="-127"/>
                  </a:rPr>
                  <a:t>, &lt;</a:t>
                </a:r>
                <a:r>
                  <a:rPr lang="ko-KR" altLang="en-US" dirty="0"/>
                  <a:t>를 알맞게 써넣으세요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grpSp>
            <p:nvGrpSpPr>
              <p:cNvPr id="34" name="그룹 33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35" name="그룹 34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54" name="모서리가 둥근 직사각형 53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6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57" name="타원 56">
              <a:extLst>
                <a:ext uri="{FF2B5EF4-FFF2-40B4-BE49-F238E27FC236}">
                  <a16:creationId xmlns="" xmlns:a16="http://schemas.microsoft.com/office/drawing/2014/main" id="{B15FCD0A-3165-4932-B2E7-53A4F4087EF1}"/>
                </a:ext>
              </a:extLst>
            </p:cNvPr>
            <p:cNvSpPr/>
            <p:nvPr/>
          </p:nvSpPr>
          <p:spPr>
            <a:xfrm>
              <a:off x="3655856" y="1454887"/>
              <a:ext cx="217024" cy="217024"/>
            </a:xfrm>
            <a:prstGeom prst="ellipse">
              <a:avLst/>
            </a:prstGeom>
            <a:noFill/>
            <a:ln w="19050">
              <a:solidFill>
                <a:srgbClr val="A7DC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17028"/>
              </p:ext>
            </p:extLst>
          </p:nvPr>
        </p:nvGraphicFramePr>
        <p:xfrm>
          <a:off x="4268924" y="32129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81799"/>
              </p:ext>
            </p:extLst>
          </p:nvPr>
        </p:nvGraphicFramePr>
        <p:xfrm>
          <a:off x="4936168" y="32129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3" name="그룹 82"/>
          <p:cNvGrpSpPr/>
          <p:nvPr/>
        </p:nvGrpSpPr>
        <p:grpSpPr>
          <a:xfrm>
            <a:off x="4700972" y="2384884"/>
            <a:ext cx="163188" cy="290244"/>
            <a:chOff x="-2544218" y="2650098"/>
            <a:chExt cx="739252" cy="1314826"/>
          </a:xfrm>
        </p:grpSpPr>
        <p:cxnSp>
          <p:nvCxnSpPr>
            <p:cNvPr id="84" name="직선 연결선 83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그룹 85"/>
          <p:cNvGrpSpPr/>
          <p:nvPr/>
        </p:nvGrpSpPr>
        <p:grpSpPr>
          <a:xfrm>
            <a:off x="4702212" y="3390784"/>
            <a:ext cx="163188" cy="290244"/>
            <a:chOff x="-2544218" y="2650098"/>
            <a:chExt cx="739252" cy="1314826"/>
          </a:xfrm>
        </p:grpSpPr>
        <p:cxnSp>
          <p:nvCxnSpPr>
            <p:cNvPr id="87" name="직선 연결선 86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/>
          <p:cNvGrpSpPr/>
          <p:nvPr/>
        </p:nvGrpSpPr>
        <p:grpSpPr>
          <a:xfrm>
            <a:off x="4808984" y="4293096"/>
            <a:ext cx="163188" cy="290244"/>
            <a:chOff x="-2544218" y="2650098"/>
            <a:chExt cx="739252" cy="1314826"/>
          </a:xfrm>
        </p:grpSpPr>
        <p:cxnSp>
          <p:nvCxnSpPr>
            <p:cNvPr id="90" name="직선 연결선 89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08380"/>
              </p:ext>
            </p:extLst>
          </p:nvPr>
        </p:nvGraphicFramePr>
        <p:xfrm>
          <a:off x="4326088" y="513938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표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22278"/>
              </p:ext>
            </p:extLst>
          </p:nvPr>
        </p:nvGraphicFramePr>
        <p:xfrm>
          <a:off x="5061012" y="51211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6" name="그룹 95"/>
          <p:cNvGrpSpPr/>
          <p:nvPr/>
        </p:nvGrpSpPr>
        <p:grpSpPr>
          <a:xfrm>
            <a:off x="4772980" y="5298996"/>
            <a:ext cx="163188" cy="290244"/>
            <a:chOff x="-2544218" y="2650098"/>
            <a:chExt cx="739252" cy="1314826"/>
          </a:xfrm>
        </p:grpSpPr>
        <p:cxnSp>
          <p:nvCxnSpPr>
            <p:cNvPr id="97" name="직선 연결선 96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그림 58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939" y="23848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041" y="33452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876" y="42920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52938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직사각형 63">
            <a:hlinkClick r:id="rId6" action="ppaction://hlinksldjump"/>
            <a:extLst>
              <a:ext uri="{FF2B5EF4-FFF2-40B4-BE49-F238E27FC236}">
                <a16:creationId xmlns="" xmlns:a16="http://schemas.microsoft.com/office/drawing/2014/main" id="{E917B47A-4856-4A9A-B56E-5F55F332D844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7" action="ppaction://hlinksldjump"/>
            <a:extLst>
              <a:ext uri="{FF2B5EF4-FFF2-40B4-BE49-F238E27FC236}">
                <a16:creationId xmlns="" xmlns:a16="http://schemas.microsoft.com/office/drawing/2014/main" id="{F33A51E2-2723-4603-AE97-96D149ACFD9F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8" action="ppaction://hlinksldjump"/>
            <a:extLst>
              <a:ext uri="{FF2B5EF4-FFF2-40B4-BE49-F238E27FC236}">
                <a16:creationId xmlns="" xmlns:a16="http://schemas.microsoft.com/office/drawing/2014/main" id="{411E90C3-77BD-4A1D-9FF2-D06C3C48E56B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9" action="ppaction://hlinksldjump"/>
            <a:extLst>
              <a:ext uri="{FF2B5EF4-FFF2-40B4-BE49-F238E27FC236}">
                <a16:creationId xmlns="" xmlns:a16="http://schemas.microsoft.com/office/drawing/2014/main" id="{FC0BF1C9-E11F-4772-9F18-6DD6474D109D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48E01AF-02BF-4A6B-8FE1-4382BB90C20B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B256D4E-3667-4473-A3C6-4024BC6E2E04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993F7D6-4231-4F0F-9241-022CABD8B21E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BE4F461C-1355-4660-A032-A70DC0BDD075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5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9549" y="2058950"/>
            <a:ext cx="8051947" cy="2349261"/>
            <a:chOff x="929549" y="2058950"/>
            <a:chExt cx="8051947" cy="2349261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929549" y="3184075"/>
              <a:ext cx="8051947" cy="1224136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4027404" y="2058950"/>
              <a:ext cx="1635168" cy="686616"/>
              <a:chOff x="5874116" y="1954985"/>
              <a:chExt cx="1635168" cy="686616"/>
            </a:xfrm>
          </p:grpSpPr>
          <p:pic>
            <p:nvPicPr>
              <p:cNvPr id="77" name="그림 7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24" t="81380" r="30725" b="13357"/>
              <a:stretch/>
            </p:blipFill>
            <p:spPr>
              <a:xfrm>
                <a:off x="5874116" y="1954985"/>
                <a:ext cx="473343" cy="686616"/>
              </a:xfrm>
              <a:prstGeom prst="rect">
                <a:avLst/>
              </a:prstGeom>
            </p:spPr>
          </p:pic>
          <p:pic>
            <p:nvPicPr>
              <p:cNvPr id="78" name="그림 7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76" t="81380" r="21753" b="13357"/>
              <a:stretch/>
            </p:blipFill>
            <p:spPr>
              <a:xfrm>
                <a:off x="6971476" y="1954985"/>
                <a:ext cx="537808" cy="686616"/>
              </a:xfrm>
              <a:prstGeom prst="rect">
                <a:avLst/>
              </a:prstGeom>
            </p:spPr>
          </p:pic>
          <p:sp>
            <p:nvSpPr>
              <p:cNvPr id="79" name="타원 78">
                <a:extLst>
                  <a:ext uri="{FF2B5EF4-FFF2-40B4-BE49-F238E27FC236}">
                    <a16:creationId xmlns="" xmlns:a16="http://schemas.microsoft.com/office/drawing/2014/main" id="{B15FCD0A-3165-4932-B2E7-53A4F4087EF1}"/>
                  </a:ext>
                </a:extLst>
              </p:cNvPr>
              <p:cNvSpPr/>
              <p:nvPr/>
            </p:nvSpPr>
            <p:spPr>
              <a:xfrm>
                <a:off x="6429164" y="2024844"/>
                <a:ext cx="468052" cy="468052"/>
              </a:xfrm>
              <a:prstGeom prst="ellipse">
                <a:avLst/>
              </a:prstGeom>
              <a:noFill/>
              <a:ln w="19050">
                <a:solidFill>
                  <a:srgbClr val="A7DC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비교하기</a:t>
            </a: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1055790" y="3184074"/>
            <a:ext cx="7857650" cy="11881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대분수의 자연수 부분은 모두 </a:t>
            </a:r>
            <a:r>
              <a:rPr lang="en-US" altLang="ko-KR" dirty="0"/>
              <a:t>2</a:t>
            </a:r>
            <a:r>
              <a:rPr lang="ko-KR" altLang="en-US" dirty="0"/>
              <a:t>이므로 분수 부분만 비교합니다</a:t>
            </a:r>
            <a:r>
              <a:rPr lang="en-US" altLang="ko-KR" dirty="0"/>
              <a:t>. </a:t>
            </a:r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        =        ,        =       </a:t>
            </a:r>
            <a:r>
              <a:rPr lang="ko-KR" altLang="en-US" dirty="0"/>
              <a:t> 이므로                        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71364"/>
              </p:ext>
            </p:extLst>
          </p:nvPr>
        </p:nvGraphicFramePr>
        <p:xfrm>
          <a:off x="1928664" y="376021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2981"/>
              </p:ext>
            </p:extLst>
          </p:nvPr>
        </p:nvGraphicFramePr>
        <p:xfrm>
          <a:off x="3188844" y="376013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12816"/>
              </p:ext>
            </p:extLst>
          </p:nvPr>
        </p:nvGraphicFramePr>
        <p:xfrm>
          <a:off x="1333529" y="37602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17443"/>
              </p:ext>
            </p:extLst>
          </p:nvPr>
        </p:nvGraphicFramePr>
        <p:xfrm>
          <a:off x="2548338" y="376013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grpSp>
        <p:nvGrpSpPr>
          <p:cNvPr id="80" name="그룹 79"/>
          <p:cNvGrpSpPr/>
          <p:nvPr/>
        </p:nvGrpSpPr>
        <p:grpSpPr>
          <a:xfrm flipH="1">
            <a:off x="4717804" y="2204864"/>
            <a:ext cx="163188" cy="290244"/>
            <a:chOff x="-2544218" y="2650098"/>
            <a:chExt cx="739252" cy="1314826"/>
          </a:xfrm>
        </p:grpSpPr>
        <p:cxnSp>
          <p:nvCxnSpPr>
            <p:cNvPr id="81" name="직선 연결선 80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35643"/>
              </p:ext>
            </p:extLst>
          </p:nvPr>
        </p:nvGraphicFramePr>
        <p:xfrm>
          <a:off x="5457056" y="376021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4" name="내용 개체 틀 2"/>
          <p:cNvSpPr txBox="1">
            <a:spLocks/>
          </p:cNvSpPr>
          <p:nvPr/>
        </p:nvSpPr>
        <p:spPr>
          <a:xfrm>
            <a:off x="5169024" y="3779506"/>
            <a:ext cx="465845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85" name="내용 개체 틀 2"/>
          <p:cNvSpPr txBox="1">
            <a:spLocks/>
          </p:cNvSpPr>
          <p:nvPr/>
        </p:nvSpPr>
        <p:spPr>
          <a:xfrm>
            <a:off x="4304928" y="3779506"/>
            <a:ext cx="465845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93142"/>
              </p:ext>
            </p:extLst>
          </p:nvPr>
        </p:nvGraphicFramePr>
        <p:xfrm>
          <a:off x="4559552" y="376021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8" name="그룹 87"/>
          <p:cNvGrpSpPr/>
          <p:nvPr/>
        </p:nvGrpSpPr>
        <p:grpSpPr>
          <a:xfrm flipH="1">
            <a:off x="4953000" y="3930844"/>
            <a:ext cx="163188" cy="290244"/>
            <a:chOff x="-2544218" y="2650098"/>
            <a:chExt cx="739252" cy="1314826"/>
          </a:xfrm>
        </p:grpSpPr>
        <p:cxnSp>
          <p:nvCxnSpPr>
            <p:cNvPr id="89" name="직선 연결선 88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4207" y="2204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35707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E111040-E019-4114-B9FF-67037F33C192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6973277B-8096-46D5-89BC-E0D4601F487B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9A715AED-AD95-4702-B7B6-6B057AFCD953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351DEEB6-775B-4C4A-8DC3-2A224CEFBFA8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178B59F-6BEF-4481-80BE-14917E956B05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25AE677-F253-438A-813A-9C293BCE016F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B0F08A1-57A2-41DD-88CB-F04FA3BBE170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BED00731-99B7-4155-A27F-00B4BABD5433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55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9549" y="2096852"/>
            <a:ext cx="8051947" cy="3201762"/>
            <a:chOff x="929549" y="2096852"/>
            <a:chExt cx="8051947" cy="3201762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929549" y="4611894"/>
              <a:ext cx="8051947" cy="686720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5" t="17578" r="12344" b="64926"/>
            <a:stretch/>
          </p:blipFill>
          <p:spPr>
            <a:xfrm>
              <a:off x="2385956" y="2096852"/>
              <a:ext cx="6023428" cy="2282674"/>
            </a:xfrm>
            <a:prstGeom prst="rect">
              <a:avLst/>
            </a:prstGeom>
          </p:spPr>
        </p:pic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크기가 같은 분수 만들기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992560" y="4611894"/>
            <a:ext cx="7857650" cy="78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분모 </a:t>
            </a:r>
            <a:r>
              <a:rPr lang="en-US" altLang="ko-KR" dirty="0"/>
              <a:t>9</a:t>
            </a:r>
            <a:r>
              <a:rPr lang="ko-KR" altLang="en-US" dirty="0"/>
              <a:t>를 </a:t>
            </a:r>
            <a:r>
              <a:rPr lang="en-US" altLang="ko-KR" dirty="0"/>
              <a:t>3</a:t>
            </a:r>
            <a:r>
              <a:rPr lang="ko-KR" altLang="en-US" dirty="0"/>
              <a:t>배 하면 </a:t>
            </a:r>
            <a:r>
              <a:rPr lang="en-US" altLang="ko-KR" dirty="0"/>
              <a:t>27</a:t>
            </a:r>
            <a:r>
              <a:rPr lang="ko-KR" altLang="en-US" dirty="0"/>
              <a:t>이므로 분자 </a:t>
            </a:r>
            <a:r>
              <a:rPr lang="en-US" altLang="ko-KR" dirty="0"/>
              <a:t>5</a:t>
            </a:r>
            <a:r>
              <a:rPr lang="ko-KR" altLang="en-US" dirty="0"/>
              <a:t>에도 </a:t>
            </a:r>
            <a:r>
              <a:rPr lang="en-US" altLang="ko-KR" dirty="0"/>
              <a:t>3</a:t>
            </a:r>
            <a:r>
              <a:rPr lang="ko-KR" altLang="en-US" dirty="0"/>
              <a:t>배 하여 분수를 만들면        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39252"/>
              </p:ext>
            </p:extLst>
          </p:nvPr>
        </p:nvGraphicFramePr>
        <p:xfrm>
          <a:off x="7545328" y="465313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20552" y="1410628"/>
            <a:ext cx="8172908" cy="542208"/>
            <a:chOff x="902750" y="1297657"/>
            <a:chExt cx="8172908" cy="542208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1196394" y="1297657"/>
              <a:ext cx="7879264" cy="5422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60000"/>
                </a:lnSpc>
              </a:pPr>
              <a:r>
                <a:rPr lang="ko-KR" altLang="en-US" dirty="0"/>
                <a:t>수 카드를 사용하여       와 크기가 같은 분수를 만들어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54722"/>
              </p:ext>
            </p:extLst>
          </p:nvPr>
        </p:nvGraphicFramePr>
        <p:xfrm>
          <a:off x="6969224" y="364509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35607"/>
              </p:ext>
            </p:extLst>
          </p:nvPr>
        </p:nvGraphicFramePr>
        <p:xfrm>
          <a:off x="3260812" y="141284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224" y="37890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47611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5897F0EA-D061-4429-AC9D-7864FE990F8D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302566E-8B45-4513-80EC-9AE41983532A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4C68DC87-2552-4F1D-95F7-64BFB087813C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6D1D0AD8-32F1-4895-AB46-07162C92F62B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C352E82-CC49-4D04-B87C-6EB3E1E68E05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3AF2B59-C770-445A-9494-E1A8C3800CCB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E126DEB-67E3-40F5-A686-B5AEABFD8FE3}"/>
              </a:ext>
            </a:extLst>
          </p:cNvPr>
          <p:cNvSpPr/>
          <p:nvPr/>
        </p:nvSpPr>
        <p:spPr>
          <a:xfrm>
            <a:off x="8816887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3C74152-E64C-4FEF-803A-5C76EB040D64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2193415"/>
            <a:ext cx="8064896" cy="2218584"/>
            <a:chOff x="920552" y="2193415"/>
            <a:chExt cx="8064896" cy="2218584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920552" y="3032956"/>
              <a:ext cx="8064896" cy="1379043"/>
            </a:xfrm>
            <a:prstGeom prst="roundRect">
              <a:avLst>
                <a:gd name="adj" fmla="val 1347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4052900" y="2193415"/>
              <a:ext cx="1409180" cy="645221"/>
              <a:chOff x="4052900" y="2193415"/>
              <a:chExt cx="1409180" cy="645221"/>
            </a:xfrm>
          </p:grpSpPr>
          <p:pic>
            <p:nvPicPr>
              <p:cNvPr id="46" name="그림 4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48" t="43318" r="71139" b="51737"/>
              <a:stretch/>
            </p:blipFill>
            <p:spPr>
              <a:xfrm>
                <a:off x="4052900" y="2193415"/>
                <a:ext cx="417352" cy="64522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08" t="43318" r="63079" b="51737"/>
              <a:stretch/>
            </p:blipFill>
            <p:spPr>
              <a:xfrm>
                <a:off x="5044728" y="2193415"/>
                <a:ext cx="417352" cy="645221"/>
              </a:xfrm>
              <a:prstGeom prst="rect">
                <a:avLst/>
              </a:prstGeom>
            </p:spPr>
          </p:pic>
          <p:sp>
            <p:nvSpPr>
              <p:cNvPr id="69" name="타원 68">
                <a:extLst>
                  <a:ext uri="{FF2B5EF4-FFF2-40B4-BE49-F238E27FC236}">
                    <a16:creationId xmlns="" xmlns:a16="http://schemas.microsoft.com/office/drawing/2014/main" id="{B15FCD0A-3165-4932-B2E7-53A4F4087EF1}"/>
                  </a:ext>
                </a:extLst>
              </p:cNvPr>
              <p:cNvSpPr/>
              <p:nvPr/>
            </p:nvSpPr>
            <p:spPr>
              <a:xfrm>
                <a:off x="4535386" y="2218526"/>
                <a:ext cx="468052" cy="468052"/>
              </a:xfrm>
              <a:prstGeom prst="ellipse">
                <a:avLst/>
              </a:prstGeom>
              <a:noFill/>
              <a:ln w="19050">
                <a:solidFill>
                  <a:srgbClr val="A7DC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분수와 소수의 크기 비교</a:t>
            </a: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992560" y="3058069"/>
            <a:ext cx="7812868" cy="155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dirty="0"/>
              <a:t>0.5=       </a:t>
            </a:r>
            <a:r>
              <a:rPr lang="ko-KR" altLang="en-US" dirty="0"/>
              <a:t>이고</a:t>
            </a:r>
            <a:r>
              <a:rPr lang="en-US" altLang="ko-KR" dirty="0"/>
              <a:t>       =      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0.5</a:t>
            </a:r>
            <a:r>
              <a:rPr lang="ko-KR" altLang="en-US" dirty="0"/>
              <a:t>는  </a:t>
            </a:r>
            <a:r>
              <a:rPr lang="en-US" altLang="ko-KR" dirty="0"/>
              <a:t>     </a:t>
            </a:r>
            <a:r>
              <a:rPr lang="ko-KR" altLang="en-US" dirty="0"/>
              <a:t>보다 큽니다</a:t>
            </a:r>
            <a:r>
              <a:rPr lang="en-US" altLang="ko-KR" dirty="0"/>
              <a:t>. </a:t>
            </a:r>
          </a:p>
          <a:p>
            <a:pPr>
              <a:lnSpc>
                <a:spcPct val="190000"/>
              </a:lnSpc>
            </a:pPr>
            <a:r>
              <a:rPr lang="en-US" altLang="ko-KR" dirty="0"/>
              <a:t>      =       </a:t>
            </a:r>
            <a:r>
              <a:rPr lang="ko-KR" altLang="en-US" dirty="0"/>
              <a:t>로 소수로 나타내면 </a:t>
            </a:r>
            <a:r>
              <a:rPr lang="en-US" altLang="ko-KR" dirty="0"/>
              <a:t>0.2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0.5</a:t>
            </a:r>
            <a:r>
              <a:rPr lang="ko-KR" altLang="en-US" dirty="0"/>
              <a:t>는 </a:t>
            </a:r>
            <a:r>
              <a:rPr lang="en-US" altLang="ko-KR" dirty="0"/>
              <a:t>  </a:t>
            </a:r>
            <a:r>
              <a:rPr lang="ko-KR" altLang="en-US" dirty="0"/>
              <a:t>   보다 큽니다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42" name="표 41">
            <a:extLst>
              <a:ext uri="{FF2B5EF4-FFF2-40B4-BE49-F238E27FC236}">
                <a16:creationId xmlns="" xmlns:a16="http://schemas.microsoft.com/office/drawing/2014/main" id="{97A42EFB-F60C-4E33-8BC7-0D7276E68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56963"/>
              </p:ext>
            </p:extLst>
          </p:nvPr>
        </p:nvGraphicFramePr>
        <p:xfrm>
          <a:off x="1809563" y="311658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표 42">
            <a:extLst>
              <a:ext uri="{FF2B5EF4-FFF2-40B4-BE49-F238E27FC236}">
                <a16:creationId xmlns="" xmlns:a16="http://schemas.microsoft.com/office/drawing/2014/main" id="{92323CCE-C33E-4A0A-8753-1A5371BB1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03342"/>
              </p:ext>
            </p:extLst>
          </p:nvPr>
        </p:nvGraphicFramePr>
        <p:xfrm>
          <a:off x="2720752" y="311247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="" xmlns:a16="http://schemas.microsoft.com/office/drawing/2014/main" id="{B85DA94C-337E-4956-ADA8-CCC5F061E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06675"/>
              </p:ext>
            </p:extLst>
          </p:nvPr>
        </p:nvGraphicFramePr>
        <p:xfrm>
          <a:off x="3296816" y="311658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>
            <a:extLst>
              <a:ext uri="{FF2B5EF4-FFF2-40B4-BE49-F238E27FC236}">
                <a16:creationId xmlns="" xmlns:a16="http://schemas.microsoft.com/office/drawing/2014/main" id="{EABC1C27-9A92-48DB-95C3-BAED01B82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14716"/>
              </p:ext>
            </p:extLst>
          </p:nvPr>
        </p:nvGraphicFramePr>
        <p:xfrm>
          <a:off x="6609184" y="369255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표 49">
            <a:extLst>
              <a:ext uri="{FF2B5EF4-FFF2-40B4-BE49-F238E27FC236}">
                <a16:creationId xmlns="" xmlns:a16="http://schemas.microsoft.com/office/drawing/2014/main" id="{070C6BE4-0AFD-44A5-B8F4-155FC6F29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56433"/>
              </p:ext>
            </p:extLst>
          </p:nvPr>
        </p:nvGraphicFramePr>
        <p:xfrm>
          <a:off x="1280592" y="368112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표 53">
            <a:extLst>
              <a:ext uri="{FF2B5EF4-FFF2-40B4-BE49-F238E27FC236}">
                <a16:creationId xmlns="" xmlns:a16="http://schemas.microsoft.com/office/drawing/2014/main" id="{EB87EE75-F2C2-4CB6-A3D2-54818797E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38633"/>
              </p:ext>
            </p:extLst>
          </p:nvPr>
        </p:nvGraphicFramePr>
        <p:xfrm>
          <a:off x="1856656" y="36810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표 54">
            <a:extLst>
              <a:ext uri="{FF2B5EF4-FFF2-40B4-BE49-F238E27FC236}">
                <a16:creationId xmlns="" xmlns:a16="http://schemas.microsoft.com/office/drawing/2014/main" id="{00ADB4AF-E4F4-452D-8134-A0CBC1B23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71611"/>
              </p:ext>
            </p:extLst>
          </p:nvPr>
        </p:nvGraphicFramePr>
        <p:xfrm>
          <a:off x="5853100" y="312436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7200"/>
            <a:ext cx="4005960" cy="910789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920552" y="1268760"/>
            <a:ext cx="8172908" cy="542208"/>
            <a:chOff x="920552" y="1268760"/>
            <a:chExt cx="8172908" cy="542208"/>
          </a:xfrm>
        </p:grpSpPr>
        <p:grpSp>
          <p:nvGrpSpPr>
            <p:cNvPr id="48" name="그룹 47"/>
            <p:cNvGrpSpPr/>
            <p:nvPr/>
          </p:nvGrpSpPr>
          <p:grpSpPr>
            <a:xfrm>
              <a:off x="920552" y="1268760"/>
              <a:ext cx="8172908" cy="542208"/>
              <a:chOff x="902750" y="1297657"/>
              <a:chExt cx="8172908" cy="542208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1196394" y="1297657"/>
                <a:ext cx="7879264" cy="54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ko-KR" altLang="en-US" dirty="0"/>
                  <a:t>분수의 크기를 비교하여      안에  </a:t>
                </a:r>
                <a:r>
                  <a:rPr lang="en-US" altLang="ko-KR" dirty="0">
                    <a:latin typeface="HY나무M" pitchFamily="18" charset="-127"/>
                    <a:ea typeface="HY나무M" pitchFamily="18" charset="-127"/>
                  </a:rPr>
                  <a:t>&gt;, </a:t>
                </a:r>
                <a:r>
                  <a:rPr lang="en-US" altLang="ko-KR" dirty="0"/>
                  <a:t>=</a:t>
                </a:r>
                <a:r>
                  <a:rPr lang="en-US" altLang="ko-KR" dirty="0">
                    <a:latin typeface="HY나무M" pitchFamily="18" charset="-127"/>
                    <a:ea typeface="HY나무M" pitchFamily="18" charset="-127"/>
                  </a:rPr>
                  <a:t>, &lt;</a:t>
                </a:r>
                <a:r>
                  <a:rPr lang="ko-KR" altLang="en-US" dirty="0"/>
                  <a:t>를 알맞게 써넣으세요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60" name="그룹 59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62" name="모서리가 둥근 직사각형 61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61" name="모서리가 둥근 직사각형 60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49" name="타원 48">
              <a:extLst>
                <a:ext uri="{FF2B5EF4-FFF2-40B4-BE49-F238E27FC236}">
                  <a16:creationId xmlns="" xmlns:a16="http://schemas.microsoft.com/office/drawing/2014/main" id="{B15FCD0A-3165-4932-B2E7-53A4F4087EF1}"/>
                </a:ext>
              </a:extLst>
            </p:cNvPr>
            <p:cNvSpPr/>
            <p:nvPr/>
          </p:nvSpPr>
          <p:spPr>
            <a:xfrm>
              <a:off x="3655856" y="1454887"/>
              <a:ext cx="217024" cy="217024"/>
            </a:xfrm>
            <a:prstGeom prst="ellipse">
              <a:avLst/>
            </a:prstGeom>
            <a:noFill/>
            <a:ln w="19050">
              <a:solidFill>
                <a:srgbClr val="A7DC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4700972" y="2312876"/>
            <a:ext cx="163188" cy="290244"/>
            <a:chOff x="-2544218" y="2650098"/>
            <a:chExt cx="739252" cy="1314826"/>
          </a:xfrm>
        </p:grpSpPr>
        <p:cxnSp>
          <p:nvCxnSpPr>
            <p:cNvPr id="73" name="직선 연결선 72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7201" y="2312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9014" y="35636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B2EED700-D2C2-4122-87D8-B3A4A52014BE}"/>
              </a:ext>
            </a:extLst>
          </p:cNvPr>
          <p:cNvSpPr/>
          <p:nvPr/>
        </p:nvSpPr>
        <p:spPr>
          <a:xfrm>
            <a:off x="617794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443B4A1D-23AA-4DAD-B38C-2E481C45CFF7}"/>
              </a:ext>
            </a:extLst>
          </p:cNvPr>
          <p:cNvSpPr/>
          <p:nvPr/>
        </p:nvSpPr>
        <p:spPr>
          <a:xfrm>
            <a:off x="657318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  <a:extLst>
              <a:ext uri="{FF2B5EF4-FFF2-40B4-BE49-F238E27FC236}">
                <a16:creationId xmlns="" xmlns:a16="http://schemas.microsoft.com/office/drawing/2014/main" id="{C5C40E3A-1EDD-4469-A29A-1104D841D172}"/>
              </a:ext>
            </a:extLst>
          </p:cNvPr>
          <p:cNvSpPr/>
          <p:nvPr/>
        </p:nvSpPr>
        <p:spPr>
          <a:xfrm>
            <a:off x="6933220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879F938-EF65-4F57-A77F-EF804E334B7B}"/>
              </a:ext>
            </a:extLst>
          </p:cNvPr>
          <p:cNvSpPr/>
          <p:nvPr/>
        </p:nvSpPr>
        <p:spPr>
          <a:xfrm>
            <a:off x="7331363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B6A4A62-E443-43CB-9ED5-38C337664C79}"/>
              </a:ext>
            </a:extLst>
          </p:cNvPr>
          <p:cNvSpPr/>
          <p:nvPr/>
        </p:nvSpPr>
        <p:spPr>
          <a:xfrm>
            <a:off x="7689304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AC58205-C75F-4D4D-92AA-5BC068F097D4}"/>
              </a:ext>
            </a:extLst>
          </p:cNvPr>
          <p:cNvSpPr/>
          <p:nvPr/>
        </p:nvSpPr>
        <p:spPr>
          <a:xfrm>
            <a:off x="808534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CC156C1-4FF3-499B-94DA-127CDE2DB54D}"/>
              </a:ext>
            </a:extLst>
          </p:cNvPr>
          <p:cNvSpPr/>
          <p:nvPr/>
        </p:nvSpPr>
        <p:spPr>
          <a:xfrm>
            <a:off x="8445388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1C7627B-6DE4-4347-AACB-46DDF67E8450}"/>
              </a:ext>
            </a:extLst>
          </p:cNvPr>
          <p:cNvSpPr/>
          <p:nvPr/>
        </p:nvSpPr>
        <p:spPr>
          <a:xfrm>
            <a:off x="9201472" y="428065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6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Words>561</Words>
  <Application>Microsoft Office PowerPoint</Application>
  <PresentationFormat>A4 용지(210x297mm)</PresentationFormat>
  <Paragraphs>209</Paragraphs>
  <Slides>14</Slides>
  <Notes>4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  <vt:variant>
        <vt:lpstr>재구성한 쇼</vt:lpstr>
      </vt:variant>
      <vt:variant>
        <vt:i4>1</vt:i4>
      </vt:variant>
    </vt:vector>
  </HeadingPairs>
  <TitlesOfParts>
    <vt:vector size="17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김보나</cp:lastModifiedBy>
  <cp:revision>276</cp:revision>
  <cp:lastPrinted>2017-09-25T02:44:09Z</cp:lastPrinted>
  <dcterms:created xsi:type="dcterms:W3CDTF">2017-09-24T23:31:15Z</dcterms:created>
  <dcterms:modified xsi:type="dcterms:W3CDTF">2019-01-03T01:56:19Z</dcterms:modified>
</cp:coreProperties>
</file>