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7"/>
  </p:notesMasterIdLst>
  <p:sldIdLst>
    <p:sldId id="258" r:id="rId3"/>
    <p:sldId id="260" r:id="rId4"/>
    <p:sldId id="270" r:id="rId5"/>
    <p:sldId id="295" r:id="rId6"/>
    <p:sldId id="290" r:id="rId7"/>
    <p:sldId id="282" r:id="rId8"/>
    <p:sldId id="277" r:id="rId9"/>
    <p:sldId id="291" r:id="rId10"/>
    <p:sldId id="292" r:id="rId11"/>
    <p:sldId id="296" r:id="rId12"/>
    <p:sldId id="264" r:id="rId13"/>
    <p:sldId id="293" r:id="rId14"/>
    <p:sldId id="294" r:id="rId15"/>
    <p:sldId id="263" r:id="rId16"/>
  </p:sldIdLst>
  <p:sldSz cx="9906000" cy="6858000" type="A4"/>
  <p:notesSz cx="6858000" cy="9144000"/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657">
          <p15:clr>
            <a:srgbClr val="A4A3A4"/>
          </p15:clr>
        </p15:guide>
        <p15:guide id="8" orient="horz" pos="1026">
          <p15:clr>
            <a:srgbClr val="A4A3A4"/>
          </p15:clr>
        </p15:guide>
        <p15:guide id="9" orient="horz" pos="37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28A38"/>
    <a:srgbClr val="F5A200"/>
    <a:srgbClr val="FFFFFF"/>
    <a:srgbClr val="F08300"/>
    <a:srgbClr val="3C4BA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806" y="-396"/>
      </p:cViewPr>
      <p:guideLst>
        <p:guide orient="horz" pos="537"/>
        <p:guide orient="horz" pos="3861"/>
        <p:guide orient="horz" pos="890"/>
        <p:guide orient="horz" pos="3657"/>
        <p:guide orient="horz" pos="1026"/>
        <p:guide orient="horz" pos="3702"/>
        <p:guide pos="240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812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952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A2B6255F-4609-44A9-B4B1-CF537CAB86D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42C18C73-1AFB-4784-925E-53533C0F8258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62898F35-D918-4E04-9FF0-24CEB3CBC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6C1F7832-6B7E-415E-A5F7-94CF62DF7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FB06A4C2-6587-4A59-AD64-816CEDCC9807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78AB3489-1B76-42D0-ADDA-5EC25B96D11D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9B9B8B21-8AA8-4D0F-8F1B-973764AB7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A37787FD-0D69-4739-92FA-913B014523D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0B2F752D-050E-48FB-A8F6-4B52B0F69047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035B5A9F-6441-4452-B8EE-4A04D7251DC4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D69A5DB4-6AF8-480F-9B0B-DCA5E91A8017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53DAA870-66B4-477C-A7C7-BED29914F320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73D13140-EEC2-4C9E-9FC2-E46A7D36233D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C91E7EDF-F047-4019-B99B-B2FD67E65D7D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2956CF07-2181-496C-802E-6B175F0D49D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31828A00-7A6E-4766-8B58-3B0E0F5143DC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65ABE88D-5B0E-4554-B93A-C830EB8DA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4F8F6429-2E21-4AA8-BD60-0DFB9D8BDFCE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47C102BE-6AC6-4BE6-9823-0A65BCDEBB9E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BD2F0C47-6978-4648-BD08-7F5EE06FEDC0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F17B4B85-4CB2-4315-B00C-C24AE202B9F8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3CE85BA8-2BC2-4794-87A7-4DE2C389A785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B4DD0FFB-C0ED-4888-94CE-A0E871E2B583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B016B390-D616-4003-B195-7E69C0A2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27DEF3F9-2C79-40DE-93FF-B1180E7EB1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9C9A3BB2-7A1E-4D89-8075-3D64A37D2DD8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B26F33F5-3BF9-4AE5-B4AA-916BA3F5A6C3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52FEF2-5F07-4126-84C6-2151BE695B3F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33DC2D-4CE2-4F17-A500-0B62B061303F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분수와 소수의 크기를 비교해 볼까요 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6CD74D8B-A5BC-4046-A12B-2969491959BA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D36C9A16-F4B9-4B3C-8FEC-5EA86253D53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346D4FF3-B44A-466A-AADE-4DB1871B1AD3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7D3F02BC-411A-45C2-A77F-C1113289CD95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FD92058F-BE3C-4118-86F2-71318761D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FE2C5A3B-5341-4507-8F38-AE17D4A39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5A0AA360-779A-4E13-BFEE-6267061E73B1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764C578C-9A65-4043-8EEB-32F5CDC7E498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A6093944-BA9B-4DF8-8C7C-646DB7126AE7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FA75EE47-2249-480C-AEC2-BBDBA435F433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BA686907-70AC-4CE6-899B-8DECE655ABCA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DA1CFB7E-DF57-463F-86C6-3FFED68980A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3117857E-7670-4200-B250-0D28BC3648F9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B2BF9F2A-5E9F-4B5E-9D0E-3A9099DAC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7DCE2865-0A4D-4148-9BD3-056B4E2ACE1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E702781F-2490-41D0-8531-D0403D99BE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ADE0F5F5-C902-4F87-A46F-CD7F21FFB133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6D87ACE-3BA2-4B35-8585-256988470757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4F071029-E03B-47DE-A56C-580AE13BDCEC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33DC2D-4CE2-4F17-A500-0B62B061303F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분수와 소수의 크기를 비교해 볼까요 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7.png"/><Relationship Id="rId7" Type="http://schemas.openxmlformats.org/officeDocument/2006/relationships/slide" Target="slide2.xml"/><Relationship Id="rId12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12.png"/><Relationship Id="rId10" Type="http://schemas.openxmlformats.org/officeDocument/2006/relationships/slide" Target="slide7.xml"/><Relationship Id="rId4" Type="http://schemas.openxmlformats.org/officeDocument/2006/relationships/image" Target="../media/image16.png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12.png"/><Relationship Id="rId10" Type="http://schemas.openxmlformats.org/officeDocument/2006/relationships/slide" Target="slide7.xml"/><Relationship Id="rId4" Type="http://schemas.openxmlformats.org/officeDocument/2006/relationships/image" Target="../media/image19.pn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12.png"/><Relationship Id="rId10" Type="http://schemas.openxmlformats.org/officeDocument/2006/relationships/slide" Target="slide7.xml"/><Relationship Id="rId4" Type="http://schemas.openxmlformats.org/officeDocument/2006/relationships/image" Target="../media/image19.png"/><Relationship Id="rId9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9.xml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9.xml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12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9.xml"/><Relationship Id="rId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12.png"/><Relationship Id="rId10" Type="http://schemas.openxmlformats.org/officeDocument/2006/relationships/slide" Target="slide9.xml"/><Relationship Id="rId4" Type="http://schemas.openxmlformats.org/officeDocument/2006/relationships/image" Target="../media/image16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12.png"/><Relationship Id="rId10" Type="http://schemas.openxmlformats.org/officeDocument/2006/relationships/slide" Target="slide9.xml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7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12.png"/><Relationship Id="rId10" Type="http://schemas.openxmlformats.org/officeDocument/2006/relationships/slide" Target="slide7.xml"/><Relationship Id="rId4" Type="http://schemas.openxmlformats.org/officeDocument/2006/relationships/image" Target="../media/image16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2792831"/>
            <a:ext cx="45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분수와 소수의 크기를 비교해 볼까요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약분과 통분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76~77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52~53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F4E12DC-F38C-49F8-8E59-1D097ADE0E03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F7400721-2D17-4CB3-9BE2-956603348CD5}"/>
              </a:ext>
            </a:extLst>
          </p:cNvPr>
          <p:cNvSpPr/>
          <p:nvPr/>
        </p:nvSpPr>
        <p:spPr>
          <a:xfrm>
            <a:off x="768930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D773871E-E174-48AC-988E-E26A0A46656F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3D9AB208-C286-42AE-9B69-F5C79C309773}"/>
              </a:ext>
            </a:extLst>
          </p:cNvPr>
          <p:cNvSpPr/>
          <p:nvPr/>
        </p:nvSpPr>
        <p:spPr>
          <a:xfrm>
            <a:off x="8436843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  <a:extLst>
              <a:ext uri="{FF2B5EF4-FFF2-40B4-BE49-F238E27FC236}">
                <a16:creationId xmlns="" xmlns:a16="http://schemas.microsoft.com/office/drawing/2014/main" id="{6A96C948-B5F7-4961-8339-72AF598714E0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0E1D6F2-0A4F-4AD0-9A4C-EA16657A4054}"/>
              </a:ext>
            </a:extLst>
          </p:cNvPr>
          <p:cNvSpPr/>
          <p:nvPr/>
        </p:nvSpPr>
        <p:spPr>
          <a:xfrm>
            <a:off x="9196517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6" name="모서리가 둥근 직사각형 45"/>
          <p:cNvSpPr/>
          <p:nvPr/>
        </p:nvSpPr>
        <p:spPr bwMode="auto">
          <a:xfrm>
            <a:off x="898963" y="2784109"/>
            <a:ext cx="8079831" cy="186408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분수와 소수의 크기 비교하기</a:t>
            </a:r>
          </a:p>
        </p:txBody>
      </p:sp>
      <p:sp>
        <p:nvSpPr>
          <p:cNvPr id="63" name="내용 개체 틀 2">
            <a:extLst>
              <a:ext uri="{FF2B5EF4-FFF2-40B4-BE49-F238E27FC236}">
                <a16:creationId xmlns="" xmlns:a16="http://schemas.microsoft.com/office/drawing/2014/main" id="{F907C3F4-FE13-48EB-B5B5-C8A9BA927046}"/>
              </a:ext>
            </a:extLst>
          </p:cNvPr>
          <p:cNvSpPr txBox="1">
            <a:spLocks/>
          </p:cNvSpPr>
          <p:nvPr/>
        </p:nvSpPr>
        <p:spPr>
          <a:xfrm>
            <a:off x="984037" y="2842829"/>
            <a:ext cx="7994757" cy="231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     </a:t>
            </a:r>
            <a:r>
              <a:rPr lang="ko-KR" altLang="en-US" dirty="0"/>
              <a:t>는 약분하면 </a:t>
            </a:r>
            <a:r>
              <a:rPr lang="en-US" altLang="ko-KR" dirty="0"/>
              <a:t>      </a:t>
            </a:r>
            <a:r>
              <a:rPr lang="ko-KR" altLang="en-US" dirty="0"/>
              <a:t>이고</a:t>
            </a:r>
            <a:r>
              <a:rPr lang="en-US" altLang="ko-KR" dirty="0"/>
              <a:t>,        =0.6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0.6</a:t>
            </a:r>
            <a:r>
              <a:rPr lang="ko-KR" altLang="en-US" dirty="0"/>
              <a:t>은 </a:t>
            </a:r>
            <a:r>
              <a:rPr lang="en-US" altLang="ko-KR" dirty="0"/>
              <a:t>       </a:t>
            </a:r>
            <a:r>
              <a:rPr lang="ko-KR" altLang="en-US" dirty="0"/>
              <a:t>과 같습니다</a:t>
            </a:r>
            <a:r>
              <a:rPr lang="en-US" altLang="ko-KR" dirty="0"/>
              <a:t>. </a:t>
            </a:r>
          </a:p>
          <a:p>
            <a:pPr marL="179388" indent="-179388">
              <a:lnSpc>
                <a:spcPct val="190000"/>
              </a:lnSpc>
            </a:pPr>
            <a:r>
              <a:rPr lang="en-US" altLang="ko-KR" dirty="0"/>
              <a:t>0.6</a:t>
            </a:r>
            <a:r>
              <a:rPr lang="ko-KR" altLang="en-US" dirty="0"/>
              <a:t>은 </a:t>
            </a:r>
            <a:r>
              <a:rPr lang="en-US" altLang="ko-KR" dirty="0"/>
              <a:t>      </a:t>
            </a:r>
            <a:r>
              <a:rPr lang="ko-KR" altLang="en-US" dirty="0"/>
              <a:t>로 나타낼 수 있으며</a:t>
            </a:r>
            <a:r>
              <a:rPr lang="en-US" altLang="ko-KR" dirty="0"/>
              <a:t>,        </a:t>
            </a:r>
            <a:r>
              <a:rPr lang="ko-KR" altLang="en-US" dirty="0"/>
              <a:t>은 </a:t>
            </a:r>
            <a:r>
              <a:rPr lang="en-US" altLang="ko-KR" dirty="0"/>
              <a:t>       </a:t>
            </a:r>
            <a:r>
              <a:rPr lang="ko-KR" altLang="en-US" dirty="0"/>
              <a:t>로 나타낼 수 있습니다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0.6</a:t>
            </a:r>
            <a:r>
              <a:rPr lang="ko-KR" altLang="en-US" dirty="0"/>
              <a:t>은 </a:t>
            </a:r>
            <a:r>
              <a:rPr lang="en-US" altLang="ko-KR" dirty="0"/>
              <a:t>       </a:t>
            </a:r>
            <a:r>
              <a:rPr lang="ko-KR" altLang="en-US" dirty="0"/>
              <a:t>과 같습니다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endParaRPr lang="en-US" altLang="ko-KR" dirty="0"/>
          </a:p>
        </p:txBody>
      </p:sp>
      <p:graphicFrame>
        <p:nvGraphicFramePr>
          <p:cNvPr id="64" name="표 63">
            <a:extLst>
              <a:ext uri="{FF2B5EF4-FFF2-40B4-BE49-F238E27FC236}">
                <a16:creationId xmlns="" xmlns:a16="http://schemas.microsoft.com/office/drawing/2014/main" id="{4398D7B7-0EDA-4496-97EC-52E00818A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90155"/>
              </p:ext>
            </p:extLst>
          </p:nvPr>
        </p:nvGraphicFramePr>
        <p:xfrm>
          <a:off x="1275252" y="288930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표 64">
            <a:extLst>
              <a:ext uri="{FF2B5EF4-FFF2-40B4-BE49-F238E27FC236}">
                <a16:creationId xmlns="" xmlns:a16="http://schemas.microsoft.com/office/drawing/2014/main" id="{E67C410F-4588-4780-94A4-16DE20CF3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93334"/>
              </p:ext>
            </p:extLst>
          </p:nvPr>
        </p:nvGraphicFramePr>
        <p:xfrm>
          <a:off x="2864768" y="288930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표 65">
            <a:extLst>
              <a:ext uri="{FF2B5EF4-FFF2-40B4-BE49-F238E27FC236}">
                <a16:creationId xmlns="" xmlns:a16="http://schemas.microsoft.com/office/drawing/2014/main" id="{BC91F385-63EF-470D-81EB-08EF468DA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07263"/>
              </p:ext>
            </p:extLst>
          </p:nvPr>
        </p:nvGraphicFramePr>
        <p:xfrm>
          <a:off x="3828289" y="288930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" name="표 66">
            <a:extLst>
              <a:ext uri="{FF2B5EF4-FFF2-40B4-BE49-F238E27FC236}">
                <a16:creationId xmlns="" xmlns:a16="http://schemas.microsoft.com/office/drawing/2014/main" id="{9E4C7D4C-6491-4BE0-B2E9-A70EC1844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37726"/>
              </p:ext>
            </p:extLst>
          </p:nvPr>
        </p:nvGraphicFramePr>
        <p:xfrm>
          <a:off x="6897256" y="288930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8" name="표 67">
            <a:extLst>
              <a:ext uri="{FF2B5EF4-FFF2-40B4-BE49-F238E27FC236}">
                <a16:creationId xmlns="" xmlns:a16="http://schemas.microsoft.com/office/drawing/2014/main" id="{8351748A-A46B-457B-9152-669CF2378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90839"/>
              </p:ext>
            </p:extLst>
          </p:nvPr>
        </p:nvGraphicFramePr>
        <p:xfrm>
          <a:off x="1892700" y="3465445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9" name="표 68">
            <a:extLst>
              <a:ext uri="{FF2B5EF4-FFF2-40B4-BE49-F238E27FC236}">
                <a16:creationId xmlns="" xmlns:a16="http://schemas.microsoft.com/office/drawing/2014/main" id="{F4735147-D2E6-4B70-BD7B-D8FC2EA91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19719"/>
              </p:ext>
            </p:extLst>
          </p:nvPr>
        </p:nvGraphicFramePr>
        <p:xfrm>
          <a:off x="4325930" y="346537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0" name="표 69">
            <a:extLst>
              <a:ext uri="{FF2B5EF4-FFF2-40B4-BE49-F238E27FC236}">
                <a16:creationId xmlns="" xmlns:a16="http://schemas.microsoft.com/office/drawing/2014/main" id="{32FF73CA-6770-40A5-BB51-A0270B720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32413"/>
              </p:ext>
            </p:extLst>
          </p:nvPr>
        </p:nvGraphicFramePr>
        <p:xfrm>
          <a:off x="5061012" y="346500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1" name="표 70">
            <a:extLst>
              <a:ext uri="{FF2B5EF4-FFF2-40B4-BE49-F238E27FC236}">
                <a16:creationId xmlns="" xmlns:a16="http://schemas.microsoft.com/office/drawing/2014/main" id="{E74975A6-B873-4600-8E8E-773C26A48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694516"/>
              </p:ext>
            </p:extLst>
          </p:nvPr>
        </p:nvGraphicFramePr>
        <p:xfrm>
          <a:off x="1568664" y="4000195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4164354" y="1818912"/>
            <a:ext cx="1580734" cy="661395"/>
            <a:chOff x="4164354" y="1818912"/>
            <a:chExt cx="1580734" cy="661395"/>
          </a:xfrm>
        </p:grpSpPr>
        <p:sp>
          <p:nvSpPr>
            <p:cNvPr id="22" name="타원 21">
              <a:extLst>
                <a:ext uri="{FF2B5EF4-FFF2-40B4-BE49-F238E27FC236}">
                  <a16:creationId xmlns="" xmlns:a16="http://schemas.microsoft.com/office/drawing/2014/main" id="{B15FCD0A-3165-4932-B2E7-53A4F4087EF1}"/>
                </a:ext>
              </a:extLst>
            </p:cNvPr>
            <p:cNvSpPr/>
            <p:nvPr/>
          </p:nvSpPr>
          <p:spPr>
            <a:xfrm>
              <a:off x="4736976" y="1890920"/>
              <a:ext cx="468052" cy="468052"/>
            </a:xfrm>
            <a:prstGeom prst="ellipse">
              <a:avLst/>
            </a:prstGeom>
            <a:noFill/>
            <a:ln w="19050">
              <a:solidFill>
                <a:srgbClr val="A7DC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75" t="80338" r="38597" b="14868"/>
            <a:stretch/>
          </p:blipFill>
          <p:spPr>
            <a:xfrm>
              <a:off x="4164354" y="1818912"/>
              <a:ext cx="398121" cy="625391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54" t="80338" r="31118" b="14868"/>
            <a:stretch/>
          </p:blipFill>
          <p:spPr>
            <a:xfrm>
              <a:off x="5346967" y="1854916"/>
              <a:ext cx="398121" cy="625391"/>
            </a:xfrm>
            <a:prstGeom prst="rect">
              <a:avLst/>
            </a:prstGeom>
          </p:spPr>
        </p:pic>
      </p:grpSp>
      <p:sp>
        <p:nvSpPr>
          <p:cNvPr id="23" name="내용 개체 틀 2"/>
          <p:cNvSpPr txBox="1">
            <a:spLocks/>
          </p:cNvSpPr>
          <p:nvPr/>
        </p:nvSpPr>
        <p:spPr>
          <a:xfrm>
            <a:off x="4760663" y="1700808"/>
            <a:ext cx="430933" cy="622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2800" dirty="0"/>
              <a:t>=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8" y="19523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8" y="34492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9B4C771E-EDAC-468E-B9FB-6ABB55E7ADB2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8DF1D940-E30D-4B50-9D80-5CD20C082749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  <a:extLst>
              <a:ext uri="{FF2B5EF4-FFF2-40B4-BE49-F238E27FC236}">
                <a16:creationId xmlns="" xmlns:a16="http://schemas.microsoft.com/office/drawing/2014/main" id="{1DBCAB29-D37C-41AA-9EA1-AA8DBAC7BE38}"/>
              </a:ext>
            </a:extLst>
          </p:cNvPr>
          <p:cNvSpPr/>
          <p:nvPr/>
        </p:nvSpPr>
        <p:spPr>
          <a:xfrm>
            <a:off x="768930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  <a:extLst>
              <a:ext uri="{FF2B5EF4-FFF2-40B4-BE49-F238E27FC236}">
                <a16:creationId xmlns="" xmlns:a16="http://schemas.microsoft.com/office/drawing/2014/main" id="{CACEA9D4-7C53-4245-A897-250D89446B2D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ED503E8-D3C5-42D2-956F-9636C2781B9D}"/>
              </a:ext>
            </a:extLst>
          </p:cNvPr>
          <p:cNvSpPr/>
          <p:nvPr/>
        </p:nvSpPr>
        <p:spPr>
          <a:xfrm>
            <a:off x="8436843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2F69BE77-427B-4200-9B4A-D6F99642F181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81E0EAB-FC75-4D6F-A617-FC2FD819CCB2}"/>
              </a:ext>
            </a:extLst>
          </p:cNvPr>
          <p:cNvSpPr/>
          <p:nvPr/>
        </p:nvSpPr>
        <p:spPr>
          <a:xfrm>
            <a:off x="9196517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5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3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517126" y="2313810"/>
            <a:ext cx="2524106" cy="1201044"/>
            <a:chOff x="2821536" y="2313810"/>
            <a:chExt cx="2524106" cy="1201044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3779449" y="2313810"/>
              <a:ext cx="650416" cy="616870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2821536" y="2313810"/>
              <a:ext cx="650416" cy="616870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2821536" y="2897984"/>
              <a:ext cx="650416" cy="616870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9" t="68753" r="67691" b="26688"/>
            <a:stretch/>
          </p:blipFill>
          <p:spPr>
            <a:xfrm>
              <a:off x="4743029" y="2564904"/>
              <a:ext cx="602613" cy="593569"/>
            </a:xfrm>
            <a:prstGeom prst="rect">
              <a:avLst/>
            </a:prstGeom>
          </p:spPr>
        </p:pic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34000"/>
              </p:ext>
            </p:extLst>
          </p:nvPr>
        </p:nvGraphicFramePr>
        <p:xfrm>
          <a:off x="4215697" y="2501940"/>
          <a:ext cx="882181" cy="82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82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1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4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5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4696284" y="2468883"/>
            <a:ext cx="34900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5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4696284" y="3053057"/>
            <a:ext cx="34900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92133"/>
              </p:ext>
            </p:extLst>
          </p:nvPr>
        </p:nvGraphicFramePr>
        <p:xfrm>
          <a:off x="5637732" y="2622245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5679133" y="2502129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42178"/>
              </p:ext>
            </p:extLst>
          </p:nvPr>
        </p:nvGraphicFramePr>
        <p:xfrm>
          <a:off x="3512840" y="262224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내용 개체 틀 3">
            <a:extLst>
              <a:ext uri="{FF2B5EF4-FFF2-40B4-BE49-F238E27FC236}">
                <a16:creationId xmlns="" xmlns:a16="http://schemas.microsoft.com/office/drawing/2014/main" id="{0947B3C5-2C53-4141-83E8-084C25E644CF}"/>
              </a:ext>
            </a:extLst>
          </p:cNvPr>
          <p:cNvSpPr txBox="1">
            <a:spLocks/>
          </p:cNvSpPr>
          <p:nvPr/>
        </p:nvSpPr>
        <p:spPr>
          <a:xfrm>
            <a:off x="3818726" y="271331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52" name="내용 개체 틀 3">
            <a:extLst>
              <a:ext uri="{FF2B5EF4-FFF2-40B4-BE49-F238E27FC236}">
                <a16:creationId xmlns="" xmlns:a16="http://schemas.microsoft.com/office/drawing/2014/main" id="{74464F46-DF28-41C3-803A-E2BF787F47EC}"/>
              </a:ext>
            </a:extLst>
          </p:cNvPr>
          <p:cNvSpPr txBox="1">
            <a:spLocks/>
          </p:cNvSpPr>
          <p:nvPr/>
        </p:nvSpPr>
        <p:spPr>
          <a:xfrm>
            <a:off x="5231214" y="271331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53" name="내용 개체 틀 3">
            <a:extLst>
              <a:ext uri="{FF2B5EF4-FFF2-40B4-BE49-F238E27FC236}">
                <a16:creationId xmlns="" xmlns:a16="http://schemas.microsoft.com/office/drawing/2014/main" id="{74464F46-DF28-41C3-803A-E2BF787F47EC}"/>
              </a:ext>
            </a:extLst>
          </p:cNvPr>
          <p:cNvSpPr txBox="1">
            <a:spLocks/>
          </p:cNvSpPr>
          <p:nvPr/>
        </p:nvSpPr>
        <p:spPr>
          <a:xfrm>
            <a:off x="6125861" y="271331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55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6471221" y="2741573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0.8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812540" y="1392115"/>
            <a:ext cx="8258272" cy="389993"/>
            <a:chOff x="812540" y="1392115"/>
            <a:chExt cx="8258272" cy="389993"/>
          </a:xfrm>
        </p:grpSpPr>
        <p:grpSp>
          <p:nvGrpSpPr>
            <p:cNvPr id="23" name="그룹 22"/>
            <p:cNvGrpSpPr/>
            <p:nvPr/>
          </p:nvGrpSpPr>
          <p:grpSpPr>
            <a:xfrm>
              <a:off x="812540" y="1412776"/>
              <a:ext cx="8258272" cy="369332"/>
              <a:chOff x="882649" y="1449388"/>
              <a:chExt cx="8258272" cy="369332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1.</a:t>
                </a:r>
                <a:endParaRPr lang="ko-KR" altLang="en-US" dirty="0"/>
              </a:p>
            </p:txBody>
          </p:sp>
          <p:sp>
            <p:nvSpPr>
              <p:cNvPr id="25" name="내용 개체 틀 3"/>
              <p:cNvSpPr txBox="1">
                <a:spLocks/>
              </p:cNvSpPr>
              <p:nvPr/>
            </p:nvSpPr>
            <p:spPr>
              <a:xfrm>
                <a:off x="1797048" y="1449388"/>
                <a:ext cx="734387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    안에 알맞은 수를 써넣으세요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1640632" y="1392115"/>
              <a:ext cx="411201" cy="389993"/>
            </a:xfrm>
            <a:prstGeom prst="rect">
              <a:avLst/>
            </a:prstGeom>
          </p:spPr>
        </p:pic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4775" y="27409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795B25EA-C2DF-47CB-A69E-AF5FAAED34A5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7" action="ppaction://hlinksldjump"/>
            <a:extLst>
              <a:ext uri="{FF2B5EF4-FFF2-40B4-BE49-F238E27FC236}">
                <a16:creationId xmlns="" xmlns:a16="http://schemas.microsoft.com/office/drawing/2014/main" id="{996419BC-5E0D-4D10-8AD0-0EDA15897DA9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9301EB4A-09A6-4B60-A3A0-05F677BB94BE}"/>
              </a:ext>
            </a:extLst>
          </p:cNvPr>
          <p:cNvSpPr/>
          <p:nvPr/>
        </p:nvSpPr>
        <p:spPr>
          <a:xfrm>
            <a:off x="768930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B3E8BCD2-08C1-49BD-B65F-0A31E8B46D34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F6A5C18-C5A4-41B2-8EB0-53E941A13F14}"/>
              </a:ext>
            </a:extLst>
          </p:cNvPr>
          <p:cNvSpPr/>
          <p:nvPr/>
        </p:nvSpPr>
        <p:spPr>
          <a:xfrm>
            <a:off x="8436843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BCA785C-0E1F-4844-B384-864A5A34C3FF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51" grpId="0"/>
      <p:bldP spid="52" grpId="0"/>
      <p:bldP spid="53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74092" y="2616328"/>
            <a:ext cx="3097841" cy="1512168"/>
            <a:chOff x="2471517" y="2616328"/>
            <a:chExt cx="3097841" cy="1512168"/>
          </a:xfrm>
        </p:grpSpPr>
        <p:sp>
          <p:nvSpPr>
            <p:cNvPr id="5" name="화살표: 오른쪽 4">
              <a:extLst>
                <a:ext uri="{FF2B5EF4-FFF2-40B4-BE49-F238E27FC236}">
                  <a16:creationId xmlns="" xmlns:a16="http://schemas.microsoft.com/office/drawing/2014/main" id="{AA9C6137-FC06-417D-BE5A-A96C5B2EB551}"/>
                </a:ext>
              </a:extLst>
            </p:cNvPr>
            <p:cNvSpPr/>
            <p:nvPr/>
          </p:nvSpPr>
          <p:spPr>
            <a:xfrm>
              <a:off x="5101358" y="3196884"/>
              <a:ext cx="468000" cy="467999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="" xmlns:a16="http://schemas.microsoft.com/office/drawing/2014/main" id="{18D31532-186C-46DE-84DA-ACFD7BC0468B}"/>
                </a:ext>
              </a:extLst>
            </p:cNvPr>
            <p:cNvSpPr/>
            <p:nvPr/>
          </p:nvSpPr>
          <p:spPr>
            <a:xfrm>
              <a:off x="2471517" y="2616328"/>
              <a:ext cx="285516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769739" y="2816932"/>
            <a:ext cx="1573327" cy="884955"/>
            <a:chOff x="3467164" y="2816932"/>
            <a:chExt cx="1573327" cy="884955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3467164" y="2816932"/>
              <a:ext cx="650416" cy="616870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9" t="68753" r="67691" b="26688"/>
            <a:stretch/>
          </p:blipFill>
          <p:spPr>
            <a:xfrm>
              <a:off x="4437878" y="3108318"/>
              <a:ext cx="602613" cy="593569"/>
            </a:xfrm>
            <a:prstGeom prst="rect">
              <a:avLst/>
            </a:prstGeom>
          </p:spPr>
        </p:pic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577350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     과 </a:t>
              </a:r>
              <a:r>
                <a:rPr lang="en-US" altLang="ko-KR" dirty="0"/>
                <a:t>0.4</a:t>
              </a:r>
              <a:r>
                <a:rPr lang="ko-KR" altLang="en-US" dirty="0"/>
                <a:t>의 크기를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8" name="내용 개체 틀 3">
            <a:extLst>
              <a:ext uri="{FF2B5EF4-FFF2-40B4-BE49-F238E27FC236}">
                <a16:creationId xmlns="" xmlns:a16="http://schemas.microsoft.com/office/drawing/2014/main" id="{0947B3C5-2C53-4141-83E8-084C25E644CF}"/>
              </a:ext>
            </a:extLst>
          </p:cNvPr>
          <p:cNvSpPr txBox="1">
            <a:spLocks/>
          </p:cNvSpPr>
          <p:nvPr/>
        </p:nvSpPr>
        <p:spPr>
          <a:xfrm>
            <a:off x="2524958" y="32648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38" name="내용 개체 틀 3">
            <a:extLst>
              <a:ext uri="{FF2B5EF4-FFF2-40B4-BE49-F238E27FC236}">
                <a16:creationId xmlns="" xmlns:a16="http://schemas.microsoft.com/office/drawing/2014/main" id="{5234E846-5B41-4973-84EF-E3545A67E3E1}"/>
              </a:ext>
            </a:extLst>
          </p:cNvPr>
          <p:cNvSpPr txBox="1">
            <a:spLocks/>
          </p:cNvSpPr>
          <p:nvPr/>
        </p:nvSpPr>
        <p:spPr>
          <a:xfrm>
            <a:off x="3420155" y="32648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44" name="내용 개체 틀 2">
            <a:extLst>
              <a:ext uri="{FF2B5EF4-FFF2-40B4-BE49-F238E27FC236}">
                <a16:creationId xmlns="" xmlns:a16="http://schemas.microsoft.com/office/drawing/2014/main" id="{D3F63C5B-31C7-46F2-B860-5B359D3E4EB8}"/>
              </a:ext>
            </a:extLst>
          </p:cNvPr>
          <p:cNvSpPr txBox="1">
            <a:spLocks/>
          </p:cNvSpPr>
          <p:nvPr/>
        </p:nvSpPr>
        <p:spPr>
          <a:xfrm>
            <a:off x="6150771" y="3235445"/>
            <a:ext cx="574428" cy="39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0.4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35838"/>
              </p:ext>
            </p:extLst>
          </p:nvPr>
        </p:nvGraphicFramePr>
        <p:xfrm>
          <a:off x="1749453" y="144938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189728"/>
              </p:ext>
            </p:extLst>
          </p:nvPr>
        </p:nvGraphicFramePr>
        <p:xfrm>
          <a:off x="2127008" y="310831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46166"/>
              </p:ext>
            </p:extLst>
          </p:nvPr>
        </p:nvGraphicFramePr>
        <p:xfrm>
          <a:off x="2932432" y="3125367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2973833" y="3005251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49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3773055" y="3284987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0.4</a:t>
            </a:r>
            <a:endParaRPr lang="ko-KR" altLang="en-US" dirty="0"/>
          </a:p>
        </p:txBody>
      </p: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19330"/>
              </p:ext>
            </p:extLst>
          </p:nvPr>
        </p:nvGraphicFramePr>
        <p:xfrm>
          <a:off x="5043424" y="313020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타원 50">
            <a:extLst>
              <a:ext uri="{FF2B5EF4-FFF2-40B4-BE49-F238E27FC236}">
                <a16:creationId xmlns="" xmlns:a16="http://schemas.microsoft.com/office/drawing/2014/main" id="{B15FCD0A-3165-4932-B2E7-53A4F4087EF1}"/>
              </a:ext>
            </a:extLst>
          </p:cNvPr>
          <p:cNvSpPr/>
          <p:nvPr/>
        </p:nvSpPr>
        <p:spPr>
          <a:xfrm>
            <a:off x="5623727" y="3203155"/>
            <a:ext cx="468052" cy="468052"/>
          </a:xfrm>
          <a:prstGeom prst="ellipse">
            <a:avLst/>
          </a:prstGeom>
          <a:noFill/>
          <a:ln w="19050">
            <a:solidFill>
              <a:srgbClr val="A7D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27" name="내용 개체 틀 2"/>
          <p:cNvSpPr txBox="1">
            <a:spLocks/>
          </p:cNvSpPr>
          <p:nvPr/>
        </p:nvSpPr>
        <p:spPr>
          <a:xfrm>
            <a:off x="5639158" y="2996952"/>
            <a:ext cx="430933" cy="622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2800" dirty="0"/>
              <a:t>=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9400" y="32354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542" y="33100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247238-06DF-4015-93B9-A5E69F206A80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  <a:extLst>
              <a:ext uri="{FF2B5EF4-FFF2-40B4-BE49-F238E27FC236}">
                <a16:creationId xmlns="" xmlns:a16="http://schemas.microsoft.com/office/drawing/2014/main" id="{A4903630-D75F-42BB-980E-76705D1A3DF1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  <a:extLst>
              <a:ext uri="{FF2B5EF4-FFF2-40B4-BE49-F238E27FC236}">
                <a16:creationId xmlns="" xmlns:a16="http://schemas.microsoft.com/office/drawing/2014/main" id="{93E9444A-26CC-45B3-8BED-EF726F547469}"/>
              </a:ext>
            </a:extLst>
          </p:cNvPr>
          <p:cNvSpPr/>
          <p:nvPr/>
        </p:nvSpPr>
        <p:spPr>
          <a:xfrm>
            <a:off x="768930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  <a:extLst>
              <a:ext uri="{FF2B5EF4-FFF2-40B4-BE49-F238E27FC236}">
                <a16:creationId xmlns="" xmlns:a16="http://schemas.microsoft.com/office/drawing/2014/main" id="{2063383A-77EB-4450-82F7-5FB753329156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2794D60-5717-4CFC-B686-80172168853F}"/>
              </a:ext>
            </a:extLst>
          </p:cNvPr>
          <p:cNvSpPr/>
          <p:nvPr/>
        </p:nvSpPr>
        <p:spPr>
          <a:xfrm>
            <a:off x="8436843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AE19A07-5CBD-42D6-BB37-9C8DCB5E2D7A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1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/>
      <p:bldP spid="44" grpId="0"/>
      <p:bldP spid="47" grpId="0"/>
      <p:bldP spid="49" grpId="0"/>
      <p:bldP spid="51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44" name="내용 개체 틀 2">
            <a:extLst>
              <a:ext uri="{FF2B5EF4-FFF2-40B4-BE49-F238E27FC236}">
                <a16:creationId xmlns="" xmlns:a16="http://schemas.microsoft.com/office/drawing/2014/main" id="{D3F63C5B-31C7-46F2-B860-5B359D3E4EB8}"/>
              </a:ext>
            </a:extLst>
          </p:cNvPr>
          <p:cNvSpPr txBox="1">
            <a:spLocks/>
          </p:cNvSpPr>
          <p:nvPr/>
        </p:nvSpPr>
        <p:spPr>
          <a:xfrm>
            <a:off x="3115442" y="2711115"/>
            <a:ext cx="574428" cy="39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1.2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="" xmlns:a16="http://schemas.microsoft.com/office/drawing/2014/main" id="{B562D3AD-82AD-4F56-A8F1-99AECAE33B1F}"/>
              </a:ext>
            </a:extLst>
          </p:cNvPr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35" name="내용 개체 틀 3">
              <a:extLst>
                <a:ext uri="{FF2B5EF4-FFF2-40B4-BE49-F238E27FC236}">
                  <a16:creationId xmlns="" xmlns:a16="http://schemas.microsoft.com/office/drawing/2014/main" id="{40EAAC96-754E-47F6-B4B5-29D3DE9A31BA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45" name="내용 개체 틀 3">
              <a:extLst>
                <a:ext uri="{FF2B5EF4-FFF2-40B4-BE49-F238E27FC236}">
                  <a16:creationId xmlns="" xmlns:a16="http://schemas.microsoft.com/office/drawing/2014/main" id="{1E1CA1E2-4577-412B-A550-B587ED0D5C09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분수와 소수의 크기를 비교하여 작은 수부터 차례로 써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47" name="내용 개체 틀 2">
            <a:extLst>
              <a:ext uri="{FF2B5EF4-FFF2-40B4-BE49-F238E27FC236}">
                <a16:creationId xmlns="" xmlns:a16="http://schemas.microsoft.com/office/drawing/2014/main" id="{E83A657B-8112-4DCF-ACA2-CF72BBB384FF}"/>
              </a:ext>
            </a:extLst>
          </p:cNvPr>
          <p:cNvSpPr txBox="1">
            <a:spLocks/>
          </p:cNvSpPr>
          <p:nvPr/>
        </p:nvSpPr>
        <p:spPr>
          <a:xfrm>
            <a:off x="5187370" y="2711115"/>
            <a:ext cx="574428" cy="39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0.7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AF0FAF08-EFEC-49AD-B2E8-49B04B803C8F}"/>
              </a:ext>
            </a:extLst>
          </p:cNvPr>
          <p:cNvSpPr/>
          <p:nvPr/>
        </p:nvSpPr>
        <p:spPr>
          <a:xfrm>
            <a:off x="2533628" y="2427847"/>
            <a:ext cx="4911944" cy="100115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내용 개체 틀 2">
            <a:extLst>
              <a:ext uri="{FF2B5EF4-FFF2-40B4-BE49-F238E27FC236}">
                <a16:creationId xmlns="" xmlns:a16="http://schemas.microsoft.com/office/drawing/2014/main" id="{87E61F05-5893-4542-9174-00B3C08CFAE8}"/>
              </a:ext>
            </a:extLst>
          </p:cNvPr>
          <p:cNvSpPr txBox="1">
            <a:spLocks/>
          </p:cNvSpPr>
          <p:nvPr/>
        </p:nvSpPr>
        <p:spPr>
          <a:xfrm>
            <a:off x="2621352" y="3819871"/>
            <a:ext cx="5067952" cy="39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(                ,              ,                 ,                   )                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내용 개체 틀 2">
            <a:extLst>
              <a:ext uri="{FF2B5EF4-FFF2-40B4-BE49-F238E27FC236}">
                <a16:creationId xmlns="" xmlns:a16="http://schemas.microsoft.com/office/drawing/2014/main" id="{2BC4D053-1433-418A-87FE-5DDE0DEE8CD1}"/>
              </a:ext>
            </a:extLst>
          </p:cNvPr>
          <p:cNvSpPr txBox="1">
            <a:spLocks/>
          </p:cNvSpPr>
          <p:nvPr/>
        </p:nvSpPr>
        <p:spPr>
          <a:xfrm>
            <a:off x="5041054" y="3843589"/>
            <a:ext cx="574428" cy="39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0.7</a:t>
            </a:r>
            <a:endParaRPr lang="ko-KR" altLang="en-US" dirty="0"/>
          </a:p>
        </p:txBody>
      </p:sp>
      <p:sp>
        <p:nvSpPr>
          <p:cNvPr id="53" name="내용 개체 틀 2">
            <a:extLst>
              <a:ext uri="{FF2B5EF4-FFF2-40B4-BE49-F238E27FC236}">
                <a16:creationId xmlns="" xmlns:a16="http://schemas.microsoft.com/office/drawing/2014/main" id="{162794F4-8FA5-4880-983B-A597EC4FA6AA}"/>
              </a:ext>
            </a:extLst>
          </p:cNvPr>
          <p:cNvSpPr txBox="1">
            <a:spLocks/>
          </p:cNvSpPr>
          <p:nvPr/>
        </p:nvSpPr>
        <p:spPr>
          <a:xfrm>
            <a:off x="6324189" y="3819871"/>
            <a:ext cx="574428" cy="39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1.2</a:t>
            </a:r>
            <a:endParaRPr lang="ko-KR" altLang="en-US" dirty="0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917223"/>
              </p:ext>
            </p:extLst>
          </p:nvPr>
        </p:nvGraphicFramePr>
        <p:xfrm>
          <a:off x="4200485" y="260090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85115"/>
              </p:ext>
            </p:extLst>
          </p:nvPr>
        </p:nvGraphicFramePr>
        <p:xfrm>
          <a:off x="6361261" y="260090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74324"/>
              </p:ext>
            </p:extLst>
          </p:nvPr>
        </p:nvGraphicFramePr>
        <p:xfrm>
          <a:off x="3092188" y="368102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04410"/>
              </p:ext>
            </p:extLst>
          </p:nvPr>
        </p:nvGraphicFramePr>
        <p:xfrm>
          <a:off x="4139829" y="3684069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35" y="37815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91442D30-3A98-4A13-BFD3-9B4D8A00FDD4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6" action="ppaction://hlinksldjump"/>
            <a:extLst>
              <a:ext uri="{FF2B5EF4-FFF2-40B4-BE49-F238E27FC236}">
                <a16:creationId xmlns="" xmlns:a16="http://schemas.microsoft.com/office/drawing/2014/main" id="{82333520-9E50-4567-829D-4262515A5AE5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  <a:extLst>
              <a:ext uri="{FF2B5EF4-FFF2-40B4-BE49-F238E27FC236}">
                <a16:creationId xmlns="" xmlns:a16="http://schemas.microsoft.com/office/drawing/2014/main" id="{5F744BC2-57D9-4EE8-A4E0-977545C23F05}"/>
              </a:ext>
            </a:extLst>
          </p:cNvPr>
          <p:cNvSpPr/>
          <p:nvPr/>
        </p:nvSpPr>
        <p:spPr>
          <a:xfrm>
            <a:off x="768930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  <a:extLst>
              <a:ext uri="{FF2B5EF4-FFF2-40B4-BE49-F238E27FC236}">
                <a16:creationId xmlns="" xmlns:a16="http://schemas.microsoft.com/office/drawing/2014/main" id="{9DD17748-0ED2-4F61-AE0D-D9D8EBD35DDC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B45C3848-01D1-475A-82D4-594D4B733A8F}"/>
              </a:ext>
            </a:extLst>
          </p:cNvPr>
          <p:cNvSpPr/>
          <p:nvPr/>
        </p:nvSpPr>
        <p:spPr>
          <a:xfrm>
            <a:off x="8436843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4EEF88E-CB8C-4591-BAE6-02DFCDC6BA1D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99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2" grpId="0" animBg="1"/>
      <p:bldP spid="49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996952"/>
            <a:ext cx="366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분수와 소수의 크기를 비교해 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47766" y="2768208"/>
            <a:ext cx="484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분수와 소수의 크기를 비교해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분수와 소수의 크기를 비교해 볼까요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6A4BCBAF-A14B-49AF-B9B9-4C8DADEB888C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0A914BC1-8931-4508-9ACF-BA3B602FB4A2}"/>
              </a:ext>
            </a:extLst>
          </p:cNvPr>
          <p:cNvSpPr/>
          <p:nvPr/>
        </p:nvSpPr>
        <p:spPr>
          <a:xfrm>
            <a:off x="768930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8E22550F-268C-4748-9570-CCCC16BC0A81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77C1BF1A-3E71-4330-8BF6-5E520212D60A}"/>
              </a:ext>
            </a:extLst>
          </p:cNvPr>
          <p:cNvSpPr/>
          <p:nvPr/>
        </p:nvSpPr>
        <p:spPr>
          <a:xfrm>
            <a:off x="8436843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99EA25-6F7C-49B9-919C-0C4EF7A0F7E6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9" action="ppaction://hlinksldjump"/>
            <a:extLst>
              <a:ext uri="{FF2B5EF4-FFF2-40B4-BE49-F238E27FC236}">
                <a16:creationId xmlns="" xmlns:a16="http://schemas.microsoft.com/office/drawing/2014/main" id="{9536BBC0-71D7-4A93-A4E4-DDF723EF25D6}"/>
              </a:ext>
            </a:extLst>
          </p:cNvPr>
          <p:cNvSpPr/>
          <p:nvPr/>
        </p:nvSpPr>
        <p:spPr>
          <a:xfrm>
            <a:off x="9196517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분수와 소수의 관계 알아보기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48875" r="27197" b="20477"/>
          <a:stretch/>
        </p:blipFill>
        <p:spPr>
          <a:xfrm>
            <a:off x="1720787" y="1628775"/>
            <a:ext cx="6248401" cy="39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48875" r="27197" b="20477"/>
          <a:stretch/>
        </p:blipFill>
        <p:spPr>
          <a:xfrm>
            <a:off x="3326662" y="1447779"/>
            <a:ext cx="2660414" cy="1701440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분수와 소수의 관계 알아보기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933501" y="3141019"/>
            <a:ext cx="8051947" cy="1209976"/>
            <a:chOff x="933501" y="3141019"/>
            <a:chExt cx="8051947" cy="1209976"/>
          </a:xfrm>
        </p:grpSpPr>
        <p:grpSp>
          <p:nvGrpSpPr>
            <p:cNvPr id="54" name="그룹 53"/>
            <p:cNvGrpSpPr/>
            <p:nvPr/>
          </p:nvGrpSpPr>
          <p:grpSpPr>
            <a:xfrm>
              <a:off x="941928" y="3141019"/>
              <a:ext cx="8031827" cy="343983"/>
              <a:chOff x="941928" y="1485625"/>
              <a:chExt cx="8031827" cy="343983"/>
            </a:xfrm>
          </p:grpSpPr>
          <p:sp>
            <p:nvSpPr>
              <p:cNvPr id="55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4568" y="1485625"/>
                <a:ext cx="7909187" cy="3439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비커에 눈금이 몇 칸으로 표시되어 있고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물이 얼마나 들어 있나요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6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모서리가 둥근 직사각형 56"/>
            <p:cNvSpPr/>
            <p:nvPr/>
          </p:nvSpPr>
          <p:spPr bwMode="auto">
            <a:xfrm>
              <a:off x="933501" y="3518559"/>
              <a:ext cx="8051947" cy="83243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8" name="내용 개체 틀 2"/>
          <p:cNvSpPr txBox="1">
            <a:spLocks/>
          </p:cNvSpPr>
          <p:nvPr/>
        </p:nvSpPr>
        <p:spPr>
          <a:xfrm>
            <a:off x="959242" y="3613548"/>
            <a:ext cx="8026206" cy="6654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모두 </a:t>
            </a:r>
            <a:r>
              <a:rPr lang="en-US" altLang="ko-KR" dirty="0"/>
              <a:t>5</a:t>
            </a:r>
            <a:r>
              <a:rPr lang="ko-KR" altLang="en-US" dirty="0"/>
              <a:t>칸으로 표시되어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물은 </a:t>
            </a:r>
            <a:r>
              <a:rPr lang="en-US" altLang="ko-KR" dirty="0"/>
              <a:t>2</a:t>
            </a:r>
            <a:r>
              <a:rPr lang="ko-KR" altLang="en-US" dirty="0"/>
              <a:t>칸만큼 들어 있습니다</a:t>
            </a:r>
            <a:r>
              <a:rPr lang="en-US" altLang="ko-KR" dirty="0"/>
              <a:t>.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941928" y="4435343"/>
            <a:ext cx="8031827" cy="1322679"/>
            <a:chOff x="941928" y="4435343"/>
            <a:chExt cx="8031827" cy="1322679"/>
          </a:xfrm>
        </p:grpSpPr>
        <p:grpSp>
          <p:nvGrpSpPr>
            <p:cNvPr id="60" name="그룹 59"/>
            <p:cNvGrpSpPr/>
            <p:nvPr/>
          </p:nvGrpSpPr>
          <p:grpSpPr>
            <a:xfrm>
              <a:off x="941928" y="4435343"/>
              <a:ext cx="8031827" cy="343983"/>
              <a:chOff x="941928" y="1485625"/>
              <a:chExt cx="8031827" cy="343983"/>
            </a:xfrm>
          </p:grpSpPr>
          <p:sp>
            <p:nvSpPr>
              <p:cNvPr id="61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4568" y="1485625"/>
                <a:ext cx="7909187" cy="3439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물이 들어 있는 양만큼 분수로 알아보고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소수로 나타내어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3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37" t="46438" r="38146" b="46561"/>
            <a:stretch/>
          </p:blipFill>
          <p:spPr>
            <a:xfrm>
              <a:off x="3913207" y="4844640"/>
              <a:ext cx="1863561" cy="913382"/>
            </a:xfrm>
            <a:prstGeom prst="rect">
              <a:avLst/>
            </a:prstGeom>
          </p:spPr>
        </p:pic>
      </p:grpSp>
      <p:sp>
        <p:nvSpPr>
          <p:cNvPr id="26" name="내용 개체 틀 2"/>
          <p:cNvSpPr txBox="1">
            <a:spLocks/>
          </p:cNvSpPr>
          <p:nvPr/>
        </p:nvSpPr>
        <p:spPr>
          <a:xfrm>
            <a:off x="4496018" y="5019556"/>
            <a:ext cx="420978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5072885" y="5221249"/>
            <a:ext cx="564191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0.4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19551" y="1367830"/>
            <a:ext cx="8117721" cy="397925"/>
            <a:chOff x="919551" y="1367830"/>
            <a:chExt cx="8117721" cy="397925"/>
          </a:xfrm>
        </p:grpSpPr>
        <p:sp>
          <p:nvSpPr>
            <p:cNvPr id="36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367830"/>
              <a:ext cx="7909187" cy="3979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비커에 들어 있는 물의 양을 보고 분수와 소수의 관계를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19551" y="1447779"/>
              <a:ext cx="217025" cy="217025"/>
              <a:chOff x="919551" y="1447779"/>
              <a:chExt cx="217025" cy="217025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919551" y="1447779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987456" y="1515684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1" name="그림 4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13" y="1822897"/>
            <a:ext cx="276515" cy="27395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6326" y="37861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869" y="50655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28B50403-54AA-4FBB-85B6-756436A50ED5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64CFE6C9-D126-4882-95B5-5A2EC88BE418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9617F9D-0DEC-40A4-A9D7-42FB33F44CED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95F74E1-BF55-417A-A817-935ACB98D496}"/>
              </a:ext>
            </a:extLst>
          </p:cNvPr>
          <p:cNvSpPr/>
          <p:nvPr/>
        </p:nvSpPr>
        <p:spPr>
          <a:xfrm>
            <a:off x="8436843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1290EA8-652E-486A-9C1D-A3221A7E639B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BD84E9-957B-430F-AA65-47B994927B3E}"/>
              </a:ext>
            </a:extLst>
          </p:cNvPr>
          <p:cNvSpPr/>
          <p:nvPr/>
        </p:nvSpPr>
        <p:spPr>
          <a:xfrm>
            <a:off x="9196517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1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분수와 소수의 관계 알아보기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941928" y="1440099"/>
            <a:ext cx="8095344" cy="397925"/>
            <a:chOff x="941928" y="1376772"/>
            <a:chExt cx="8095344" cy="397925"/>
          </a:xfrm>
        </p:grpSpPr>
        <p:sp>
          <p:nvSpPr>
            <p:cNvPr id="47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376772"/>
              <a:ext cx="7909187" cy="3979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수직선에 분수와 소수로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8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49671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17222" y="3284984"/>
            <a:ext cx="8120050" cy="2591941"/>
            <a:chOff x="917222" y="3284984"/>
            <a:chExt cx="8120050" cy="2591941"/>
          </a:xfrm>
        </p:grpSpPr>
        <p:sp>
          <p:nvSpPr>
            <p:cNvPr id="64" name="모서리가 둥근 직사각형 63"/>
            <p:cNvSpPr/>
            <p:nvPr/>
          </p:nvSpPr>
          <p:spPr bwMode="auto">
            <a:xfrm>
              <a:off x="917222" y="3695088"/>
              <a:ext cx="8120050" cy="2181837"/>
            </a:xfrm>
            <a:prstGeom prst="roundRect">
              <a:avLst>
                <a:gd name="adj" fmla="val 1046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41928" y="3284984"/>
              <a:ext cx="8095344" cy="648072"/>
              <a:chOff x="941928" y="1376772"/>
              <a:chExt cx="8095344" cy="648072"/>
            </a:xfrm>
          </p:grpSpPr>
          <p:sp>
            <p:nvSpPr>
              <p:cNvPr id="54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2"/>
                <a:ext cx="7909187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분수를 크기가 같은 소수로 어떻게 나타낼 수 있는지 이야기해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5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6" name="내용 개체 틀 2"/>
          <p:cNvSpPr txBox="1">
            <a:spLocks/>
          </p:cNvSpPr>
          <p:nvPr/>
        </p:nvSpPr>
        <p:spPr>
          <a:xfrm>
            <a:off x="905491" y="3672389"/>
            <a:ext cx="8131781" cy="22695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90000"/>
              </a:lnSpc>
            </a:pPr>
            <a:r>
              <a:rPr lang="en-US" altLang="ko-KR" dirty="0"/>
              <a:t>        </a:t>
            </a:r>
            <a:r>
              <a:rPr lang="ko-KR" altLang="en-US" dirty="0"/>
              <a:t>은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 </a:t>
            </a:r>
            <a:r>
              <a:rPr lang="ko-KR" altLang="en-US" dirty="0"/>
              <a:t>사이를 </a:t>
            </a:r>
            <a:r>
              <a:rPr lang="en-US" altLang="ko-KR" dirty="0"/>
              <a:t>10</a:t>
            </a:r>
            <a:r>
              <a:rPr lang="ko-KR" altLang="en-US" dirty="0"/>
              <a:t>칸으로 나누었으므로 한 칸은        을 나타냅니다</a:t>
            </a:r>
            <a:r>
              <a:rPr lang="en-US" altLang="ko-KR" dirty="0"/>
              <a:t>.         </a:t>
            </a:r>
          </a:p>
          <a:p>
            <a:pPr marL="269875" indent="0">
              <a:lnSpc>
                <a:spcPct val="190000"/>
              </a:lnSpc>
              <a:buNone/>
            </a:pPr>
            <a:r>
              <a:rPr lang="en-US" altLang="ko-KR" dirty="0"/>
              <a:t>0.1</a:t>
            </a:r>
            <a:r>
              <a:rPr lang="ko-KR" altLang="en-US" dirty="0"/>
              <a:t>은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 </a:t>
            </a:r>
            <a:r>
              <a:rPr lang="ko-KR" altLang="en-US" dirty="0"/>
              <a:t>사이를 </a:t>
            </a:r>
            <a:r>
              <a:rPr lang="en-US" altLang="ko-KR" dirty="0"/>
              <a:t>10</a:t>
            </a:r>
            <a:r>
              <a:rPr lang="ko-KR" altLang="en-US" dirty="0"/>
              <a:t>칸으로 나누었으므로 한 칸은 </a:t>
            </a:r>
            <a:r>
              <a:rPr lang="en-US" altLang="ko-KR" dirty="0"/>
              <a:t>0.1</a:t>
            </a:r>
            <a:r>
              <a:rPr lang="ko-KR" altLang="en-US" dirty="0"/>
              <a:t>을 나타냅니다</a:t>
            </a:r>
            <a:r>
              <a:rPr lang="en-US" altLang="ko-KR" dirty="0"/>
              <a:t>. </a:t>
            </a:r>
            <a:r>
              <a:rPr lang="ko-KR" altLang="en-US" dirty="0"/>
              <a:t>따라서         </a:t>
            </a:r>
            <a:endParaRPr lang="en-US" altLang="ko-KR" dirty="0"/>
          </a:p>
          <a:p>
            <a:pPr indent="0">
              <a:lnSpc>
                <a:spcPct val="190000"/>
              </a:lnSpc>
              <a:buNone/>
            </a:pPr>
            <a:r>
              <a:rPr lang="en-US" altLang="ko-KR" dirty="0"/>
              <a:t>          </a:t>
            </a:r>
            <a:r>
              <a:rPr lang="ko-KR" altLang="en-US" dirty="0"/>
              <a:t>과 </a:t>
            </a:r>
            <a:r>
              <a:rPr lang="en-US" altLang="ko-KR" dirty="0"/>
              <a:t>0.1</a:t>
            </a:r>
            <a:r>
              <a:rPr lang="ko-KR" altLang="en-US" dirty="0"/>
              <a:t>은 크기가 같은 수입니다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r>
              <a:rPr lang="en-US" altLang="ko-KR" dirty="0"/>
              <a:t> </a:t>
            </a:r>
            <a:r>
              <a:rPr lang="ko-KR" altLang="en-US" dirty="0"/>
              <a:t>분모가 </a:t>
            </a:r>
            <a:r>
              <a:rPr lang="en-US" altLang="ko-KR" dirty="0"/>
              <a:t>10</a:t>
            </a:r>
            <a:r>
              <a:rPr lang="ko-KR" altLang="en-US" dirty="0"/>
              <a:t>인 분수는 소수 한 자리 수로 나타낼 수 있습니다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endParaRPr lang="en-US" altLang="ko-KR" dirty="0"/>
          </a:p>
        </p:txBody>
      </p:sp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11497"/>
              </p:ext>
            </p:extLst>
          </p:nvPr>
        </p:nvGraphicFramePr>
        <p:xfrm>
          <a:off x="1280592" y="370365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28456"/>
              </p:ext>
            </p:extLst>
          </p:nvPr>
        </p:nvGraphicFramePr>
        <p:xfrm>
          <a:off x="6429164" y="370365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16906"/>
              </p:ext>
            </p:extLst>
          </p:nvPr>
        </p:nvGraphicFramePr>
        <p:xfrm>
          <a:off x="1208624" y="478981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63264" r="26088" b="24032"/>
          <a:stretch/>
        </p:blipFill>
        <p:spPr>
          <a:xfrm>
            <a:off x="1532620" y="1721854"/>
            <a:ext cx="6547778" cy="1851162"/>
          </a:xfrm>
          <a:prstGeom prst="rect">
            <a:avLst/>
          </a:prstGeom>
        </p:spPr>
      </p:pic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78313"/>
              </p:ext>
            </p:extLst>
          </p:nvPr>
        </p:nvGraphicFramePr>
        <p:xfrm>
          <a:off x="2972820" y="197395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86268"/>
              </p:ext>
            </p:extLst>
          </p:nvPr>
        </p:nvGraphicFramePr>
        <p:xfrm>
          <a:off x="4664988" y="197395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53836"/>
              </p:ext>
            </p:extLst>
          </p:nvPr>
        </p:nvGraphicFramePr>
        <p:xfrm>
          <a:off x="5205028" y="197395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60616"/>
              </p:ext>
            </p:extLst>
          </p:nvPr>
        </p:nvGraphicFramePr>
        <p:xfrm>
          <a:off x="6321152" y="197395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42106"/>
              </p:ext>
            </p:extLst>
          </p:nvPr>
        </p:nvGraphicFramePr>
        <p:xfrm>
          <a:off x="6897196" y="197395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내용 개체 틀 2"/>
          <p:cNvSpPr txBox="1">
            <a:spLocks/>
          </p:cNvSpPr>
          <p:nvPr/>
        </p:nvSpPr>
        <p:spPr>
          <a:xfrm>
            <a:off x="3440832" y="2767395"/>
            <a:ext cx="564191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0.3</a:t>
            </a: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3969729" y="2767395"/>
            <a:ext cx="564191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0.4</a:t>
            </a:r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6249164" y="2767395"/>
            <a:ext cx="564191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0.8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640" y="23802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640" y="45810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직사각형 56">
            <a:hlinkClick r:id="rId7" action="ppaction://hlinksldjump"/>
            <a:extLst>
              <a:ext uri="{FF2B5EF4-FFF2-40B4-BE49-F238E27FC236}">
                <a16:creationId xmlns="" xmlns:a16="http://schemas.microsoft.com/office/drawing/2014/main" id="{C90D4EAD-121E-44A7-B8BF-59E1C6427E2E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8" action="ppaction://hlinksldjump"/>
            <a:extLst>
              <a:ext uri="{FF2B5EF4-FFF2-40B4-BE49-F238E27FC236}">
                <a16:creationId xmlns="" xmlns:a16="http://schemas.microsoft.com/office/drawing/2014/main" id="{974DAFEE-37CA-43E3-8E98-827E6167DFEB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9" action="ppaction://hlinksldjump"/>
            <a:extLst>
              <a:ext uri="{FF2B5EF4-FFF2-40B4-BE49-F238E27FC236}">
                <a16:creationId xmlns="" xmlns:a16="http://schemas.microsoft.com/office/drawing/2014/main" id="{80F2F395-EFE1-4518-ADDF-42107F3AAA31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6779DB3-C1E8-46FF-B25C-045F0C72E08F}"/>
              </a:ext>
            </a:extLst>
          </p:cNvPr>
          <p:cNvSpPr/>
          <p:nvPr/>
        </p:nvSpPr>
        <p:spPr>
          <a:xfrm>
            <a:off x="8436843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5669FDC-A0B4-4A3F-BEF4-598387F900AA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B82E757-8707-41DF-82D5-25DE1F75E43D}"/>
              </a:ext>
            </a:extLst>
          </p:cNvPr>
          <p:cNvSpPr/>
          <p:nvPr/>
        </p:nvSpPr>
        <p:spPr>
          <a:xfrm>
            <a:off x="9196517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6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그림 7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326" r="24461" b="75690"/>
          <a:stretch/>
        </p:blipFill>
        <p:spPr>
          <a:xfrm>
            <a:off x="2212977" y="4501213"/>
            <a:ext cx="5431783" cy="985837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13204" b="91016"/>
          <a:stretch/>
        </p:blipFill>
        <p:spPr>
          <a:xfrm>
            <a:off x="2360712" y="2883450"/>
            <a:ext cx="5242561" cy="985837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19551" y="1621505"/>
            <a:ext cx="8245917" cy="352582"/>
            <a:chOff x="919551" y="1621505"/>
            <a:chExt cx="8245917" cy="352582"/>
          </a:xfrm>
        </p:grpSpPr>
        <p:sp>
          <p:nvSpPr>
            <p:cNvPr id="51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256281" y="1621505"/>
              <a:ext cx="7909187" cy="3525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      와       의 크기를 분수와 소수로 비교해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19551" y="1663803"/>
              <a:ext cx="217025" cy="217025"/>
              <a:chOff x="919551" y="1447779"/>
              <a:chExt cx="217025" cy="217025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919551" y="1447779"/>
                <a:ext cx="217025" cy="217025"/>
                <a:chOff x="1496616" y="995289"/>
                <a:chExt cx="216024" cy="216024"/>
              </a:xfrm>
            </p:grpSpPr>
            <p:sp>
              <p:nvSpPr>
                <p:cNvPr id="45" name="모서리가 둥근 직사각형 4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6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44" name="모서리가 둥근 직사각형 43"/>
              <p:cNvSpPr/>
              <p:nvPr/>
            </p:nvSpPr>
            <p:spPr>
              <a:xfrm>
                <a:off x="987456" y="1515684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7" name="내용 개체 틀 5"/>
          <p:cNvSpPr txBox="1">
            <a:spLocks/>
          </p:cNvSpPr>
          <p:nvPr/>
        </p:nvSpPr>
        <p:spPr>
          <a:xfrm>
            <a:off x="1506829" y="620688"/>
            <a:ext cx="3214195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과       의 크기 비교하기</a:t>
            </a:r>
          </a:p>
        </p:txBody>
      </p: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28023"/>
              </p:ext>
            </p:extLst>
          </p:nvPr>
        </p:nvGraphicFramePr>
        <p:xfrm>
          <a:off x="1172580" y="436828"/>
          <a:ext cx="360000" cy="67056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1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dirty="0">
                          <a:solidFill>
                            <a:srgbClr val="695A35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6</a:t>
                      </a:r>
                      <a:endParaRPr kumimoji="0" lang="ko-KR" altLang="en-US" sz="2200" b="1" dirty="0">
                        <a:solidFill>
                          <a:srgbClr val="695A35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5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5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>
                          <a:solidFill>
                            <a:srgbClr val="695A35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20</a:t>
                      </a:r>
                      <a:endParaRPr lang="ko-KR" altLang="en-US" sz="2200" b="1" dirty="0">
                        <a:solidFill>
                          <a:srgbClr val="695A35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5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96931"/>
              </p:ext>
            </p:extLst>
          </p:nvPr>
        </p:nvGraphicFramePr>
        <p:xfrm>
          <a:off x="2000712" y="436828"/>
          <a:ext cx="360000" cy="67056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1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dirty="0">
                          <a:solidFill>
                            <a:srgbClr val="695A35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12</a:t>
                      </a:r>
                      <a:endParaRPr kumimoji="0" lang="ko-KR" altLang="en-US" sz="2200" b="1" dirty="0">
                        <a:solidFill>
                          <a:srgbClr val="695A35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5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5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 dirty="0">
                          <a:solidFill>
                            <a:srgbClr val="695A35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30</a:t>
                      </a:r>
                      <a:endParaRPr lang="ko-KR" altLang="en-US" sz="2200" b="1" dirty="0">
                        <a:solidFill>
                          <a:srgbClr val="695A35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5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187"/>
              </p:ext>
            </p:extLst>
          </p:nvPr>
        </p:nvGraphicFramePr>
        <p:xfrm>
          <a:off x="2023790" y="1477379"/>
          <a:ext cx="360000" cy="632561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28992"/>
              </p:ext>
            </p:extLst>
          </p:nvPr>
        </p:nvGraphicFramePr>
        <p:xfrm>
          <a:off x="1303670" y="1477379"/>
          <a:ext cx="360000" cy="632561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6" name="그룹 55"/>
          <p:cNvGrpSpPr/>
          <p:nvPr/>
        </p:nvGrpSpPr>
        <p:grpSpPr>
          <a:xfrm>
            <a:off x="941928" y="2226401"/>
            <a:ext cx="8095344" cy="397925"/>
            <a:chOff x="941928" y="1376772"/>
            <a:chExt cx="8095344" cy="397925"/>
          </a:xfrm>
        </p:grpSpPr>
        <p:sp>
          <p:nvSpPr>
            <p:cNvPr id="57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376772"/>
              <a:ext cx="7909187" cy="3979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분수를 약분하여 크기를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8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49671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941928" y="3972167"/>
            <a:ext cx="8095344" cy="397925"/>
            <a:chOff x="941928" y="1376772"/>
            <a:chExt cx="8095344" cy="397925"/>
          </a:xfrm>
        </p:grpSpPr>
        <p:sp>
          <p:nvSpPr>
            <p:cNvPr id="60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376772"/>
              <a:ext cx="7909187" cy="3979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분수를 소수로 나타내어 크기를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1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49671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3" name="그림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67" name="내용 개체 틀 2"/>
          <p:cNvSpPr txBox="1">
            <a:spLocks/>
          </p:cNvSpPr>
          <p:nvPr/>
        </p:nvSpPr>
        <p:spPr>
          <a:xfrm>
            <a:off x="4208789" y="3349041"/>
            <a:ext cx="564191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</a:t>
            </a: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4264845" y="2923298"/>
            <a:ext cx="364119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</a:p>
        </p:txBody>
      </p:sp>
      <p:sp>
        <p:nvSpPr>
          <p:cNvPr id="69" name="내용 개체 틀 2"/>
          <p:cNvSpPr txBox="1">
            <a:spLocks/>
          </p:cNvSpPr>
          <p:nvPr/>
        </p:nvSpPr>
        <p:spPr>
          <a:xfrm>
            <a:off x="4928869" y="3349041"/>
            <a:ext cx="564191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</a:t>
            </a:r>
          </a:p>
        </p:txBody>
      </p:sp>
      <p:sp>
        <p:nvSpPr>
          <p:cNvPr id="70" name="내용 개체 틀 2"/>
          <p:cNvSpPr txBox="1">
            <a:spLocks/>
          </p:cNvSpPr>
          <p:nvPr/>
        </p:nvSpPr>
        <p:spPr>
          <a:xfrm>
            <a:off x="4984925" y="2924944"/>
            <a:ext cx="364119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grpSp>
        <p:nvGrpSpPr>
          <p:cNvPr id="71" name="그룹 70"/>
          <p:cNvGrpSpPr/>
          <p:nvPr/>
        </p:nvGrpSpPr>
        <p:grpSpPr>
          <a:xfrm flipH="1">
            <a:off x="6590012" y="3210764"/>
            <a:ext cx="163188" cy="290244"/>
            <a:chOff x="-2544218" y="2650098"/>
            <a:chExt cx="739252" cy="1314826"/>
          </a:xfrm>
        </p:grpSpPr>
        <p:cxnSp>
          <p:nvCxnSpPr>
            <p:cNvPr id="72" name="직선 연결선 71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내용 개체 틀 2"/>
          <p:cNvSpPr txBox="1">
            <a:spLocks/>
          </p:cNvSpPr>
          <p:nvPr/>
        </p:nvSpPr>
        <p:spPr>
          <a:xfrm>
            <a:off x="4124908" y="4581128"/>
            <a:ext cx="364119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</a:p>
        </p:txBody>
      </p:sp>
      <p:sp>
        <p:nvSpPr>
          <p:cNvPr id="89" name="내용 개체 틀 2"/>
          <p:cNvSpPr txBox="1">
            <a:spLocks/>
          </p:cNvSpPr>
          <p:nvPr/>
        </p:nvSpPr>
        <p:spPr>
          <a:xfrm>
            <a:off x="4768901" y="4581128"/>
            <a:ext cx="364119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90" name="내용 개체 틀 2"/>
          <p:cNvSpPr txBox="1">
            <a:spLocks/>
          </p:cNvSpPr>
          <p:nvPr/>
        </p:nvSpPr>
        <p:spPr>
          <a:xfrm>
            <a:off x="5720957" y="4814418"/>
            <a:ext cx="564191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0.3</a:t>
            </a:r>
          </a:p>
        </p:txBody>
      </p:sp>
      <p:sp>
        <p:nvSpPr>
          <p:cNvPr id="94" name="내용 개체 틀 2"/>
          <p:cNvSpPr txBox="1">
            <a:spLocks/>
          </p:cNvSpPr>
          <p:nvPr/>
        </p:nvSpPr>
        <p:spPr>
          <a:xfrm>
            <a:off x="6969224" y="4816064"/>
            <a:ext cx="684076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0.4</a:t>
            </a:r>
          </a:p>
        </p:txBody>
      </p:sp>
      <p:grpSp>
        <p:nvGrpSpPr>
          <p:cNvPr id="95" name="그룹 94"/>
          <p:cNvGrpSpPr/>
          <p:nvPr/>
        </p:nvGrpSpPr>
        <p:grpSpPr>
          <a:xfrm flipH="1">
            <a:off x="6554008" y="4830944"/>
            <a:ext cx="163188" cy="290244"/>
            <a:chOff x="-2544218" y="2650098"/>
            <a:chExt cx="739252" cy="1314826"/>
          </a:xfrm>
        </p:grpSpPr>
        <p:cxnSp>
          <p:nvCxnSpPr>
            <p:cNvPr id="96" name="직선 연결선 95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그림 9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798" y="30684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6806" y="48160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AC4DBB66-71C4-4D07-B2FC-CB068F5F2128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8" action="ppaction://hlinksldjump"/>
            <a:extLst>
              <a:ext uri="{FF2B5EF4-FFF2-40B4-BE49-F238E27FC236}">
                <a16:creationId xmlns="" xmlns:a16="http://schemas.microsoft.com/office/drawing/2014/main" id="{CCEF0B88-1740-4C5C-95D6-710A09690596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BE727970-548B-465C-B662-BBF2B1643601}"/>
              </a:ext>
            </a:extLst>
          </p:cNvPr>
          <p:cNvSpPr/>
          <p:nvPr/>
        </p:nvSpPr>
        <p:spPr>
          <a:xfrm>
            <a:off x="768930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777B6F4-7A35-4B92-9730-CDA6A8644364}"/>
              </a:ext>
            </a:extLst>
          </p:cNvPr>
          <p:cNvSpPr/>
          <p:nvPr/>
        </p:nvSpPr>
        <p:spPr>
          <a:xfrm>
            <a:off x="8436843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5BC390D-EC13-4721-9897-58AF833004B8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E51A380-50F7-4EE3-B99D-F689B01A3B2E}"/>
              </a:ext>
            </a:extLst>
          </p:cNvPr>
          <p:cNvSpPr/>
          <p:nvPr/>
        </p:nvSpPr>
        <p:spPr>
          <a:xfrm>
            <a:off x="9196517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9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88" grpId="0"/>
      <p:bldP spid="89" grpId="0"/>
      <p:bldP spid="90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크기 비교하기</a:t>
            </a: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99518"/>
              </p:ext>
            </p:extLst>
          </p:nvPr>
        </p:nvGraphicFramePr>
        <p:xfrm>
          <a:off x="1303670" y="133824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1" name="그룹 40"/>
          <p:cNvGrpSpPr/>
          <p:nvPr/>
        </p:nvGrpSpPr>
        <p:grpSpPr>
          <a:xfrm>
            <a:off x="941928" y="1986241"/>
            <a:ext cx="8164458" cy="352582"/>
            <a:chOff x="941928" y="1484784"/>
            <a:chExt cx="8164458" cy="352582"/>
          </a:xfrm>
        </p:grpSpPr>
        <p:sp>
          <p:nvSpPr>
            <p:cNvPr id="42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97199" y="1484784"/>
              <a:ext cx="7909187" cy="3525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분수를 소수로 나타내어 크기를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3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모서리가 둥근 직사각형 46"/>
          <p:cNvSpPr/>
          <p:nvPr/>
        </p:nvSpPr>
        <p:spPr bwMode="auto">
          <a:xfrm>
            <a:off x="917222" y="3895612"/>
            <a:ext cx="8120050" cy="1801640"/>
          </a:xfrm>
          <a:prstGeom prst="roundRect">
            <a:avLst>
              <a:gd name="adj" fmla="val 1162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956556" y="3890940"/>
            <a:ext cx="7884117" cy="198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90000"/>
              </a:lnSpc>
            </a:pPr>
            <a:r>
              <a:rPr lang="en-US" altLang="ko-KR" dirty="0"/>
              <a:t>      </a:t>
            </a:r>
            <a:r>
              <a:rPr lang="ko-KR" altLang="en-US" dirty="0"/>
              <a:t>를 소수로 나타내기 위해서는 분모를 </a:t>
            </a:r>
            <a:r>
              <a:rPr lang="en-US" altLang="ko-KR" dirty="0"/>
              <a:t>10</a:t>
            </a:r>
            <a:r>
              <a:rPr lang="ko-KR" altLang="en-US" dirty="0"/>
              <a:t>으로 만듭니다</a:t>
            </a:r>
            <a:r>
              <a:rPr lang="en-US" altLang="ko-KR" dirty="0"/>
              <a:t>. </a:t>
            </a:r>
            <a:r>
              <a:rPr lang="ko-KR" altLang="en-US" dirty="0"/>
              <a:t>분모와  분자에 </a:t>
            </a:r>
            <a:r>
              <a:rPr lang="en-US" altLang="ko-KR" dirty="0"/>
              <a:t>2</a:t>
            </a:r>
            <a:r>
              <a:rPr lang="ko-KR" altLang="en-US" dirty="0"/>
              <a:t>를 곱하면 </a:t>
            </a:r>
            <a:r>
              <a:rPr lang="en-US" altLang="ko-KR" dirty="0"/>
              <a:t>      </a:t>
            </a:r>
            <a:r>
              <a:rPr lang="ko-KR" altLang="en-US" dirty="0"/>
              <a:t>가 됩니다</a:t>
            </a:r>
            <a:r>
              <a:rPr lang="en-US" altLang="ko-KR" dirty="0"/>
              <a:t>.        </a:t>
            </a:r>
            <a:r>
              <a:rPr lang="ko-KR" altLang="en-US" dirty="0"/>
              <a:t>는 </a:t>
            </a:r>
            <a:r>
              <a:rPr lang="en-US" altLang="ko-KR" dirty="0"/>
              <a:t>0.4</a:t>
            </a:r>
            <a:r>
              <a:rPr lang="ko-KR" altLang="en-US" dirty="0"/>
              <a:t>로 나타낼 수 있습니다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r>
              <a:rPr lang="en-US" altLang="ko-KR" dirty="0"/>
              <a:t>0.4</a:t>
            </a:r>
            <a:r>
              <a:rPr lang="ko-KR" altLang="en-US" dirty="0"/>
              <a:t>는 </a:t>
            </a:r>
            <a:r>
              <a:rPr lang="en-US" altLang="ko-KR" dirty="0"/>
              <a:t>0.5</a:t>
            </a:r>
            <a:r>
              <a:rPr lang="ko-KR" altLang="en-US" dirty="0"/>
              <a:t>보다 작으므로 </a:t>
            </a:r>
            <a:r>
              <a:rPr lang="en-US" altLang="ko-KR" dirty="0"/>
              <a:t>      </a:t>
            </a:r>
            <a:r>
              <a:rPr lang="ko-KR" altLang="en-US" dirty="0"/>
              <a:t>는 </a:t>
            </a:r>
            <a:r>
              <a:rPr lang="en-US" altLang="ko-KR" dirty="0"/>
              <a:t>0.5</a:t>
            </a:r>
            <a:r>
              <a:rPr lang="ko-KR" altLang="en-US" dirty="0"/>
              <a:t>보다 작습니다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28219"/>
              </p:ext>
            </p:extLst>
          </p:nvPr>
        </p:nvGraphicFramePr>
        <p:xfrm>
          <a:off x="1927925" y="4437397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34236"/>
              </p:ext>
            </p:extLst>
          </p:nvPr>
        </p:nvGraphicFramePr>
        <p:xfrm>
          <a:off x="1279833" y="393334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1510"/>
              </p:ext>
            </p:extLst>
          </p:nvPr>
        </p:nvGraphicFramePr>
        <p:xfrm>
          <a:off x="3404109" y="4437397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86817"/>
              </p:ext>
            </p:extLst>
          </p:nvPr>
        </p:nvGraphicFramePr>
        <p:xfrm>
          <a:off x="3656856" y="503608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19551" y="1482367"/>
            <a:ext cx="8245917" cy="352582"/>
            <a:chOff x="919551" y="1482367"/>
            <a:chExt cx="8245917" cy="352582"/>
          </a:xfrm>
        </p:grpSpPr>
        <p:grpSp>
          <p:nvGrpSpPr>
            <p:cNvPr id="3" name="그룹 2"/>
            <p:cNvGrpSpPr/>
            <p:nvPr/>
          </p:nvGrpSpPr>
          <p:grpSpPr>
            <a:xfrm>
              <a:off x="919551" y="1482367"/>
              <a:ext cx="8245917" cy="352582"/>
              <a:chOff x="919551" y="1482367"/>
              <a:chExt cx="8245917" cy="352582"/>
            </a:xfrm>
          </p:grpSpPr>
          <p:sp>
            <p:nvSpPr>
              <p:cNvPr id="36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6281" y="1482367"/>
                <a:ext cx="7909187" cy="3525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    와 </a:t>
                </a:r>
                <a:r>
                  <a:rPr lang="en-US" altLang="ko-KR" dirty="0"/>
                  <a:t>0.5</a:t>
                </a:r>
                <a:r>
                  <a:rPr lang="ko-KR" altLang="en-US" dirty="0"/>
                  <a:t>의 크기를 비교해 봅시다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grpSp>
            <p:nvGrpSpPr>
              <p:cNvPr id="28" name="그룹 27"/>
              <p:cNvGrpSpPr/>
              <p:nvPr/>
            </p:nvGrpSpPr>
            <p:grpSpPr>
              <a:xfrm>
                <a:off x="919551" y="1520788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  <p:sp>
          <p:nvSpPr>
            <p:cNvPr id="31" name="모서리가 둥근 직사각형 30"/>
            <p:cNvSpPr/>
            <p:nvPr/>
          </p:nvSpPr>
          <p:spPr>
            <a:xfrm>
              <a:off x="987456" y="1588693"/>
              <a:ext cx="81214" cy="81214"/>
            </a:xfrm>
            <a:prstGeom prst="roundRect">
              <a:avLst>
                <a:gd name="adj" fmla="val 265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719144" y="2451564"/>
            <a:ext cx="4093938" cy="1087368"/>
            <a:chOff x="1719144" y="2451564"/>
            <a:chExt cx="4093938" cy="108736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4" t="51221" r="48611" b="40444"/>
            <a:stretch/>
          </p:blipFill>
          <p:spPr>
            <a:xfrm>
              <a:off x="1719144" y="2451564"/>
              <a:ext cx="2959536" cy="1087368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1" t="54157" r="39848" b="42688"/>
            <a:stretch/>
          </p:blipFill>
          <p:spPr>
            <a:xfrm>
              <a:off x="5270044" y="2834640"/>
              <a:ext cx="543038" cy="411480"/>
            </a:xfrm>
            <a:prstGeom prst="rect">
              <a:avLst/>
            </a:prstGeom>
          </p:spPr>
        </p:pic>
        <p:sp>
          <p:nvSpPr>
            <p:cNvPr id="44" name="타원 43">
              <a:extLst>
                <a:ext uri="{FF2B5EF4-FFF2-40B4-BE49-F238E27FC236}">
                  <a16:creationId xmlns="" xmlns:a16="http://schemas.microsoft.com/office/drawing/2014/main" id="{B15FCD0A-3165-4932-B2E7-53A4F4087EF1}"/>
                </a:ext>
              </a:extLst>
            </p:cNvPr>
            <p:cNvSpPr/>
            <p:nvPr/>
          </p:nvSpPr>
          <p:spPr>
            <a:xfrm>
              <a:off x="4736976" y="2778068"/>
              <a:ext cx="468052" cy="468052"/>
            </a:xfrm>
            <a:prstGeom prst="ellipse">
              <a:avLst/>
            </a:prstGeom>
            <a:noFill/>
            <a:ln w="19050">
              <a:solidFill>
                <a:srgbClr val="A7DC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2720752" y="2700969"/>
            <a:ext cx="364119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3228887" y="2894871"/>
            <a:ext cx="607990" cy="52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0.4</a:t>
            </a:r>
          </a:p>
        </p:txBody>
      </p:sp>
      <p:grpSp>
        <p:nvGrpSpPr>
          <p:cNvPr id="52" name="그룹 51"/>
          <p:cNvGrpSpPr/>
          <p:nvPr/>
        </p:nvGrpSpPr>
        <p:grpSpPr>
          <a:xfrm flipH="1">
            <a:off x="4861820" y="2852936"/>
            <a:ext cx="163188" cy="290244"/>
            <a:chOff x="-2544218" y="2650098"/>
            <a:chExt cx="739252" cy="1314826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그림 6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9142" y="28529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375" y="46174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AD0D908D-B30F-4565-9A37-3735EDCF2FBF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7" action="ppaction://hlinksldjump"/>
            <a:extLst>
              <a:ext uri="{FF2B5EF4-FFF2-40B4-BE49-F238E27FC236}">
                <a16:creationId xmlns="" xmlns:a16="http://schemas.microsoft.com/office/drawing/2014/main" id="{2BECC2A2-4E1A-4428-B777-88B66A792C4C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  <a:extLst>
              <a:ext uri="{FF2B5EF4-FFF2-40B4-BE49-F238E27FC236}">
                <a16:creationId xmlns="" xmlns:a16="http://schemas.microsoft.com/office/drawing/2014/main" id="{0998AAB1-5C36-4611-AD08-C59AE2214B85}"/>
              </a:ext>
            </a:extLst>
          </p:cNvPr>
          <p:cNvSpPr/>
          <p:nvPr/>
        </p:nvSpPr>
        <p:spPr>
          <a:xfrm>
            <a:off x="768930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D78B543E-5063-4300-990A-39FFBE059D55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6E40FA6C-372A-46FE-AE8B-3B3C73FA0D2A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614B04C-D6B9-44A6-B5D8-14C817ADACB2}"/>
              </a:ext>
            </a:extLst>
          </p:cNvPr>
          <p:cNvSpPr/>
          <p:nvPr/>
        </p:nvSpPr>
        <p:spPr>
          <a:xfrm>
            <a:off x="9196517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7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944868" y="2090170"/>
            <a:ext cx="3127444" cy="1087368"/>
            <a:chOff x="3332820" y="2090170"/>
            <a:chExt cx="3127444" cy="1087368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8" t="62193" r="23019" b="29472"/>
            <a:stretch/>
          </p:blipFill>
          <p:spPr>
            <a:xfrm>
              <a:off x="4169664" y="2090170"/>
              <a:ext cx="2290600" cy="1087368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59" t="63694" r="49068" b="31438"/>
            <a:stretch/>
          </p:blipFill>
          <p:spPr>
            <a:xfrm>
              <a:off x="3332820" y="2286000"/>
              <a:ext cx="225967" cy="635000"/>
            </a:xfrm>
            <a:prstGeom prst="rect">
              <a:avLst/>
            </a:prstGeom>
          </p:spPr>
        </p:pic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B15FCD0A-3165-4932-B2E7-53A4F4087EF1}"/>
                </a:ext>
              </a:extLst>
            </p:cNvPr>
            <p:cNvSpPr/>
            <p:nvPr/>
          </p:nvSpPr>
          <p:spPr>
            <a:xfrm>
              <a:off x="3654482" y="2356316"/>
              <a:ext cx="468052" cy="468052"/>
            </a:xfrm>
            <a:prstGeom prst="ellipse">
              <a:avLst/>
            </a:prstGeom>
            <a:noFill/>
            <a:ln w="19050">
              <a:solidFill>
                <a:srgbClr val="A7DC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크기 비교하기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941928" y="1452484"/>
            <a:ext cx="8164458" cy="352582"/>
            <a:chOff x="941928" y="1484784"/>
            <a:chExt cx="8164458" cy="352582"/>
          </a:xfrm>
        </p:grpSpPr>
        <p:sp>
          <p:nvSpPr>
            <p:cNvPr id="43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97199" y="1484784"/>
              <a:ext cx="7909187" cy="3525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소수를 분수로 나타내어 크기를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4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모서리가 둥근 직사각형 44"/>
          <p:cNvSpPr/>
          <p:nvPr/>
        </p:nvSpPr>
        <p:spPr bwMode="auto">
          <a:xfrm>
            <a:off x="917222" y="3489888"/>
            <a:ext cx="8120050" cy="1307263"/>
          </a:xfrm>
          <a:prstGeom prst="roundRect">
            <a:avLst>
              <a:gd name="adj" fmla="val 1162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1029323" y="3498505"/>
            <a:ext cx="8111600" cy="1298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90000"/>
              </a:lnSpc>
            </a:pPr>
            <a:r>
              <a:rPr lang="en-US" altLang="ko-KR" dirty="0"/>
              <a:t>0.5</a:t>
            </a:r>
            <a:r>
              <a:rPr lang="ko-KR" altLang="en-US" dirty="0"/>
              <a:t>를 분수로 나타내면</a:t>
            </a:r>
            <a:r>
              <a:rPr lang="en-US" altLang="ko-KR" dirty="0"/>
              <a:t>       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이때</a:t>
            </a:r>
            <a:r>
              <a:rPr lang="en-US" altLang="ko-KR" dirty="0"/>
              <a:t>,       </a:t>
            </a:r>
            <a:r>
              <a:rPr lang="ko-KR" altLang="en-US" dirty="0"/>
              <a:t>의 분모와  분자에 </a:t>
            </a:r>
            <a:r>
              <a:rPr lang="en-US" altLang="ko-KR" dirty="0"/>
              <a:t>2</a:t>
            </a:r>
            <a:r>
              <a:rPr lang="ko-KR" altLang="en-US" dirty="0"/>
              <a:t>를 곱하면 </a:t>
            </a:r>
            <a:r>
              <a:rPr lang="en-US" altLang="ko-KR" dirty="0"/>
              <a:t>        </a:t>
            </a:r>
          </a:p>
          <a:p>
            <a:pPr indent="0">
              <a:lnSpc>
                <a:spcPct val="190000"/>
              </a:lnSpc>
              <a:buNone/>
            </a:pPr>
            <a:r>
              <a:rPr lang="en-US" altLang="ko-KR" dirty="0"/>
              <a:t>        </a:t>
            </a:r>
            <a:r>
              <a:rPr lang="ko-KR" altLang="en-US" dirty="0"/>
              <a:t>가 됩니다</a:t>
            </a:r>
            <a:r>
              <a:rPr lang="en-US" altLang="ko-KR" dirty="0"/>
              <a:t>.        </a:t>
            </a:r>
            <a:r>
              <a:rPr lang="ko-KR" altLang="en-US" dirty="0"/>
              <a:t>는 </a:t>
            </a:r>
            <a:r>
              <a:rPr lang="en-US" altLang="ko-KR" dirty="0"/>
              <a:t>       </a:t>
            </a:r>
            <a:r>
              <a:rPr lang="ko-KR" altLang="en-US" dirty="0"/>
              <a:t>보다 작으므로       는 </a:t>
            </a:r>
            <a:r>
              <a:rPr lang="en-US" altLang="ko-KR" dirty="0"/>
              <a:t>0.5</a:t>
            </a:r>
            <a:r>
              <a:rPr lang="ko-KR" altLang="en-US" dirty="0"/>
              <a:t>보다 작습니다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22072"/>
              </p:ext>
            </p:extLst>
          </p:nvPr>
        </p:nvGraphicFramePr>
        <p:xfrm>
          <a:off x="5385048" y="354078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65211"/>
              </p:ext>
            </p:extLst>
          </p:nvPr>
        </p:nvGraphicFramePr>
        <p:xfrm>
          <a:off x="3584868" y="354078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60173"/>
              </p:ext>
            </p:extLst>
          </p:nvPr>
        </p:nvGraphicFramePr>
        <p:xfrm>
          <a:off x="1237165" y="414915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885884"/>
              </p:ext>
            </p:extLst>
          </p:nvPr>
        </p:nvGraphicFramePr>
        <p:xfrm>
          <a:off x="2720752" y="414915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12558"/>
              </p:ext>
            </p:extLst>
          </p:nvPr>
        </p:nvGraphicFramePr>
        <p:xfrm>
          <a:off x="3476836" y="414915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69168"/>
              </p:ext>
            </p:extLst>
          </p:nvPr>
        </p:nvGraphicFramePr>
        <p:xfrm>
          <a:off x="5313040" y="414908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27" name="내용 개체 틀 2"/>
          <p:cNvSpPr txBox="1">
            <a:spLocks/>
          </p:cNvSpPr>
          <p:nvPr/>
        </p:nvSpPr>
        <p:spPr>
          <a:xfrm>
            <a:off x="6141112" y="2304925"/>
            <a:ext cx="364119" cy="4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</a:t>
            </a:r>
          </a:p>
        </p:txBody>
      </p:sp>
      <p:grpSp>
        <p:nvGrpSpPr>
          <p:cNvPr id="28" name="그룹 27"/>
          <p:cNvGrpSpPr/>
          <p:nvPr/>
        </p:nvGrpSpPr>
        <p:grpSpPr>
          <a:xfrm flipH="1">
            <a:off x="4429732" y="2466630"/>
            <a:ext cx="163188" cy="290244"/>
            <a:chOff x="-2544218" y="2650098"/>
            <a:chExt cx="739252" cy="1314826"/>
          </a:xfrm>
        </p:grpSpPr>
        <p:cxnSp>
          <p:nvCxnSpPr>
            <p:cNvPr id="31" name="직선 연결선 30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5762" y="24444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981" y="39800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6" action="ppaction://hlinksldjump"/>
            <a:extLst>
              <a:ext uri="{FF2B5EF4-FFF2-40B4-BE49-F238E27FC236}">
                <a16:creationId xmlns="" xmlns:a16="http://schemas.microsoft.com/office/drawing/2014/main" id="{0DFA1ABB-6115-4122-8CC7-098A4F0426E5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7" action="ppaction://hlinksldjump"/>
            <a:extLst>
              <a:ext uri="{FF2B5EF4-FFF2-40B4-BE49-F238E27FC236}">
                <a16:creationId xmlns="" xmlns:a16="http://schemas.microsoft.com/office/drawing/2014/main" id="{26D2AE87-D082-4743-86C2-6750D4D062FE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  <a:extLst>
              <a:ext uri="{FF2B5EF4-FFF2-40B4-BE49-F238E27FC236}">
                <a16:creationId xmlns="" xmlns:a16="http://schemas.microsoft.com/office/drawing/2014/main" id="{7E5074E1-EF2D-4672-8DF5-08005047EDB7}"/>
              </a:ext>
            </a:extLst>
          </p:cNvPr>
          <p:cNvSpPr/>
          <p:nvPr/>
        </p:nvSpPr>
        <p:spPr>
          <a:xfrm>
            <a:off x="768930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  <a:extLst>
              <a:ext uri="{FF2B5EF4-FFF2-40B4-BE49-F238E27FC236}">
                <a16:creationId xmlns="" xmlns:a16="http://schemas.microsoft.com/office/drawing/2014/main" id="{BDC26413-EE28-475D-8D2D-E422D8291DB0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2207D83-9B11-48EE-8EC8-AE3D87DBB9D7}"/>
              </a:ext>
            </a:extLst>
          </p:cNvPr>
          <p:cNvSpPr/>
          <p:nvPr/>
        </p:nvSpPr>
        <p:spPr>
          <a:xfrm>
            <a:off x="8820228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93D5BC4-413C-405D-9FB5-0FBF21C501AB}"/>
              </a:ext>
            </a:extLst>
          </p:cNvPr>
          <p:cNvSpPr/>
          <p:nvPr/>
        </p:nvSpPr>
        <p:spPr>
          <a:xfrm>
            <a:off x="9196517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모서리가 둥근 직사각형 34"/>
          <p:cNvSpPr/>
          <p:nvPr/>
        </p:nvSpPr>
        <p:spPr bwMode="auto">
          <a:xfrm>
            <a:off x="898963" y="3630809"/>
            <a:ext cx="8079831" cy="12464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분수와 소수의 크기 비교하기</a:t>
            </a:r>
          </a:p>
        </p:txBody>
      </p:sp>
      <p:sp>
        <p:nvSpPr>
          <p:cNvPr id="55" name="내용 개체 틀 2">
            <a:extLst>
              <a:ext uri="{FF2B5EF4-FFF2-40B4-BE49-F238E27FC236}">
                <a16:creationId xmlns="" xmlns:a16="http://schemas.microsoft.com/office/drawing/2014/main" id="{299392B2-6594-4527-B7C7-3F5325740E9B}"/>
              </a:ext>
            </a:extLst>
          </p:cNvPr>
          <p:cNvSpPr txBox="1">
            <a:spLocks/>
          </p:cNvSpPr>
          <p:nvPr/>
        </p:nvSpPr>
        <p:spPr>
          <a:xfrm>
            <a:off x="984037" y="3615745"/>
            <a:ext cx="7565645" cy="1261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     =        ,  0.7=       =        </a:t>
            </a:r>
            <a:r>
              <a:rPr lang="ko-KR" altLang="en-US" dirty="0"/>
              <a:t>입니다</a:t>
            </a:r>
            <a:r>
              <a:rPr lang="en-US" altLang="ko-KR" dirty="0"/>
              <a:t>.  </a:t>
            </a:r>
            <a:r>
              <a:rPr lang="ko-KR" altLang="en-US" dirty="0"/>
              <a:t>따라서 </a:t>
            </a:r>
            <a:r>
              <a:rPr lang="en-US" altLang="ko-KR" dirty="0"/>
              <a:t>      </a:t>
            </a:r>
            <a:r>
              <a:rPr lang="ko-KR" altLang="en-US" dirty="0"/>
              <a:t>은 </a:t>
            </a:r>
            <a:r>
              <a:rPr lang="en-US" altLang="ko-KR" dirty="0"/>
              <a:t>0.7</a:t>
            </a:r>
            <a:r>
              <a:rPr lang="ko-KR" altLang="en-US" dirty="0"/>
              <a:t>보다 큽니다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r>
              <a:rPr lang="en-US" altLang="ko-KR" dirty="0"/>
              <a:t>      </a:t>
            </a:r>
            <a:r>
              <a:rPr lang="ko-KR" altLang="en-US" dirty="0"/>
              <a:t>은 </a:t>
            </a:r>
            <a:r>
              <a:rPr lang="en-US" altLang="ko-KR" dirty="0"/>
              <a:t>0.75</a:t>
            </a:r>
            <a:r>
              <a:rPr lang="ko-KR" altLang="en-US" dirty="0"/>
              <a:t>로 </a:t>
            </a:r>
            <a:r>
              <a:rPr lang="en-US" altLang="ko-KR" dirty="0"/>
              <a:t>0.75</a:t>
            </a:r>
            <a:r>
              <a:rPr lang="ko-KR" altLang="en-US" dirty="0"/>
              <a:t>는 </a:t>
            </a:r>
            <a:r>
              <a:rPr lang="en-US" altLang="ko-KR" dirty="0"/>
              <a:t>0.7</a:t>
            </a:r>
            <a:r>
              <a:rPr lang="ko-KR" altLang="en-US" dirty="0"/>
              <a:t>보다 큽니다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     </a:t>
            </a:r>
            <a:r>
              <a:rPr lang="ko-KR" altLang="en-US" dirty="0"/>
              <a:t>는 </a:t>
            </a:r>
            <a:r>
              <a:rPr lang="en-US" altLang="ko-KR" dirty="0"/>
              <a:t>0.7</a:t>
            </a:r>
            <a:r>
              <a:rPr lang="ko-KR" altLang="en-US" dirty="0"/>
              <a:t>보다 큽니다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56" name="표 55">
            <a:extLst>
              <a:ext uri="{FF2B5EF4-FFF2-40B4-BE49-F238E27FC236}">
                <a16:creationId xmlns="" xmlns:a16="http://schemas.microsoft.com/office/drawing/2014/main" id="{209B5245-FADD-4D2A-B3BE-1AF898643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09373"/>
              </p:ext>
            </p:extLst>
          </p:nvPr>
        </p:nvGraphicFramePr>
        <p:xfrm>
          <a:off x="1316596" y="367821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표 56">
            <a:extLst>
              <a:ext uri="{FF2B5EF4-FFF2-40B4-BE49-F238E27FC236}">
                <a16:creationId xmlns="" xmlns:a16="http://schemas.microsoft.com/office/drawing/2014/main" id="{70ACE594-3492-4E9E-ADB2-4C68AD980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87107"/>
              </p:ext>
            </p:extLst>
          </p:nvPr>
        </p:nvGraphicFramePr>
        <p:xfrm>
          <a:off x="1892660" y="368990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표 57">
            <a:extLst>
              <a:ext uri="{FF2B5EF4-FFF2-40B4-BE49-F238E27FC236}">
                <a16:creationId xmlns="" xmlns:a16="http://schemas.microsoft.com/office/drawing/2014/main" id="{2D3D42CB-23BF-496B-90F9-495A67B9A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67926"/>
              </p:ext>
            </p:extLst>
          </p:nvPr>
        </p:nvGraphicFramePr>
        <p:xfrm>
          <a:off x="3044788" y="368990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표 58">
            <a:extLst>
              <a:ext uri="{FF2B5EF4-FFF2-40B4-BE49-F238E27FC236}">
                <a16:creationId xmlns="" xmlns:a16="http://schemas.microsoft.com/office/drawing/2014/main" id="{E8308E16-7043-4F25-95BE-4FCA671A1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08238"/>
              </p:ext>
            </p:extLst>
          </p:nvPr>
        </p:nvGraphicFramePr>
        <p:xfrm>
          <a:off x="3671138" y="368990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표 59">
            <a:extLst>
              <a:ext uri="{FF2B5EF4-FFF2-40B4-BE49-F238E27FC236}">
                <a16:creationId xmlns="" xmlns:a16="http://schemas.microsoft.com/office/drawing/2014/main" id="{166E5192-89B5-4400-A6EC-35D29FD3A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89597"/>
              </p:ext>
            </p:extLst>
          </p:nvPr>
        </p:nvGraphicFramePr>
        <p:xfrm>
          <a:off x="5709084" y="367821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표 60">
            <a:extLst>
              <a:ext uri="{FF2B5EF4-FFF2-40B4-BE49-F238E27FC236}">
                <a16:creationId xmlns="" xmlns:a16="http://schemas.microsoft.com/office/drawing/2014/main" id="{201245F7-22A9-4B80-92F5-CF34360F9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13343"/>
              </p:ext>
            </p:extLst>
          </p:nvPr>
        </p:nvGraphicFramePr>
        <p:xfrm>
          <a:off x="1316596" y="4228933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표 61">
            <a:extLst>
              <a:ext uri="{FF2B5EF4-FFF2-40B4-BE49-F238E27FC236}">
                <a16:creationId xmlns="" xmlns:a16="http://schemas.microsoft.com/office/drawing/2014/main" id="{28AA0B46-7FEA-46C2-99BB-A1BF0D3B4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28641"/>
              </p:ext>
            </p:extLst>
          </p:nvPr>
        </p:nvGraphicFramePr>
        <p:xfrm>
          <a:off x="5765915" y="426590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19551" y="1448780"/>
            <a:ext cx="8186835" cy="676029"/>
            <a:chOff x="919551" y="1448780"/>
            <a:chExt cx="8186835" cy="676029"/>
          </a:xfrm>
        </p:grpSpPr>
        <p:sp>
          <p:nvSpPr>
            <p:cNvPr id="40" name="내용 개체 틀 3">
              <a:extLst>
                <a:ext uri="{FF2B5EF4-FFF2-40B4-BE49-F238E27FC236}">
                  <a16:creationId xmlns="" xmlns:a16="http://schemas.microsoft.com/office/drawing/2014/main" id="{3F8DE298-CF38-4ACA-B6B2-C2CB310BC60C}"/>
                </a:ext>
              </a:extLst>
            </p:cNvPr>
            <p:cNvSpPr txBox="1">
              <a:spLocks/>
            </p:cNvSpPr>
            <p:nvPr/>
          </p:nvSpPr>
          <p:spPr>
            <a:xfrm>
              <a:off x="1197199" y="1448780"/>
              <a:ext cx="7909187" cy="6760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분수와 소수의 크기를 비교하여 </a:t>
              </a:r>
              <a:r>
                <a:rPr lang="ko-KR" altLang="en-US" dirty="0">
                  <a:solidFill>
                    <a:srgbClr val="00B0F0"/>
                  </a:solidFill>
                </a:rPr>
                <a:t>○</a:t>
              </a:r>
              <a:r>
                <a:rPr lang="ko-KR" altLang="en-US" dirty="0"/>
                <a:t>안에 </a:t>
              </a:r>
              <a:r>
                <a:rPr lang="en-US" altLang="ko-KR" dirty="0">
                  <a:latin typeface="HY나무M" pitchFamily="18" charset="-127"/>
                  <a:ea typeface="HY나무M" pitchFamily="18" charset="-127"/>
                </a:rPr>
                <a:t>&gt;, </a:t>
              </a:r>
              <a:r>
                <a:rPr lang="en-US" altLang="ko-KR" dirty="0"/>
                <a:t>=</a:t>
              </a:r>
              <a:r>
                <a:rPr lang="en-US" altLang="ko-KR" dirty="0">
                  <a:latin typeface="HY나무M" pitchFamily="18" charset="-127"/>
                  <a:ea typeface="HY나무M" pitchFamily="18" charset="-127"/>
                </a:rPr>
                <a:t>, &lt;</a:t>
              </a:r>
              <a:r>
                <a:rPr lang="ko-KR" altLang="en-US" dirty="0"/>
                <a:t>를 알맞게 써넣어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919551" y="1520788"/>
              <a:ext cx="217025" cy="217025"/>
              <a:chOff x="919551" y="1447779"/>
              <a:chExt cx="217025" cy="217025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919551" y="1447779"/>
                <a:ext cx="217025" cy="217025"/>
                <a:chOff x="1496616" y="995289"/>
                <a:chExt cx="216024" cy="216024"/>
              </a:xfrm>
            </p:grpSpPr>
            <p:sp>
              <p:nvSpPr>
                <p:cNvPr id="26" name="모서리가 둥근 직사각형 2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5" name="모서리가 둥근 직사각형 24"/>
              <p:cNvSpPr/>
              <p:nvPr/>
            </p:nvSpPr>
            <p:spPr>
              <a:xfrm>
                <a:off x="987456" y="1515684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4330732" y="2497873"/>
            <a:ext cx="1319404" cy="625391"/>
            <a:chOff x="4330732" y="2497873"/>
            <a:chExt cx="1319404" cy="625391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41" t="80592" r="66622" b="14614"/>
            <a:stretch/>
          </p:blipFill>
          <p:spPr>
            <a:xfrm>
              <a:off x="4330732" y="2497873"/>
              <a:ext cx="315855" cy="625391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00" t="81560" r="59112" b="16104"/>
            <a:stretch/>
          </p:blipFill>
          <p:spPr>
            <a:xfrm>
              <a:off x="5277036" y="2624138"/>
              <a:ext cx="373100" cy="304800"/>
            </a:xfrm>
            <a:prstGeom prst="rect">
              <a:avLst/>
            </a:prstGeom>
          </p:spPr>
        </p:pic>
        <p:sp>
          <p:nvSpPr>
            <p:cNvPr id="30" name="타원 29">
              <a:extLst>
                <a:ext uri="{FF2B5EF4-FFF2-40B4-BE49-F238E27FC236}">
                  <a16:creationId xmlns="" xmlns:a16="http://schemas.microsoft.com/office/drawing/2014/main" id="{B15FCD0A-3165-4932-B2E7-53A4F4087EF1}"/>
                </a:ext>
              </a:extLst>
            </p:cNvPr>
            <p:cNvSpPr/>
            <p:nvPr/>
          </p:nvSpPr>
          <p:spPr>
            <a:xfrm>
              <a:off x="4736976" y="2544042"/>
              <a:ext cx="468052" cy="468052"/>
            </a:xfrm>
            <a:prstGeom prst="ellipse">
              <a:avLst/>
            </a:prstGeom>
            <a:noFill/>
            <a:ln w="19050">
              <a:solidFill>
                <a:srgbClr val="A7DC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916996" y="2636912"/>
            <a:ext cx="163188" cy="290244"/>
            <a:chOff x="-2544218" y="2650098"/>
            <a:chExt cx="739252" cy="1314826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984" y="26009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791" y="41046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6" action="ppaction://hlinksldjump"/>
            <a:extLst>
              <a:ext uri="{FF2B5EF4-FFF2-40B4-BE49-F238E27FC236}">
                <a16:creationId xmlns="" xmlns:a16="http://schemas.microsoft.com/office/drawing/2014/main" id="{AD332ECA-15AF-466E-88E7-FE704DBE82ED}"/>
              </a:ext>
            </a:extLst>
          </p:cNvPr>
          <p:cNvSpPr/>
          <p:nvPr/>
        </p:nvSpPr>
        <p:spPr>
          <a:xfrm>
            <a:off x="689721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FF024B38-1068-4413-915B-6F8B38E91B05}"/>
              </a:ext>
            </a:extLst>
          </p:cNvPr>
          <p:cNvSpPr/>
          <p:nvPr/>
        </p:nvSpPr>
        <p:spPr>
          <a:xfrm>
            <a:off x="7293260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C489595A-19D0-4FD6-AC3C-0112EB7E646C}"/>
              </a:ext>
            </a:extLst>
          </p:cNvPr>
          <p:cNvSpPr/>
          <p:nvPr/>
        </p:nvSpPr>
        <p:spPr>
          <a:xfrm>
            <a:off x="768930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D9C9F1CB-F9F6-4DEE-BB2C-96E837FEF2DF}"/>
              </a:ext>
            </a:extLst>
          </p:cNvPr>
          <p:cNvSpPr/>
          <p:nvPr/>
        </p:nvSpPr>
        <p:spPr>
          <a:xfrm>
            <a:off x="8049344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6BCA7A5-D76D-4E6F-9488-4BBA6208DE3D}"/>
              </a:ext>
            </a:extLst>
          </p:cNvPr>
          <p:cNvSpPr/>
          <p:nvPr/>
        </p:nvSpPr>
        <p:spPr>
          <a:xfrm>
            <a:off x="8436843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6BF0A6D-E275-480F-B685-E9EBC767F9D9}"/>
              </a:ext>
            </a:extLst>
          </p:cNvPr>
          <p:cNvSpPr/>
          <p:nvPr/>
        </p:nvSpPr>
        <p:spPr>
          <a:xfrm>
            <a:off x="9196517" y="440668"/>
            <a:ext cx="288032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2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5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3548</TotalTime>
  <Words>561</Words>
  <Application>Microsoft Office PowerPoint</Application>
  <PresentationFormat>A4 용지(210x297mm)</PresentationFormat>
  <Paragraphs>194</Paragraphs>
  <Slides>14</Slides>
  <Notes>3</Notes>
  <HiddenSlides>1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  <vt:variant>
        <vt:lpstr>재구성한 쇼</vt:lpstr>
      </vt:variant>
      <vt:variant>
        <vt:i4>1</vt:i4>
      </vt:variant>
    </vt:vector>
  </HeadingPairs>
  <TitlesOfParts>
    <vt:vector size="17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김보나</cp:lastModifiedBy>
  <cp:revision>251</cp:revision>
  <cp:lastPrinted>2017-09-25T02:44:09Z</cp:lastPrinted>
  <dcterms:created xsi:type="dcterms:W3CDTF">2017-09-24T23:31:15Z</dcterms:created>
  <dcterms:modified xsi:type="dcterms:W3CDTF">2019-01-03T01:45:29Z</dcterms:modified>
</cp:coreProperties>
</file>