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20"/>
  </p:notesMasterIdLst>
  <p:sldIdLst>
    <p:sldId id="258" r:id="rId3"/>
    <p:sldId id="260" r:id="rId4"/>
    <p:sldId id="270" r:id="rId5"/>
    <p:sldId id="290" r:id="rId6"/>
    <p:sldId id="292" r:id="rId7"/>
    <p:sldId id="288" r:id="rId8"/>
    <p:sldId id="279" r:id="rId9"/>
    <p:sldId id="282" r:id="rId10"/>
    <p:sldId id="285" r:id="rId11"/>
    <p:sldId id="289" r:id="rId12"/>
    <p:sldId id="277" r:id="rId13"/>
    <p:sldId id="291" r:id="rId14"/>
    <p:sldId id="293" r:id="rId15"/>
    <p:sldId id="264" r:id="rId16"/>
    <p:sldId id="286" r:id="rId17"/>
    <p:sldId id="287" r:id="rId18"/>
    <p:sldId id="263" r:id="rId19"/>
  </p:sldIdLst>
  <p:sldSz cx="9906000" cy="6858000" type="A4"/>
  <p:notesSz cx="6858000" cy="9144000"/>
  <p:custShowLst>
    <p:custShow name="재구성한 쇼 1" id="0">
      <p:sldLst>
        <p:sld r:id="rId13"/>
      </p:sldLst>
    </p:custShow>
    <p:custShow name="재구성한 쇼 2" id="1">
      <p:sldLst>
        <p:sld r:id="rId5"/>
      </p:sldLst>
    </p:custShow>
    <p:custShow name="재구성한 쇼 3" id="2">
      <p:sldLst>
        <p:sld r:id="rId7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3929">
          <p15:clr>
            <a:srgbClr val="A4A3A4"/>
          </p15:clr>
        </p15:guide>
        <p15:guide id="9" orient="horz" pos="39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228A38"/>
    <a:srgbClr val="F5A200"/>
    <a:srgbClr val="FFFFFF"/>
    <a:srgbClr val="F08300"/>
    <a:srgbClr val="3C4BA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5" autoAdjust="0"/>
    <p:restoredTop sz="94699" autoAdjust="0"/>
  </p:normalViewPr>
  <p:slideViewPr>
    <p:cSldViewPr snapToObjects="1" showGuides="1">
      <p:cViewPr>
        <p:scale>
          <a:sx n="100" d="100"/>
          <a:sy n="100" d="100"/>
        </p:scale>
        <p:origin x="228" y="-138"/>
      </p:cViewPr>
      <p:guideLst>
        <p:guide orient="horz" pos="537"/>
        <p:guide orient="horz" pos="3861"/>
        <p:guide orient="horz" pos="890"/>
        <p:guide pos="240"/>
        <p:guide pos="6023"/>
        <p:guide pos="489"/>
        <p:guide orient="horz" pos="527"/>
        <p:guide orient="horz" pos="3929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476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476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82F4D4D4-6F95-45F6-A540-5EFEA6AD125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="" xmlns:a16="http://schemas.microsoft.com/office/drawing/2014/main" id="{2342E375-EA0D-43CD-BE68-B08C43109FF8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5827BF83-6DA3-4612-8E11-9FA45459B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461147C5-C21D-42E2-97EB-31C902689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="" xmlns:a16="http://schemas.microsoft.com/office/drawing/2014/main" id="{1F1096A2-2B91-41FD-A6FB-00A46D4185AB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="" xmlns:a16="http://schemas.microsoft.com/office/drawing/2014/main" id="{B7281F23-2BA1-4653-93D0-38D5AE83F7A1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ADDE5B83-0BF1-4A4F-B567-028041E0E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81C41309-3FFD-4FC9-8873-B8DC659990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8E5E23FA-274B-46BC-8B1A-A05A259CA7F9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1E4BDE8B-2001-4DFB-8418-076080BF4498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CB5185D4-92E8-4B88-BFA2-36CF3B3247F1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="" xmlns:a16="http://schemas.microsoft.com/office/drawing/2014/main" id="{14914A20-5092-470F-B862-FCB364664AEE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="" xmlns:a16="http://schemas.microsoft.com/office/drawing/2014/main" id="{6D83EABC-F14A-4B8A-AD40-3CFECF206DD6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="" xmlns:a16="http://schemas.microsoft.com/office/drawing/2014/main" id="{D5193647-FCB6-4E0E-8399-7B300A2C9EBD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91308A08-C040-432F-95A5-DEFABDA8A8F1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5FC5B05C-6CAF-4445-B1C0-D21C56BCC194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1BC2CFE4-D787-46DE-937E-C886C98DD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40AD5D62-3FA9-4D77-9B37-BB0E5340BA3C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E6D7C78B-37FA-4A5C-8426-CE2EC5E3D2EF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="" xmlns:a16="http://schemas.microsoft.com/office/drawing/2014/main" id="{06719599-FCBC-4825-8911-AAB6AD10B90B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BB6EFD52-B0E8-46AC-A784-8E20CF7F204F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="" xmlns:a16="http://schemas.microsoft.com/office/drawing/2014/main" id="{528A108C-DD64-4D18-97F4-64BE92F33E1E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9607826C-EE23-4F10-BF11-46E022E3C049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D896F265-EC08-4C4D-99A0-14F144143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="" xmlns:a16="http://schemas.microsoft.com/office/drawing/2014/main" id="{4C26FC49-971E-4F3E-A661-8AFEBC19320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C70384D0-AD0F-4F15-9F7E-9703C04F45D7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2EEF0BD9-0D23-48A5-9EFF-3BB6767B9E28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C56EF39-A636-4B92-BD01-580ADB7EABA0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CBACBF1-59B8-40D2-8C19-5C4ABF6A4FB7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분수를 간단하게 나타내어 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="" xmlns:a16="http://schemas.microsoft.com/office/drawing/2014/main" id="{FF233AAE-F154-4638-89F0-18FF4BF14508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911286EA-7AD4-4390-94C8-20746B9BFAE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BCD0E2DE-7DC6-4725-8ECA-6B3E0B10975F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="" xmlns:a16="http://schemas.microsoft.com/office/drawing/2014/main" id="{42722421-77BD-4E65-BA08-FDBAD81C6176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B272B01D-547F-4CB7-990C-A5BDEB4FF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2CC25B48-C997-4D96-88CB-96DFD9B7A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="" xmlns:a16="http://schemas.microsoft.com/office/drawing/2014/main" id="{73FC9DC3-9CFF-416D-960E-0E4EC4B80A3D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23829865-B895-4F77-B3CB-F177A786F484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68ED9562-7C68-45D7-9794-CA2B5C61964E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="" xmlns:a16="http://schemas.microsoft.com/office/drawing/2014/main" id="{8C51E3D2-915A-4FFC-BD71-24BFF2FD0433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="" xmlns:a16="http://schemas.microsoft.com/office/drawing/2014/main" id="{C142FCED-6F83-4FDB-BAD0-4A9511CC6EAC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D4CDF646-4C34-4CD3-8217-877AE8D33EAC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="" xmlns:a16="http://schemas.microsoft.com/office/drawing/2014/main" id="{D4BCF1EA-73B0-445F-BB37-1FAB3B492B6C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44003DC1-5153-4BDA-AFAB-70CF72CEF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="" xmlns:a16="http://schemas.microsoft.com/office/drawing/2014/main" id="{51B3FFE5-4783-44E1-86D8-0314DB36EDA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36646AFB-EA40-47BF-A63A-665E40D0375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C874D1C6-1B3C-4E69-B639-5D5798A61FC0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DAC0571-3BC5-437B-B856-13FE8FB2499D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B580958-D80A-494B-A527-736DF133F020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분수를 간단하게 나타내어 볼까요 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618CDB50-1E8E-4654-9378-D793B91709CA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14.xml"/><Relationship Id="rId4" Type="http://schemas.openxmlformats.org/officeDocument/2006/relationships/image" Target="../media/image5.png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12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slide" Target="slide13.xml"/><Relationship Id="rId5" Type="http://schemas.openxmlformats.org/officeDocument/2006/relationships/image" Target="../media/image18.png"/><Relationship Id="rId10" Type="http://schemas.openxmlformats.org/officeDocument/2006/relationships/slide" Target="slide12.xml"/><Relationship Id="rId4" Type="http://schemas.openxmlformats.org/officeDocument/2006/relationships/image" Target="../media/image19.pn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3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22.png"/><Relationship Id="rId9" Type="http://schemas.openxmlformats.org/officeDocument/2006/relationships/slide" Target="slide1.xml"/><Relationship Id="rId1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7.emf"/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12" Type="http://schemas.openxmlformats.org/officeDocument/2006/relationships/slide" Target="slide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slide" Target="slide12.xml"/><Relationship Id="rId5" Type="http://schemas.openxmlformats.org/officeDocument/2006/relationships/image" Target="../media/image25.png"/><Relationship Id="rId10" Type="http://schemas.openxmlformats.org/officeDocument/2006/relationships/slide" Target="slide8.xml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8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3.xml"/><Relationship Id="rId4" Type="http://schemas.openxmlformats.org/officeDocument/2006/relationships/image" Target="../media/image15.png"/><Relationship Id="rId9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8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3.xml"/><Relationship Id="rId4" Type="http://schemas.openxmlformats.org/officeDocument/2006/relationships/image" Target="../media/image15.png"/><Relationship Id="rId9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11" Type="http://schemas.openxmlformats.org/officeDocument/2006/relationships/slide" Target="slide13.xml"/><Relationship Id="rId5" Type="http://schemas.openxmlformats.org/officeDocument/2006/relationships/image" Target="../media/image15.png"/><Relationship Id="rId10" Type="http://schemas.openxmlformats.org/officeDocument/2006/relationships/slide" Target="slide12.xml"/><Relationship Id="rId4" Type="http://schemas.openxmlformats.org/officeDocument/2006/relationships/image" Target="../media/image28.png"/><Relationship Id="rId9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1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2.xml"/><Relationship Id="rId5" Type="http://schemas.openxmlformats.org/officeDocument/2006/relationships/image" Target="../media/image11.png"/><Relationship Id="rId15" Type="http://schemas.openxmlformats.org/officeDocument/2006/relationships/slide" Target="slide14.xml"/><Relationship Id="rId10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slide" Target="slide13.xml"/><Relationship Id="rId5" Type="http://schemas.openxmlformats.org/officeDocument/2006/relationships/image" Target="../media/image10.png"/><Relationship Id="rId10" Type="http://schemas.openxmlformats.org/officeDocument/2006/relationships/slide" Target="slide12.xml"/><Relationship Id="rId4" Type="http://schemas.openxmlformats.org/officeDocument/2006/relationships/image" Target="../media/image15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12" Type="http://schemas.openxmlformats.org/officeDocument/2006/relationships/slide" Target="slide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slide" Target="slide13.xml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14.xml"/><Relationship Id="rId5" Type="http://schemas.openxmlformats.org/officeDocument/2006/relationships/image" Target="../media/image15.png"/><Relationship Id="rId10" Type="http://schemas.openxmlformats.org/officeDocument/2006/relationships/slide" Target="slide13.xml"/><Relationship Id="rId4" Type="http://schemas.openxmlformats.org/officeDocument/2006/relationships/image" Target="../media/image19.pn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9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4.xml"/><Relationship Id="rId4" Type="http://schemas.openxmlformats.org/officeDocument/2006/relationships/image" Target="../media/image15.pn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2880" y="2804735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분수를 간단하게 나타내어 볼까요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약분과 통분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70~71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46~47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11" name="직사각형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9987188B-23C9-4205-BCA2-2A251688D83B}"/>
              </a:ext>
            </a:extLst>
          </p:cNvPr>
          <p:cNvSpPr/>
          <p:nvPr/>
        </p:nvSpPr>
        <p:spPr>
          <a:xfrm>
            <a:off x="729326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A1DBFC94-E768-4743-BDD6-D3F837F0CCD5}"/>
              </a:ext>
            </a:extLst>
          </p:cNvPr>
          <p:cNvSpPr/>
          <p:nvPr/>
        </p:nvSpPr>
        <p:spPr>
          <a:xfrm>
            <a:off x="7662694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929BFB8E-D9F4-4D5F-BE78-750FDEC3E947}"/>
              </a:ext>
            </a:extLst>
          </p:cNvPr>
          <p:cNvSpPr/>
          <p:nvPr/>
        </p:nvSpPr>
        <p:spPr>
          <a:xfrm>
            <a:off x="8036815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7306C06-7B6E-4AED-8E1A-F0B13670F1A3}"/>
              </a:ext>
            </a:extLst>
          </p:cNvPr>
          <p:cNvSpPr/>
          <p:nvPr/>
        </p:nvSpPr>
        <p:spPr>
          <a:xfrm>
            <a:off x="841093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  <a:extLst>
              <a:ext uri="{FF2B5EF4-FFF2-40B4-BE49-F238E27FC236}">
                <a16:creationId xmlns="" xmlns:a16="http://schemas.microsoft.com/office/drawing/2014/main" id="{F26C03DC-F7E6-4763-B4A2-2F17AB913EDC}"/>
              </a:ext>
            </a:extLst>
          </p:cNvPr>
          <p:cNvSpPr/>
          <p:nvPr/>
        </p:nvSpPr>
        <p:spPr>
          <a:xfrm>
            <a:off x="8785057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E9D493C-BB41-4B38-B9EB-F325B39291FD}"/>
              </a:ext>
            </a:extLst>
          </p:cNvPr>
          <p:cNvSpPr/>
          <p:nvPr/>
        </p:nvSpPr>
        <p:spPr>
          <a:xfrm>
            <a:off x="920718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1" y="2312876"/>
            <a:ext cx="8430072" cy="219437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5" t="19875" r="43123" b="78036"/>
          <a:stretch/>
        </p:blipFill>
        <p:spPr>
          <a:xfrm>
            <a:off x="4966128" y="2939735"/>
            <a:ext cx="787401" cy="29941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0" t="19929" r="59957" b="78166"/>
          <a:stretch/>
        </p:blipFill>
        <p:spPr>
          <a:xfrm>
            <a:off x="3699758" y="2947489"/>
            <a:ext cx="130628" cy="27305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9404" y="29274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>
            <a:extLst>
              <a:ext uri="{FF2B5EF4-FFF2-40B4-BE49-F238E27FC236}">
                <a16:creationId xmlns="" xmlns:a16="http://schemas.microsoft.com/office/drawing/2014/main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5028" y="29474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내용 개체 틀 5"/>
          <p:cNvSpPr txBox="1">
            <a:spLocks/>
          </p:cNvSpPr>
          <p:nvPr/>
        </p:nvSpPr>
        <p:spPr>
          <a:xfrm>
            <a:off x="632520" y="476672"/>
            <a:ext cx="4294315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약분한 분수 중 기약분수 알아보기</a:t>
            </a:r>
          </a:p>
        </p:txBody>
      </p:sp>
      <p:sp>
        <p:nvSpPr>
          <p:cNvPr id="17" name="직사각형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8A0A0B41-A7B3-4D26-AE3C-4F103ACB736D}"/>
              </a:ext>
            </a:extLst>
          </p:cNvPr>
          <p:cNvSpPr/>
          <p:nvPr/>
        </p:nvSpPr>
        <p:spPr>
          <a:xfrm>
            <a:off x="689721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  <a:extLst>
              <a:ext uri="{FF2B5EF4-FFF2-40B4-BE49-F238E27FC236}">
                <a16:creationId xmlns="" xmlns:a16="http://schemas.microsoft.com/office/drawing/2014/main" id="{0D8E1FFF-066C-4DE2-92CD-DD2570FCCA82}"/>
              </a:ext>
            </a:extLst>
          </p:cNvPr>
          <p:cNvSpPr/>
          <p:nvPr/>
        </p:nvSpPr>
        <p:spPr>
          <a:xfrm>
            <a:off x="729326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  <a:extLst>
              <a:ext uri="{FF2B5EF4-FFF2-40B4-BE49-F238E27FC236}">
                <a16:creationId xmlns="" xmlns:a16="http://schemas.microsoft.com/office/drawing/2014/main" id="{D90A9DCD-C0FA-48B8-A347-C46E27A04AD4}"/>
              </a:ext>
            </a:extLst>
          </p:cNvPr>
          <p:cNvSpPr/>
          <p:nvPr/>
        </p:nvSpPr>
        <p:spPr>
          <a:xfrm>
            <a:off x="7662694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748961A-1934-4230-A3BF-1B403C46B29E}"/>
              </a:ext>
            </a:extLst>
          </p:cNvPr>
          <p:cNvSpPr/>
          <p:nvPr/>
        </p:nvSpPr>
        <p:spPr>
          <a:xfrm>
            <a:off x="841093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89AF316-4CD0-4E33-8A96-E45AB13F075C}"/>
              </a:ext>
            </a:extLst>
          </p:cNvPr>
          <p:cNvSpPr/>
          <p:nvPr/>
        </p:nvSpPr>
        <p:spPr>
          <a:xfrm>
            <a:off x="8785057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6AAD4392-44B9-46C5-A766-F3EA5E0B530E}"/>
              </a:ext>
            </a:extLst>
          </p:cNvPr>
          <p:cNvSpPr/>
          <p:nvPr/>
        </p:nvSpPr>
        <p:spPr>
          <a:xfrm>
            <a:off x="920718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4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41096" r="58342" b="45668"/>
          <a:stretch/>
        </p:blipFill>
        <p:spPr>
          <a:xfrm>
            <a:off x="997067" y="1988840"/>
            <a:ext cx="2708049" cy="176277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t="55477" r="61555" b="31287"/>
          <a:stretch/>
        </p:blipFill>
        <p:spPr>
          <a:xfrm>
            <a:off x="1587238" y="3429370"/>
            <a:ext cx="1948611" cy="176277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3" t="41096" r="36743" b="45668"/>
          <a:stretch/>
        </p:blipFill>
        <p:spPr>
          <a:xfrm>
            <a:off x="3705116" y="1988840"/>
            <a:ext cx="2347926" cy="176277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5" t="55477" r="38811" b="31287"/>
          <a:stretch/>
        </p:blipFill>
        <p:spPr>
          <a:xfrm>
            <a:off x="4104432" y="3429370"/>
            <a:ext cx="1948610" cy="176277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8" t="41096" r="13023" b="45668"/>
          <a:stretch/>
        </p:blipFill>
        <p:spPr>
          <a:xfrm>
            <a:off x="6272197" y="1988840"/>
            <a:ext cx="2517196" cy="1762770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5" t="55477" r="14591" b="31287"/>
          <a:stretch/>
        </p:blipFill>
        <p:spPr>
          <a:xfrm>
            <a:off x="6671515" y="3429370"/>
            <a:ext cx="1948610" cy="1762770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옳게 약분한 친구 찾아보기</a:t>
            </a:r>
          </a:p>
        </p:txBody>
      </p:sp>
    </p:spTree>
    <p:extLst>
      <p:ext uri="{BB962C8B-B14F-4D97-AF65-F5344CB8AC3E}">
        <p14:creationId xmlns:p14="http://schemas.microsoft.com/office/powerpoint/2010/main" val="29697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2228224" y="1880828"/>
            <a:ext cx="4993028" cy="2052552"/>
            <a:chOff x="0" y="1772297"/>
            <a:chExt cx="7633664" cy="3138076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1" t="41096" r="58342" b="45668"/>
            <a:stretch/>
          </p:blipFill>
          <p:spPr>
            <a:xfrm>
              <a:off x="0" y="1772297"/>
              <a:ext cx="2652909" cy="1726877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1" t="55477" r="61555" b="31287"/>
            <a:stretch/>
          </p:blipFill>
          <p:spPr>
            <a:xfrm>
              <a:off x="578153" y="3183496"/>
              <a:ext cx="1908934" cy="1726877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43" t="41096" r="36743" b="45668"/>
            <a:stretch/>
          </p:blipFill>
          <p:spPr>
            <a:xfrm>
              <a:off x="2652909" y="1772297"/>
              <a:ext cx="2300119" cy="1726877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35" t="55477" r="38811" b="31287"/>
            <a:stretch/>
          </p:blipFill>
          <p:spPr>
            <a:xfrm>
              <a:off x="3044095" y="3183496"/>
              <a:ext cx="1908934" cy="1726877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68" t="41096" r="13023" b="45668"/>
            <a:stretch/>
          </p:blipFill>
          <p:spPr>
            <a:xfrm>
              <a:off x="5167722" y="1772297"/>
              <a:ext cx="2465942" cy="1726877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55" t="55477" r="14591" b="31287"/>
            <a:stretch/>
          </p:blipFill>
          <p:spPr>
            <a:xfrm>
              <a:off x="5558908" y="3183496"/>
              <a:ext cx="1908934" cy="1726877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899907" y="4021012"/>
            <a:ext cx="8085541" cy="1829751"/>
            <a:chOff x="899907" y="4021012"/>
            <a:chExt cx="8085541" cy="1829751"/>
          </a:xfrm>
        </p:grpSpPr>
        <p:sp>
          <p:nvSpPr>
            <p:cNvPr id="39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99907" y="4376513"/>
              <a:ext cx="8085541" cy="1474250"/>
            </a:xfrm>
            <a:prstGeom prst="roundRect">
              <a:avLst>
                <a:gd name="adj" fmla="val 1076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4629" y="4021012"/>
              <a:ext cx="7818791" cy="416100"/>
              <a:chOff x="910749" y="3539712"/>
              <a:chExt cx="7818791" cy="416100"/>
            </a:xfrm>
          </p:grpSpPr>
          <p:sp>
            <p:nvSpPr>
              <p:cNvPr id="50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2444" y="3539712"/>
                <a:ext cx="7657096" cy="416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 </a:t>
                </a:r>
                <a:r>
                  <a:rPr lang="ko-KR" altLang="en-US" dirty="0"/>
                  <a:t>옳게 약분한 학생을 찾아보세요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51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65965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옳게 약분한 친구 찾아보기</a:t>
            </a:r>
          </a:p>
        </p:txBody>
      </p:sp>
      <p:sp>
        <p:nvSpPr>
          <p:cNvPr id="40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3839" y="4460180"/>
            <a:ext cx="8061609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지혜는 분모와 분자를 각각 다른 수로 나누었으므로  옳은 방법이 아닙니다</a:t>
            </a:r>
            <a:r>
              <a:rPr lang="en-US" altLang="ko-KR" dirty="0"/>
              <a:t>.</a:t>
            </a:r>
          </a:p>
          <a:p>
            <a:pPr marL="179388" indent="-179388"/>
            <a:r>
              <a:rPr lang="ko-KR" altLang="en-US" dirty="0"/>
              <a:t>연수는 약분을 한 것이 아니라 분모와 분자에 같은 수를 곱하여 크기가 같은 분수를 만들었습니다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슬기는 </a:t>
            </a:r>
            <a:r>
              <a:rPr lang="en-US" altLang="ko-KR" dirty="0"/>
              <a:t>12</a:t>
            </a:r>
            <a:r>
              <a:rPr lang="ko-KR" altLang="en-US" dirty="0"/>
              <a:t>와 </a:t>
            </a:r>
            <a:r>
              <a:rPr lang="en-US" altLang="ko-KR" dirty="0"/>
              <a:t>16</a:t>
            </a:r>
            <a:r>
              <a:rPr lang="ko-KR" altLang="en-US" dirty="0"/>
              <a:t>의 공약수인 </a:t>
            </a:r>
            <a:r>
              <a:rPr lang="en-US" altLang="ko-KR" dirty="0"/>
              <a:t>4</a:t>
            </a:r>
            <a:r>
              <a:rPr lang="ko-KR" altLang="en-US" dirty="0"/>
              <a:t>를 이용하여 옳게 약분했고</a:t>
            </a:r>
            <a:r>
              <a:rPr lang="en-US" altLang="ko-KR" dirty="0"/>
              <a:t>,       </a:t>
            </a:r>
            <a:r>
              <a:rPr lang="ko-KR" altLang="en-US" dirty="0"/>
              <a:t>은 </a:t>
            </a:r>
            <a:r>
              <a:rPr lang="ko-KR" altLang="en-US" spc="-150" dirty="0"/>
              <a:t>기약분수입니다</a:t>
            </a:r>
            <a:r>
              <a:rPr lang="en-US" altLang="ko-KR" spc="-150" dirty="0"/>
              <a:t>.</a:t>
            </a:r>
            <a:endParaRPr lang="ko-KR" altLang="en-US" spc="-150" dirty="0"/>
          </a:p>
        </p:txBody>
      </p:sp>
      <p:pic>
        <p:nvPicPr>
          <p:cNvPr id="41" name="그림 40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2980" y="49396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911729"/>
              </p:ext>
            </p:extLst>
          </p:nvPr>
        </p:nvGraphicFramePr>
        <p:xfrm>
          <a:off x="1269173" y="137684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그림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23839" y="1512376"/>
            <a:ext cx="8313637" cy="416100"/>
            <a:chOff x="923839" y="1512376"/>
            <a:chExt cx="8313637" cy="416100"/>
          </a:xfrm>
        </p:grpSpPr>
        <p:sp>
          <p:nvSpPr>
            <p:cNvPr id="35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580380" y="1512376"/>
              <a:ext cx="7657096" cy="4161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/>
                <a:t>를</a:t>
              </a:r>
              <a:r>
                <a:rPr lang="ko-KR" altLang="en-US" dirty="0"/>
                <a:t> 약분하는 방법을 옳게 말한 친구를 찾고</a:t>
              </a:r>
              <a:r>
                <a:rPr lang="en-US" altLang="ko-KR" dirty="0"/>
                <a:t>, </a:t>
              </a:r>
              <a:r>
                <a:rPr lang="ko-KR" altLang="en-US" dirty="0"/>
                <a:t>그 이유를 말해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923839" y="1537993"/>
              <a:ext cx="217025" cy="217025"/>
              <a:chOff x="4520952" y="3717032"/>
              <a:chExt cx="217025" cy="217025"/>
            </a:xfrm>
          </p:grpSpPr>
          <p:grpSp>
            <p:nvGrpSpPr>
              <p:cNvPr id="54" name="그룹 5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6" name="모서리가 둥근 직사각형 5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5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55" name="모서리가 둥근 직사각형 54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58" name="그림 57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04" y="2121866"/>
            <a:ext cx="276515" cy="273955"/>
          </a:xfrm>
          <a:prstGeom prst="rect">
            <a:avLst/>
          </a:prstGeom>
        </p:spPr>
      </p:pic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72489"/>
              </p:ext>
            </p:extLst>
          </p:nvPr>
        </p:nvGraphicFramePr>
        <p:xfrm>
          <a:off x="6789204" y="530120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직사각형 35">
            <a:hlinkClick r:id="rId9" action="ppaction://hlinksldjump"/>
            <a:extLst>
              <a:ext uri="{FF2B5EF4-FFF2-40B4-BE49-F238E27FC236}">
                <a16:creationId xmlns="" xmlns:a16="http://schemas.microsoft.com/office/drawing/2014/main" id="{47AC46DA-7586-419F-A2EE-8D56BE6E0482}"/>
              </a:ext>
            </a:extLst>
          </p:cNvPr>
          <p:cNvSpPr/>
          <p:nvPr/>
        </p:nvSpPr>
        <p:spPr>
          <a:xfrm>
            <a:off x="689721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3DA030A-C858-4E58-A6F7-6D3AB4BB682F}"/>
              </a:ext>
            </a:extLst>
          </p:cNvPr>
          <p:cNvSpPr/>
          <p:nvPr/>
        </p:nvSpPr>
        <p:spPr>
          <a:xfrm>
            <a:off x="729326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8C02D840-999B-4FEA-A140-0F20487535FF}"/>
              </a:ext>
            </a:extLst>
          </p:cNvPr>
          <p:cNvSpPr/>
          <p:nvPr/>
        </p:nvSpPr>
        <p:spPr>
          <a:xfrm>
            <a:off x="7662694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6B8FF719-A3A2-4395-90B2-630AEFE36588}"/>
              </a:ext>
            </a:extLst>
          </p:cNvPr>
          <p:cNvSpPr/>
          <p:nvPr/>
        </p:nvSpPr>
        <p:spPr>
          <a:xfrm>
            <a:off x="8036815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1D67BAC9-29E1-498A-8C3A-059DF8A6F9FD}"/>
              </a:ext>
            </a:extLst>
          </p:cNvPr>
          <p:cNvSpPr/>
          <p:nvPr/>
        </p:nvSpPr>
        <p:spPr>
          <a:xfrm>
            <a:off x="8785057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C9DB17C-92CF-45F3-B54D-45A7954BFEC4}"/>
              </a:ext>
            </a:extLst>
          </p:cNvPr>
          <p:cNvSpPr/>
          <p:nvPr/>
        </p:nvSpPr>
        <p:spPr>
          <a:xfrm>
            <a:off x="920718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43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50" y="2012425"/>
            <a:ext cx="7009821" cy="100575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9" t="82054" r="54020" b="12680"/>
          <a:stretch/>
        </p:blipFill>
        <p:spPr>
          <a:xfrm>
            <a:off x="3123359" y="2121095"/>
            <a:ext cx="1089410" cy="90392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9" t="82054" r="54020" b="12680"/>
          <a:stretch/>
        </p:blipFill>
        <p:spPr>
          <a:xfrm>
            <a:off x="5313102" y="2129036"/>
            <a:ext cx="1089410" cy="90392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 t="76269" r="67088" b="19782"/>
          <a:stretch/>
        </p:blipFill>
        <p:spPr>
          <a:xfrm>
            <a:off x="2293257" y="2265671"/>
            <a:ext cx="449944" cy="515257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5" t="76269" r="57576" b="19782"/>
          <a:stretch/>
        </p:blipFill>
        <p:spPr>
          <a:xfrm>
            <a:off x="3448050" y="2265671"/>
            <a:ext cx="295275" cy="515257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9" t="76269" r="35881" b="19782"/>
          <a:stretch/>
        </p:blipFill>
        <p:spPr>
          <a:xfrm>
            <a:off x="5594350" y="2265671"/>
            <a:ext cx="365125" cy="515257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5" t="76269" r="24549" b="19782"/>
          <a:stretch/>
        </p:blipFill>
        <p:spPr>
          <a:xfrm>
            <a:off x="6645188" y="2265671"/>
            <a:ext cx="449944" cy="515257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7" name="모서리가 둥근 직사각형 56"/>
          <p:cNvSpPr/>
          <p:nvPr/>
        </p:nvSpPr>
        <p:spPr bwMode="auto">
          <a:xfrm>
            <a:off x="914630" y="3477633"/>
            <a:ext cx="8103908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988178" y="3523388"/>
            <a:ext cx="7137085" cy="373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분모와 분자의 공약수가 </a:t>
            </a:r>
            <a:r>
              <a:rPr lang="en-US" altLang="ko-KR" dirty="0"/>
              <a:t>1</a:t>
            </a:r>
            <a:r>
              <a:rPr lang="ko-KR" altLang="en-US" dirty="0"/>
              <a:t>뿐입니다</a:t>
            </a:r>
            <a:r>
              <a:rPr lang="en-US" altLang="ko-KR" dirty="0"/>
              <a:t>. </a:t>
            </a:r>
            <a:r>
              <a:rPr lang="ko-KR" altLang="en-US" dirty="0"/>
              <a:t>따라서 기약분수입니다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2" name="모서리가 둥근 직사각형 61"/>
          <p:cNvSpPr/>
          <p:nvPr/>
        </p:nvSpPr>
        <p:spPr bwMode="auto">
          <a:xfrm>
            <a:off x="914631" y="4499339"/>
            <a:ext cx="8103908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933324" y="4542012"/>
            <a:ext cx="7559528" cy="388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분모와 분자의 공약수가 </a:t>
            </a:r>
            <a:r>
              <a:rPr lang="en-US" altLang="ko-KR" dirty="0"/>
              <a:t>1</a:t>
            </a:r>
            <a:r>
              <a:rPr lang="ko-KR" altLang="en-US" dirty="0"/>
              <a:t>외에도 더 있으므로 기약분수가 아닙니다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72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기약분수 찾아보기</a:t>
            </a: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14631" y="1376772"/>
            <a:ext cx="7890797" cy="416100"/>
            <a:chOff x="914631" y="1376772"/>
            <a:chExt cx="7890797" cy="416100"/>
          </a:xfrm>
        </p:grpSpPr>
        <p:grpSp>
          <p:nvGrpSpPr>
            <p:cNvPr id="21" name="그룹 20"/>
            <p:cNvGrpSpPr/>
            <p:nvPr/>
          </p:nvGrpSpPr>
          <p:grpSpPr>
            <a:xfrm>
              <a:off x="914631" y="1447805"/>
              <a:ext cx="217025" cy="217025"/>
              <a:chOff x="4520952" y="3717032"/>
              <a:chExt cx="217025" cy="217025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23" name="모서리가 둥근 직사각형 2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3" name="그룹 2"/>
            <p:cNvGrpSpPr/>
            <p:nvPr/>
          </p:nvGrpSpPr>
          <p:grpSpPr>
            <a:xfrm>
              <a:off x="1148332" y="1376772"/>
              <a:ext cx="7657096" cy="416100"/>
              <a:chOff x="1148332" y="1376772"/>
              <a:chExt cx="7657096" cy="416100"/>
            </a:xfrm>
          </p:grpSpPr>
          <p:sp>
            <p:nvSpPr>
              <p:cNvPr id="70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8332" y="1376772"/>
                <a:ext cx="7657096" cy="416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분수 중 기약분수를 모두 찾아     표 해 봅시다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pic>
            <p:nvPicPr>
              <p:cNvPr id="26" name="그림 2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09" t="82054" r="54020" b="12680"/>
              <a:stretch/>
            </p:blipFill>
            <p:spPr>
              <a:xfrm>
                <a:off x="4124908" y="1447710"/>
                <a:ext cx="323072" cy="268064"/>
              </a:xfrm>
              <a:prstGeom prst="rect">
                <a:avLst/>
              </a:prstGeom>
            </p:spPr>
          </p:pic>
        </p:grpSp>
      </p:grpSp>
      <p:sp>
        <p:nvSpPr>
          <p:cNvPr id="27" name="직사각형 26">
            <a:hlinkClick r:id="rId7" action="ppaction://hlinksldjump"/>
            <a:extLst>
              <a:ext uri="{FF2B5EF4-FFF2-40B4-BE49-F238E27FC236}">
                <a16:creationId xmlns="" xmlns:a16="http://schemas.microsoft.com/office/drawing/2014/main" id="{A0944531-C9E7-43FC-BFEA-5137ADD3D84C}"/>
              </a:ext>
            </a:extLst>
          </p:cNvPr>
          <p:cNvSpPr/>
          <p:nvPr/>
        </p:nvSpPr>
        <p:spPr>
          <a:xfrm>
            <a:off x="689721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90E38A6-6979-4AB0-B598-F8F37C35E03C}"/>
              </a:ext>
            </a:extLst>
          </p:cNvPr>
          <p:cNvSpPr/>
          <p:nvPr/>
        </p:nvSpPr>
        <p:spPr>
          <a:xfrm>
            <a:off x="729326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  <a:extLst>
              <a:ext uri="{FF2B5EF4-FFF2-40B4-BE49-F238E27FC236}">
                <a16:creationId xmlns="" xmlns:a16="http://schemas.microsoft.com/office/drawing/2014/main" id="{0608F524-D12C-4DC7-A515-99FA328C9AA9}"/>
              </a:ext>
            </a:extLst>
          </p:cNvPr>
          <p:cNvSpPr/>
          <p:nvPr/>
        </p:nvSpPr>
        <p:spPr>
          <a:xfrm>
            <a:off x="7662694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1959C97-8890-4E69-AC71-14B2EDA80BFD}"/>
              </a:ext>
            </a:extLst>
          </p:cNvPr>
          <p:cNvSpPr/>
          <p:nvPr/>
        </p:nvSpPr>
        <p:spPr>
          <a:xfrm>
            <a:off x="8036815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194BFD35-69E1-4CC7-B271-32BC92BEA3FB}"/>
              </a:ext>
            </a:extLst>
          </p:cNvPr>
          <p:cNvSpPr/>
          <p:nvPr/>
        </p:nvSpPr>
        <p:spPr>
          <a:xfrm>
            <a:off x="841093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10566DB7-63CE-4F72-A6DD-302556F4EB65}"/>
              </a:ext>
            </a:extLst>
          </p:cNvPr>
          <p:cNvSpPr/>
          <p:nvPr/>
        </p:nvSpPr>
        <p:spPr>
          <a:xfrm>
            <a:off x="920718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13"/>
          <a:srcRect l="40488" r="48864"/>
          <a:stretch/>
        </p:blipFill>
        <p:spPr>
          <a:xfrm>
            <a:off x="4421377" y="2245490"/>
            <a:ext cx="540060" cy="5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grpId="3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xit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7" grpId="0" animBg="1"/>
      <p:bldP spid="59" grpId="0"/>
      <p:bldP spid="59" grpId="1"/>
      <p:bldP spid="59" grpId="2"/>
      <p:bldP spid="59" grpId="3"/>
      <p:bldP spid="62" grpId="0" animBg="1"/>
      <p:bldP spid="68" grpId="0"/>
      <p:bldP spid="68" grpId="1"/>
      <p:bldP spid="68" grpId="2"/>
      <p:bldP spid="68" grpId="3"/>
      <p:bldP spid="68" grpId="4"/>
      <p:bldP spid="68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B1F92621-D50D-4A7E-8D3D-778CD42158AD}"/>
              </a:ext>
            </a:extLst>
          </p:cNvPr>
          <p:cNvGrpSpPr/>
          <p:nvPr/>
        </p:nvGrpSpPr>
        <p:grpSpPr>
          <a:xfrm>
            <a:off x="812540" y="1435980"/>
            <a:ext cx="8258272" cy="1477328"/>
            <a:chOff x="882649" y="1449388"/>
            <a:chExt cx="8258272" cy="1477328"/>
          </a:xfrm>
        </p:grpSpPr>
        <p:sp>
          <p:nvSpPr>
            <p:cNvPr id="27" name="내용 개체 틀 3">
              <a:extLst>
                <a:ext uri="{FF2B5EF4-FFF2-40B4-BE49-F238E27FC236}">
                  <a16:creationId xmlns="" xmlns:a16="http://schemas.microsoft.com/office/drawing/2014/main" id="{266BECA8-C03B-44A1-AAA5-096DC2D87F9B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557400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1.</a:t>
              </a:r>
              <a:endParaRPr lang="ko-KR" altLang="en-US" dirty="0"/>
            </a:p>
          </p:txBody>
        </p:sp>
        <p:sp>
          <p:nvSpPr>
            <p:cNvPr id="28" name="내용 개체 틀 3">
              <a:extLst>
                <a:ext uri="{FF2B5EF4-FFF2-40B4-BE49-F238E27FC236}">
                  <a16:creationId xmlns="" xmlns:a16="http://schemas.microsoft.com/office/drawing/2014/main" id="{80134F01-EC37-410C-A192-C5BF99DDB0C6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14773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60000"/>
                </a:lnSpc>
              </a:pPr>
              <a:r>
                <a:rPr lang="ko-KR" altLang="en-US" dirty="0"/>
                <a:t>      을 약분하려고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분모와 분자를 나눌 수 있는 수에 모두      표 하세요</a:t>
              </a:r>
              <a:r>
                <a:rPr lang="en-US" altLang="ko-KR" dirty="0"/>
                <a:t>.</a:t>
              </a:r>
              <a:endParaRPr lang="ko-KR" altLang="en-US" dirty="0"/>
            </a:p>
            <a:p>
              <a:pPr fontAlgn="base">
                <a:lnSpc>
                  <a:spcPct val="160000"/>
                </a:lnSpc>
              </a:pPr>
              <a:endParaRPr lang="ko-KR" altLang="en-US" dirty="0"/>
            </a:p>
          </p:txBody>
        </p:sp>
      </p:grpSp>
      <p:pic>
        <p:nvPicPr>
          <p:cNvPr id="33" name="그림 3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F79DAF94-A979-432B-BA4D-9C6C40E76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2360712" y="2995416"/>
            <a:ext cx="4911944" cy="1045652"/>
            <a:chOff x="2360712" y="2995416"/>
            <a:chExt cx="4911944" cy="1045652"/>
          </a:xfrm>
        </p:grpSpPr>
        <p:sp>
          <p:nvSpPr>
            <p:cNvPr id="30" name="내용 개체 틀 3">
              <a:extLst>
                <a:ext uri="{FF2B5EF4-FFF2-40B4-BE49-F238E27FC236}">
                  <a16:creationId xmlns="" xmlns:a16="http://schemas.microsoft.com/office/drawing/2014/main" id="{6BAC00B1-B41D-4319-BAA0-8F1C3B77DE27}"/>
                </a:ext>
              </a:extLst>
            </p:cNvPr>
            <p:cNvSpPr txBox="1">
              <a:spLocks/>
            </p:cNvSpPr>
            <p:nvPr/>
          </p:nvSpPr>
          <p:spPr>
            <a:xfrm>
              <a:off x="3371708" y="3228538"/>
              <a:ext cx="3235784" cy="8125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40000"/>
                </a:lnSpc>
              </a:pPr>
              <a:r>
                <a:rPr lang="en-US" altLang="ko-KR" dirty="0"/>
                <a:t>2        3        4        5        6 </a:t>
              </a:r>
              <a:endParaRPr lang="ko-KR" altLang="en-US" dirty="0"/>
            </a:p>
            <a:p>
              <a:pPr fontAlgn="base"/>
              <a:endParaRPr lang="ko-KR" altLang="en-US" dirty="0"/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="" xmlns:a16="http://schemas.microsoft.com/office/drawing/2014/main" id="{E1B204D0-78C3-4DE3-8B7E-C27FD0BB53E3}"/>
                </a:ext>
              </a:extLst>
            </p:cNvPr>
            <p:cNvSpPr/>
            <p:nvPr/>
          </p:nvSpPr>
          <p:spPr>
            <a:xfrm>
              <a:off x="2360712" y="2995416"/>
              <a:ext cx="4911944" cy="1001153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44678"/>
              </p:ext>
            </p:extLst>
          </p:nvPr>
        </p:nvGraphicFramePr>
        <p:xfrm>
          <a:off x="1784688" y="141277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타원 34">
            <a:extLst>
              <a:ext uri="{FF2B5EF4-FFF2-40B4-BE49-F238E27FC236}">
                <a16:creationId xmlns="" xmlns:a16="http://schemas.microsoft.com/office/drawing/2014/main" id="{B15FCD0A-3165-4932-B2E7-53A4F4087EF1}"/>
              </a:ext>
            </a:extLst>
          </p:cNvPr>
          <p:cNvSpPr/>
          <p:nvPr/>
        </p:nvSpPr>
        <p:spPr>
          <a:xfrm>
            <a:off x="8078091" y="1592796"/>
            <a:ext cx="259285" cy="259285"/>
          </a:xfrm>
          <a:prstGeom prst="ellipse">
            <a:avLst/>
          </a:prstGeom>
          <a:noFill/>
          <a:ln w="19050">
            <a:solidFill>
              <a:srgbClr val="A7D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="" xmlns:a16="http://schemas.microsoft.com/office/drawing/2014/main" id="{B15FCD0A-3165-4932-B2E7-53A4F4087EF1}"/>
              </a:ext>
            </a:extLst>
          </p:cNvPr>
          <p:cNvSpPr/>
          <p:nvPr/>
        </p:nvSpPr>
        <p:spPr>
          <a:xfrm>
            <a:off x="3296816" y="3248980"/>
            <a:ext cx="468052" cy="468052"/>
          </a:xfrm>
          <a:prstGeom prst="ellipse">
            <a:avLst/>
          </a:prstGeom>
          <a:noFill/>
          <a:ln w="19050">
            <a:solidFill>
              <a:srgbClr val="A7D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="" xmlns:a16="http://schemas.microsoft.com/office/drawing/2014/main" id="{B15FCD0A-3165-4932-B2E7-53A4F4087EF1}"/>
              </a:ext>
            </a:extLst>
          </p:cNvPr>
          <p:cNvSpPr/>
          <p:nvPr/>
        </p:nvSpPr>
        <p:spPr>
          <a:xfrm>
            <a:off x="3944888" y="3248980"/>
            <a:ext cx="468052" cy="468052"/>
          </a:xfrm>
          <a:prstGeom prst="ellipse">
            <a:avLst/>
          </a:prstGeom>
          <a:noFill/>
          <a:ln w="19050">
            <a:solidFill>
              <a:srgbClr val="A7D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="" xmlns:a16="http://schemas.microsoft.com/office/drawing/2014/main" id="{B15FCD0A-3165-4932-B2E7-53A4F4087EF1}"/>
              </a:ext>
            </a:extLst>
          </p:cNvPr>
          <p:cNvSpPr/>
          <p:nvPr/>
        </p:nvSpPr>
        <p:spPr>
          <a:xfrm>
            <a:off x="5889104" y="3248980"/>
            <a:ext cx="468052" cy="468052"/>
          </a:xfrm>
          <a:prstGeom prst="ellipse">
            <a:avLst/>
          </a:prstGeom>
          <a:noFill/>
          <a:ln w="19050">
            <a:solidFill>
              <a:srgbClr val="A7D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3735" y="32995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>
            <a:hlinkClick r:id="rId5" action="ppaction://hlinksldjump"/>
            <a:extLst>
              <a:ext uri="{FF2B5EF4-FFF2-40B4-BE49-F238E27FC236}">
                <a16:creationId xmlns="" xmlns:a16="http://schemas.microsoft.com/office/drawing/2014/main" id="{A39D29AD-61A7-41FC-A38F-1DEAC71CA415}"/>
              </a:ext>
            </a:extLst>
          </p:cNvPr>
          <p:cNvSpPr/>
          <p:nvPr/>
        </p:nvSpPr>
        <p:spPr>
          <a:xfrm>
            <a:off x="689721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6" action="ppaction://hlinksldjump"/>
            <a:extLst>
              <a:ext uri="{FF2B5EF4-FFF2-40B4-BE49-F238E27FC236}">
                <a16:creationId xmlns="" xmlns:a16="http://schemas.microsoft.com/office/drawing/2014/main" id="{DD274001-4133-4C4B-B18A-322F9D9120B1}"/>
              </a:ext>
            </a:extLst>
          </p:cNvPr>
          <p:cNvSpPr/>
          <p:nvPr/>
        </p:nvSpPr>
        <p:spPr>
          <a:xfrm>
            <a:off x="729326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  <a:extLst>
              <a:ext uri="{FF2B5EF4-FFF2-40B4-BE49-F238E27FC236}">
                <a16:creationId xmlns="" xmlns:a16="http://schemas.microsoft.com/office/drawing/2014/main" id="{7572232D-E0A7-4586-AE81-8960FBE6B477}"/>
              </a:ext>
            </a:extLst>
          </p:cNvPr>
          <p:cNvSpPr/>
          <p:nvPr/>
        </p:nvSpPr>
        <p:spPr>
          <a:xfrm>
            <a:off x="7662694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A9CBD8D8-85A3-447F-B7EA-AEC53E6B2B83}"/>
              </a:ext>
            </a:extLst>
          </p:cNvPr>
          <p:cNvSpPr/>
          <p:nvPr/>
        </p:nvSpPr>
        <p:spPr>
          <a:xfrm>
            <a:off x="8036815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  <a:extLst>
              <a:ext uri="{FF2B5EF4-FFF2-40B4-BE49-F238E27FC236}">
                <a16:creationId xmlns="" xmlns:a16="http://schemas.microsoft.com/office/drawing/2014/main" id="{FBBD49E7-5A1B-4382-B2B8-A4A9D0AF3010}"/>
              </a:ext>
            </a:extLst>
          </p:cNvPr>
          <p:cNvSpPr/>
          <p:nvPr/>
        </p:nvSpPr>
        <p:spPr>
          <a:xfrm>
            <a:off x="841093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7BC23A6-569C-484D-B88D-04EFD11BBCD3}"/>
              </a:ext>
            </a:extLst>
          </p:cNvPr>
          <p:cNvSpPr/>
          <p:nvPr/>
        </p:nvSpPr>
        <p:spPr>
          <a:xfrm>
            <a:off x="8785057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33" name="그림 3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F79DAF94-A979-432B-BA4D-9C6C40E76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30" name="사각형: 둥근 모서리 29">
            <a:extLst>
              <a:ext uri="{FF2B5EF4-FFF2-40B4-BE49-F238E27FC236}">
                <a16:creationId xmlns="" xmlns:a16="http://schemas.microsoft.com/office/drawing/2014/main" id="{2AB3D29C-D304-48D8-881B-B00ACDF0E571}"/>
              </a:ext>
            </a:extLst>
          </p:cNvPr>
          <p:cNvSpPr/>
          <p:nvPr/>
        </p:nvSpPr>
        <p:spPr>
          <a:xfrm>
            <a:off x="2533628" y="2960948"/>
            <a:ext cx="4911944" cy="1001153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="" xmlns:a16="http://schemas.microsoft.com/office/drawing/2014/main" id="{B1F92621-D50D-4A7E-8D3D-778CD42158AD}"/>
              </a:ext>
            </a:extLst>
          </p:cNvPr>
          <p:cNvGrpSpPr/>
          <p:nvPr/>
        </p:nvGrpSpPr>
        <p:grpSpPr>
          <a:xfrm>
            <a:off x="812540" y="1435980"/>
            <a:ext cx="8258272" cy="1532727"/>
            <a:chOff x="882649" y="1449388"/>
            <a:chExt cx="8258272" cy="1532727"/>
          </a:xfrm>
        </p:grpSpPr>
        <p:sp>
          <p:nvSpPr>
            <p:cNvPr id="32" name="내용 개체 틀 3">
              <a:extLst>
                <a:ext uri="{FF2B5EF4-FFF2-40B4-BE49-F238E27FC236}">
                  <a16:creationId xmlns="" xmlns:a16="http://schemas.microsoft.com/office/drawing/2014/main" id="{266BECA8-C03B-44A1-AAA5-096DC2D87F9B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557400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35" name="내용 개체 틀 3">
              <a:extLst>
                <a:ext uri="{FF2B5EF4-FFF2-40B4-BE49-F238E27FC236}">
                  <a16:creationId xmlns="" xmlns:a16="http://schemas.microsoft.com/office/drawing/2014/main" id="{80134F01-EC37-410C-A192-C5BF99DDB0C6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153272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60000"/>
                </a:lnSpc>
              </a:pPr>
              <a:r>
                <a:rPr lang="ko-KR" altLang="en-US" dirty="0"/>
                <a:t>      을 약분하여 만들 수 있는 분수를 모두 찾아      표 하세요</a:t>
              </a:r>
              <a:r>
                <a:rPr lang="en-US" altLang="ko-KR" dirty="0"/>
                <a:t>.</a:t>
              </a:r>
              <a:endParaRPr lang="ko-KR" altLang="en-US" dirty="0"/>
            </a:p>
            <a:p>
              <a:pPr fontAlgn="base">
                <a:lnSpc>
                  <a:spcPct val="160000"/>
                </a:lnSpc>
              </a:pPr>
              <a:endParaRPr lang="ko-KR" altLang="en-US" dirty="0"/>
            </a:p>
            <a:p>
              <a:pPr fontAlgn="base">
                <a:lnSpc>
                  <a:spcPct val="160000"/>
                </a:lnSpc>
              </a:pPr>
              <a:endParaRPr lang="ko-KR" altLang="en-US" dirty="0"/>
            </a:p>
          </p:txBody>
        </p:sp>
      </p:grp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80325"/>
              </p:ext>
            </p:extLst>
          </p:nvPr>
        </p:nvGraphicFramePr>
        <p:xfrm>
          <a:off x="1784688" y="141277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타원 36">
            <a:extLst>
              <a:ext uri="{FF2B5EF4-FFF2-40B4-BE49-F238E27FC236}">
                <a16:creationId xmlns="" xmlns:a16="http://schemas.microsoft.com/office/drawing/2014/main" id="{B15FCD0A-3165-4932-B2E7-53A4F4087EF1}"/>
              </a:ext>
            </a:extLst>
          </p:cNvPr>
          <p:cNvSpPr/>
          <p:nvPr/>
        </p:nvSpPr>
        <p:spPr>
          <a:xfrm>
            <a:off x="6385903" y="1611846"/>
            <a:ext cx="259285" cy="259285"/>
          </a:xfrm>
          <a:prstGeom prst="ellipse">
            <a:avLst/>
          </a:prstGeom>
          <a:noFill/>
          <a:ln w="19050">
            <a:solidFill>
              <a:srgbClr val="A7D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449712"/>
              </p:ext>
            </p:extLst>
          </p:nvPr>
        </p:nvGraphicFramePr>
        <p:xfrm>
          <a:off x="3146623" y="31770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74717"/>
              </p:ext>
            </p:extLst>
          </p:nvPr>
        </p:nvGraphicFramePr>
        <p:xfrm>
          <a:off x="3885215" y="31770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327"/>
              </p:ext>
            </p:extLst>
          </p:nvPr>
        </p:nvGraphicFramePr>
        <p:xfrm>
          <a:off x="4623807" y="31770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75817"/>
              </p:ext>
            </p:extLst>
          </p:nvPr>
        </p:nvGraphicFramePr>
        <p:xfrm>
          <a:off x="5457056" y="317361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66346"/>
              </p:ext>
            </p:extLst>
          </p:nvPr>
        </p:nvGraphicFramePr>
        <p:xfrm>
          <a:off x="6285148" y="316599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타원 47">
            <a:extLst>
              <a:ext uri="{FF2B5EF4-FFF2-40B4-BE49-F238E27FC236}">
                <a16:creationId xmlns="" xmlns:a16="http://schemas.microsoft.com/office/drawing/2014/main" id="{B15FCD0A-3165-4932-B2E7-53A4F4087EF1}"/>
              </a:ext>
            </a:extLst>
          </p:cNvPr>
          <p:cNvSpPr/>
          <p:nvPr/>
        </p:nvSpPr>
        <p:spPr>
          <a:xfrm>
            <a:off x="3687347" y="3140968"/>
            <a:ext cx="648073" cy="648073"/>
          </a:xfrm>
          <a:prstGeom prst="ellipse">
            <a:avLst/>
          </a:prstGeom>
          <a:noFill/>
          <a:ln w="19050">
            <a:solidFill>
              <a:srgbClr val="A7D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extLst>
              <a:ext uri="{FF2B5EF4-FFF2-40B4-BE49-F238E27FC236}">
                <a16:creationId xmlns="" xmlns:a16="http://schemas.microsoft.com/office/drawing/2014/main" id="{B15FCD0A-3165-4932-B2E7-53A4F4087EF1}"/>
              </a:ext>
            </a:extLst>
          </p:cNvPr>
          <p:cNvSpPr/>
          <p:nvPr/>
        </p:nvSpPr>
        <p:spPr>
          <a:xfrm>
            <a:off x="6104523" y="3140968"/>
            <a:ext cx="648073" cy="648073"/>
          </a:xfrm>
          <a:prstGeom prst="ellipse">
            <a:avLst/>
          </a:prstGeom>
          <a:noFill/>
          <a:ln w="19050">
            <a:solidFill>
              <a:srgbClr val="A7D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3735" y="32995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83B8A2A1-CA56-4C0D-988D-96F3FF7A6F31}"/>
              </a:ext>
            </a:extLst>
          </p:cNvPr>
          <p:cNvSpPr/>
          <p:nvPr/>
        </p:nvSpPr>
        <p:spPr>
          <a:xfrm>
            <a:off x="689721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6" action="ppaction://hlinksldjump"/>
            <a:extLst>
              <a:ext uri="{FF2B5EF4-FFF2-40B4-BE49-F238E27FC236}">
                <a16:creationId xmlns="" xmlns:a16="http://schemas.microsoft.com/office/drawing/2014/main" id="{CBA90755-3789-4211-992C-02D3702CE69A}"/>
              </a:ext>
            </a:extLst>
          </p:cNvPr>
          <p:cNvSpPr/>
          <p:nvPr/>
        </p:nvSpPr>
        <p:spPr>
          <a:xfrm>
            <a:off x="729326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  <a:extLst>
              <a:ext uri="{FF2B5EF4-FFF2-40B4-BE49-F238E27FC236}">
                <a16:creationId xmlns="" xmlns:a16="http://schemas.microsoft.com/office/drawing/2014/main" id="{CD870980-D579-4D1F-8619-5AB34D987FCD}"/>
              </a:ext>
            </a:extLst>
          </p:cNvPr>
          <p:cNvSpPr/>
          <p:nvPr/>
        </p:nvSpPr>
        <p:spPr>
          <a:xfrm>
            <a:off x="7662694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  <a:extLst>
              <a:ext uri="{FF2B5EF4-FFF2-40B4-BE49-F238E27FC236}">
                <a16:creationId xmlns="" xmlns:a16="http://schemas.microsoft.com/office/drawing/2014/main" id="{E8EED280-5525-475C-8FC5-CBB60FB8FBB3}"/>
              </a:ext>
            </a:extLst>
          </p:cNvPr>
          <p:cNvSpPr/>
          <p:nvPr/>
        </p:nvSpPr>
        <p:spPr>
          <a:xfrm>
            <a:off x="8036815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  <a:extLst>
              <a:ext uri="{FF2B5EF4-FFF2-40B4-BE49-F238E27FC236}">
                <a16:creationId xmlns="" xmlns:a16="http://schemas.microsoft.com/office/drawing/2014/main" id="{80FD5B2F-5F83-4287-8D36-C1FC76F96049}"/>
              </a:ext>
            </a:extLst>
          </p:cNvPr>
          <p:cNvSpPr/>
          <p:nvPr/>
        </p:nvSpPr>
        <p:spPr>
          <a:xfrm>
            <a:off x="841093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B20B048-0608-4371-A599-A78330EF8944}"/>
              </a:ext>
            </a:extLst>
          </p:cNvPr>
          <p:cNvSpPr/>
          <p:nvPr/>
        </p:nvSpPr>
        <p:spPr>
          <a:xfrm>
            <a:off x="8785057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755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53455"/>
              </p:ext>
            </p:extLst>
          </p:nvPr>
        </p:nvGraphicFramePr>
        <p:xfrm>
          <a:off x="4017012" y="2853028"/>
          <a:ext cx="1044000" cy="82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04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1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÷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÷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68753" r="67691" b="26688"/>
          <a:stretch/>
        </p:blipFill>
        <p:spPr>
          <a:xfrm>
            <a:off x="4520952" y="3208859"/>
            <a:ext cx="558345" cy="593569"/>
          </a:xfrm>
          <a:prstGeom prst="rect">
            <a:avLst/>
          </a:prstGeom>
        </p:spPr>
      </p:pic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638891"/>
              </p:ext>
            </p:extLst>
          </p:nvPr>
        </p:nvGraphicFramePr>
        <p:xfrm>
          <a:off x="5534727" y="2970449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33" name="그림 3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F79DAF94-A979-432B-BA4D-9C6C40E76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A5D28799-640F-4A04-A0B3-4F4CAAACBA05}"/>
              </a:ext>
            </a:extLst>
          </p:cNvPr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31" name="내용 개체 틀 3">
              <a:extLst>
                <a:ext uri="{FF2B5EF4-FFF2-40B4-BE49-F238E27FC236}">
                  <a16:creationId xmlns="" xmlns:a16="http://schemas.microsoft.com/office/drawing/2014/main" id="{6BE66216-1637-4567-9AF8-D29BE9A52350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3.</a:t>
              </a:r>
              <a:endParaRPr lang="ko-KR" altLang="en-US" dirty="0"/>
            </a:p>
          </p:txBody>
        </p:sp>
        <p:sp>
          <p:nvSpPr>
            <p:cNvPr id="32" name="내용 개체 틀 3">
              <a:extLst>
                <a:ext uri="{FF2B5EF4-FFF2-40B4-BE49-F238E27FC236}">
                  <a16:creationId xmlns="" xmlns:a16="http://schemas.microsoft.com/office/drawing/2014/main" id="{0F8C7612-A10D-493B-ADBA-18B7DC884373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기약분수로 나타내려고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     안에 알맞은 수를 써넣으세요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36" name="내용 개체 틀 3">
            <a:extLst>
              <a:ext uri="{FF2B5EF4-FFF2-40B4-BE49-F238E27FC236}">
                <a16:creationId xmlns="" xmlns:a16="http://schemas.microsoft.com/office/drawing/2014/main" id="{4E792B73-C67C-45A2-8813-36D4AE5FBCC8}"/>
              </a:ext>
            </a:extLst>
          </p:cNvPr>
          <p:cNvSpPr txBox="1">
            <a:spLocks/>
          </p:cNvSpPr>
          <p:nvPr/>
        </p:nvSpPr>
        <p:spPr>
          <a:xfrm>
            <a:off x="3620812" y="3013210"/>
            <a:ext cx="468000" cy="4385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40000"/>
              </a:lnSpc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43" name="내용 개체 틀 3">
            <a:extLst>
              <a:ext uri="{FF2B5EF4-FFF2-40B4-BE49-F238E27FC236}">
                <a16:creationId xmlns="" xmlns:a16="http://schemas.microsoft.com/office/drawing/2014/main" id="{9EAF1ECC-F27E-4E34-845F-15751A2B9CFC}"/>
              </a:ext>
            </a:extLst>
          </p:cNvPr>
          <p:cNvSpPr txBox="1">
            <a:spLocks/>
          </p:cNvSpPr>
          <p:nvPr/>
        </p:nvSpPr>
        <p:spPr>
          <a:xfrm>
            <a:off x="5144132" y="3013210"/>
            <a:ext cx="468000" cy="4385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40000"/>
              </a:lnSpc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45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4560703" y="3385528"/>
            <a:ext cx="570011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10</a:t>
            </a:r>
            <a:endParaRPr lang="ko-KR" altLang="en-US" dirty="0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4783999" y="1418827"/>
            <a:ext cx="411201" cy="389993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5318703" y="2691935"/>
            <a:ext cx="650416" cy="616870"/>
          </a:xfrm>
          <a:prstGeom prst="rect">
            <a:avLst/>
          </a:prstGeom>
        </p:spPr>
      </p:pic>
      <p:sp>
        <p:nvSpPr>
          <p:cNvPr id="39" name="내용 개체 틀 2">
            <a:extLst>
              <a:ext uri="{FF2B5EF4-FFF2-40B4-BE49-F238E27FC236}">
                <a16:creationId xmlns="" xmlns:a16="http://schemas.microsoft.com/office/drawing/2014/main" id="{B975532F-53B9-4B02-AFC2-937A6367252A}"/>
              </a:ext>
            </a:extLst>
          </p:cNvPr>
          <p:cNvSpPr txBox="1">
            <a:spLocks/>
          </p:cNvSpPr>
          <p:nvPr/>
        </p:nvSpPr>
        <p:spPr>
          <a:xfrm>
            <a:off x="5519869" y="2872435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5318703" y="3190031"/>
            <a:ext cx="650416" cy="616870"/>
          </a:xfrm>
          <a:prstGeom prst="rect">
            <a:avLst/>
          </a:prstGeom>
        </p:spPr>
      </p:pic>
      <p:sp>
        <p:nvSpPr>
          <p:cNvPr id="42" name="내용 개체 틀 2">
            <a:extLst>
              <a:ext uri="{FF2B5EF4-FFF2-40B4-BE49-F238E27FC236}">
                <a16:creationId xmlns="" xmlns:a16="http://schemas.microsoft.com/office/drawing/2014/main" id="{B975532F-53B9-4B02-AFC2-937A6367252A}"/>
              </a:ext>
            </a:extLst>
          </p:cNvPr>
          <p:cNvSpPr txBox="1">
            <a:spLocks/>
          </p:cNvSpPr>
          <p:nvPr/>
        </p:nvSpPr>
        <p:spPr>
          <a:xfrm>
            <a:off x="5519869" y="3370531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</a:t>
            </a:r>
            <a:endParaRPr lang="ko-KR" altLang="en-US" dirty="0"/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33812"/>
              </p:ext>
            </p:extLst>
          </p:nvPr>
        </p:nvGraphicFramePr>
        <p:xfrm>
          <a:off x="3224808" y="2963913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68753" r="67691" b="26688"/>
          <a:stretch/>
        </p:blipFill>
        <p:spPr>
          <a:xfrm>
            <a:off x="4523258" y="2655411"/>
            <a:ext cx="558345" cy="593569"/>
          </a:xfrm>
          <a:prstGeom prst="rect">
            <a:avLst/>
          </a:prstGeom>
        </p:spPr>
      </p:pic>
      <p:sp>
        <p:nvSpPr>
          <p:cNvPr id="56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4563009" y="2832080"/>
            <a:ext cx="570011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10</a:t>
            </a:r>
            <a:endParaRPr lang="ko-KR" altLang="en-US" dirty="0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1273" y="31617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>
            <a:hlinkClick r:id="rId6" action="ppaction://hlinksldjump"/>
            <a:extLst>
              <a:ext uri="{FF2B5EF4-FFF2-40B4-BE49-F238E27FC236}">
                <a16:creationId xmlns="" xmlns:a16="http://schemas.microsoft.com/office/drawing/2014/main" id="{A1AFA408-4395-420F-A3A7-678A1D640892}"/>
              </a:ext>
            </a:extLst>
          </p:cNvPr>
          <p:cNvSpPr/>
          <p:nvPr/>
        </p:nvSpPr>
        <p:spPr>
          <a:xfrm>
            <a:off x="689721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7" action="ppaction://hlinksldjump"/>
            <a:extLst>
              <a:ext uri="{FF2B5EF4-FFF2-40B4-BE49-F238E27FC236}">
                <a16:creationId xmlns="" xmlns:a16="http://schemas.microsoft.com/office/drawing/2014/main" id="{D5BBB0C7-F8A1-42C0-9C64-088F8346A56C}"/>
              </a:ext>
            </a:extLst>
          </p:cNvPr>
          <p:cNvSpPr/>
          <p:nvPr/>
        </p:nvSpPr>
        <p:spPr>
          <a:xfrm>
            <a:off x="729326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8" action="ppaction://hlinksldjump"/>
            <a:extLst>
              <a:ext uri="{FF2B5EF4-FFF2-40B4-BE49-F238E27FC236}">
                <a16:creationId xmlns="" xmlns:a16="http://schemas.microsoft.com/office/drawing/2014/main" id="{0AB9EB94-48AC-464A-9860-7ECC324FB28B}"/>
              </a:ext>
            </a:extLst>
          </p:cNvPr>
          <p:cNvSpPr/>
          <p:nvPr/>
        </p:nvSpPr>
        <p:spPr>
          <a:xfrm>
            <a:off x="7662694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  <a:extLst>
              <a:ext uri="{FF2B5EF4-FFF2-40B4-BE49-F238E27FC236}">
                <a16:creationId xmlns="" xmlns:a16="http://schemas.microsoft.com/office/drawing/2014/main" id="{B21B3B8B-6DB4-4A9E-A4EE-0C1D516636A3}"/>
              </a:ext>
            </a:extLst>
          </p:cNvPr>
          <p:cNvSpPr/>
          <p:nvPr/>
        </p:nvSpPr>
        <p:spPr>
          <a:xfrm>
            <a:off x="8036815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B66702A-4D0F-4040-AB84-1BF8B13249A6}"/>
              </a:ext>
            </a:extLst>
          </p:cNvPr>
          <p:cNvSpPr/>
          <p:nvPr/>
        </p:nvSpPr>
        <p:spPr>
          <a:xfrm>
            <a:off x="841093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450199F-560F-4C33-B252-507F790FC08F}"/>
              </a:ext>
            </a:extLst>
          </p:cNvPr>
          <p:cNvSpPr/>
          <p:nvPr/>
        </p:nvSpPr>
        <p:spPr>
          <a:xfrm>
            <a:off x="8785057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4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  <p:bldP spid="45" grpId="0"/>
      <p:bldP spid="39" grpId="0"/>
      <p:bldP spid="42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08884" y="2804735"/>
            <a:ext cx="428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분모가 같은 분수로 나타내어 볼까요</a:t>
            </a: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분수를 간단하게 나타내어 볼까요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5758" y="2804735"/>
            <a:ext cx="5337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분수를 간단하게 나타내어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분수를 간단하게 나타내어 볼까요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9" name="직사각형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A870D4A2-F3AA-487A-8795-461AB54F5127}"/>
              </a:ext>
            </a:extLst>
          </p:cNvPr>
          <p:cNvSpPr/>
          <p:nvPr/>
        </p:nvSpPr>
        <p:spPr>
          <a:xfrm>
            <a:off x="689721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37C5621C-337E-4304-8769-11F0680E2110}"/>
              </a:ext>
            </a:extLst>
          </p:cNvPr>
          <p:cNvSpPr/>
          <p:nvPr/>
        </p:nvSpPr>
        <p:spPr>
          <a:xfrm>
            <a:off x="7662694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85BFC3BB-DF73-43A8-8E17-F76A3486EFA2}"/>
              </a:ext>
            </a:extLst>
          </p:cNvPr>
          <p:cNvSpPr/>
          <p:nvPr/>
        </p:nvSpPr>
        <p:spPr>
          <a:xfrm>
            <a:off x="8036815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BF463CB1-7ADB-4558-BE66-D3B1F43A5355}"/>
              </a:ext>
            </a:extLst>
          </p:cNvPr>
          <p:cNvSpPr/>
          <p:nvPr/>
        </p:nvSpPr>
        <p:spPr>
          <a:xfrm>
            <a:off x="841093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A2B498DE-F4B2-42E2-8F91-881594C33778}"/>
              </a:ext>
            </a:extLst>
          </p:cNvPr>
          <p:cNvSpPr/>
          <p:nvPr/>
        </p:nvSpPr>
        <p:spPr>
          <a:xfrm>
            <a:off x="8785057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9" action="ppaction://hlinksldjump"/>
            <a:extLst>
              <a:ext uri="{FF2B5EF4-FFF2-40B4-BE49-F238E27FC236}">
                <a16:creationId xmlns="" xmlns:a16="http://schemas.microsoft.com/office/drawing/2014/main" id="{1F835EEA-B03D-4C38-AD2A-4293BA76D831}"/>
              </a:ext>
            </a:extLst>
          </p:cNvPr>
          <p:cNvSpPr/>
          <p:nvPr/>
        </p:nvSpPr>
        <p:spPr>
          <a:xfrm>
            <a:off x="920718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색 띠에서 크기가 같은 분수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살펴보고 약분 알아보기</a:t>
            </a:r>
          </a:p>
          <a:p>
            <a:pPr>
              <a:lnSpc>
                <a:spcPct val="80000"/>
              </a:lnSpc>
            </a:pPr>
            <a:endParaRPr lang="ko-KR" altLang="en-US" sz="2200" dirty="0">
              <a:solidFill>
                <a:srgbClr val="695A35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850974" y="4005064"/>
            <a:ext cx="3181151" cy="1921272"/>
            <a:chOff x="2252700" y="4808637"/>
            <a:chExt cx="3181151" cy="1921272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9" t="38298" r="69560" b="46976"/>
            <a:stretch/>
          </p:blipFill>
          <p:spPr>
            <a:xfrm>
              <a:off x="2252700" y="4808637"/>
              <a:ext cx="1608100" cy="192127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2" t="34245" r="50884" b="56516"/>
            <a:stretch/>
          </p:blipFill>
          <p:spPr>
            <a:xfrm>
              <a:off x="3368824" y="5078954"/>
              <a:ext cx="2065027" cy="1205358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4862511" y="4067368"/>
            <a:ext cx="2827610" cy="1921272"/>
            <a:chOff x="5264237" y="4870941"/>
            <a:chExt cx="2827610" cy="1921272"/>
          </a:xfrm>
        </p:grpSpPr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73" t="38298" r="15995" b="46976"/>
            <a:stretch/>
          </p:blipFill>
          <p:spPr>
            <a:xfrm>
              <a:off x="6861212" y="4870941"/>
              <a:ext cx="1230635" cy="1921272"/>
            </a:xfrm>
            <a:prstGeom prst="rect">
              <a:avLst/>
            </a:prstGeom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48" t="34245" r="24998" b="56516"/>
            <a:stretch/>
          </p:blipFill>
          <p:spPr>
            <a:xfrm>
              <a:off x="5264237" y="5084813"/>
              <a:ext cx="2065027" cy="1205358"/>
            </a:xfrm>
            <a:prstGeom prst="rect">
              <a:avLst/>
            </a:prstGeom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 t="25714" r="19132" b="54070"/>
          <a:stretch/>
        </p:blipFill>
        <p:spPr>
          <a:xfrm>
            <a:off x="1957664" y="1420675"/>
            <a:ext cx="5823013" cy="26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33501" y="3149096"/>
            <a:ext cx="8207422" cy="1546487"/>
            <a:chOff x="933501" y="3149096"/>
            <a:chExt cx="8207422" cy="1546487"/>
          </a:xfrm>
        </p:grpSpPr>
        <p:grpSp>
          <p:nvGrpSpPr>
            <p:cNvPr id="39" name="그룹 38"/>
            <p:cNvGrpSpPr/>
            <p:nvPr/>
          </p:nvGrpSpPr>
          <p:grpSpPr>
            <a:xfrm>
              <a:off x="941928" y="3149096"/>
              <a:ext cx="8198995" cy="929857"/>
              <a:chOff x="941928" y="1271919"/>
              <a:chExt cx="8198995" cy="929857"/>
            </a:xfrm>
          </p:grpSpPr>
          <p:sp>
            <p:nvSpPr>
              <p:cNvPr id="40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271919"/>
                <a:ext cx="8012838" cy="9298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altLang="ko-KR" dirty="0"/>
                  <a:t>       </a:t>
                </a:r>
                <a:r>
                  <a:rPr lang="ko-KR" altLang="en-US" dirty="0"/>
                  <a:t>을 파란색 띠에 나타내고 크기가 같은 분수를 초록색 띠와 주황색 띠에서 찾아 써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41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 bwMode="auto">
            <a:xfrm>
              <a:off x="933501" y="4078953"/>
              <a:ext cx="8103772" cy="6166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4" name="내용 개체 틀 2"/>
          <p:cNvSpPr txBox="1">
            <a:spLocks/>
          </p:cNvSpPr>
          <p:nvPr/>
        </p:nvSpPr>
        <p:spPr>
          <a:xfrm>
            <a:off x="959242" y="4228011"/>
            <a:ext cx="637002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     </a:t>
            </a:r>
            <a:r>
              <a:rPr lang="en-US" altLang="ko-KR" dirty="0"/>
              <a:t> ,      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14704"/>
              </p:ext>
            </p:extLst>
          </p:nvPr>
        </p:nvGraphicFramePr>
        <p:xfrm>
          <a:off x="1244588" y="407707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10600"/>
              </p:ext>
            </p:extLst>
          </p:nvPr>
        </p:nvGraphicFramePr>
        <p:xfrm>
          <a:off x="1758789" y="407707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495073"/>
              </p:ext>
            </p:extLst>
          </p:nvPr>
        </p:nvGraphicFramePr>
        <p:xfrm>
          <a:off x="1244588" y="312710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933501" y="4822270"/>
            <a:ext cx="8103772" cy="1018998"/>
            <a:chOff x="933501" y="4822270"/>
            <a:chExt cx="8103772" cy="1018998"/>
          </a:xfrm>
        </p:grpSpPr>
        <p:grpSp>
          <p:nvGrpSpPr>
            <p:cNvPr id="57" name="그룹 56"/>
            <p:cNvGrpSpPr/>
            <p:nvPr/>
          </p:nvGrpSpPr>
          <p:grpSpPr>
            <a:xfrm>
              <a:off x="941928" y="4822270"/>
              <a:ext cx="8095345" cy="474376"/>
              <a:chOff x="941928" y="1398606"/>
              <a:chExt cx="8095345" cy="474376"/>
            </a:xfrm>
          </p:grpSpPr>
          <p:sp>
            <p:nvSpPr>
              <p:cNvPr id="58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98606"/>
                <a:ext cx="7909188" cy="474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색 띠의 분수를 살펴보고 알 수 있는 사실을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59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모서리가 둥근 직사각형 59"/>
            <p:cNvSpPr/>
            <p:nvPr/>
          </p:nvSpPr>
          <p:spPr bwMode="auto">
            <a:xfrm>
              <a:off x="933501" y="5224638"/>
              <a:ext cx="8103772" cy="6166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1" name="내용 개체 틀 2"/>
          <p:cNvSpPr txBox="1">
            <a:spLocks/>
          </p:cNvSpPr>
          <p:nvPr/>
        </p:nvSpPr>
        <p:spPr>
          <a:xfrm>
            <a:off x="959242" y="5373696"/>
            <a:ext cx="637002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     </a:t>
            </a:r>
            <a:r>
              <a:rPr lang="en-US" altLang="ko-KR" dirty="0"/>
              <a:t>  ,      ,      </a:t>
            </a:r>
            <a:r>
              <a:rPr lang="ko-KR" altLang="en-US" dirty="0"/>
              <a:t>는 크기가 같은 분수입니다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88070"/>
              </p:ext>
            </p:extLst>
          </p:nvPr>
        </p:nvGraphicFramePr>
        <p:xfrm>
          <a:off x="1820652" y="524352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75936"/>
              </p:ext>
            </p:extLst>
          </p:nvPr>
        </p:nvGraphicFramePr>
        <p:xfrm>
          <a:off x="1280632" y="522920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950334"/>
              </p:ext>
            </p:extLst>
          </p:nvPr>
        </p:nvGraphicFramePr>
        <p:xfrm>
          <a:off x="2252700" y="524352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19957" y="1444915"/>
            <a:ext cx="8425531" cy="435913"/>
            <a:chOff x="919957" y="1444915"/>
            <a:chExt cx="8425531" cy="435913"/>
          </a:xfrm>
        </p:grpSpPr>
        <p:sp>
          <p:nvSpPr>
            <p:cNvPr id="36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44915"/>
              <a:ext cx="8217403" cy="4359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연수와 준기는 색 띠를 붙이면서 재미있는 사실을 함께 알아봅시다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19957" y="1518659"/>
              <a:ext cx="217025" cy="217025"/>
              <a:chOff x="4520952" y="3717032"/>
              <a:chExt cx="217025" cy="217025"/>
            </a:xfrm>
          </p:grpSpPr>
          <p:grpSp>
            <p:nvGrpSpPr>
              <p:cNvPr id="53" name="그룹 5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62" name="모서리가 둥근 직사각형 6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7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54" name="모서리가 둥근 직사각형 5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71" name="그림 70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92" y="1930909"/>
            <a:ext cx="276515" cy="273955"/>
          </a:xfrm>
          <a:prstGeom prst="rect">
            <a:avLst/>
          </a:prstGeom>
        </p:spPr>
      </p:pic>
      <p:sp>
        <p:nvSpPr>
          <p:cNvPr id="72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색 띠에서 크기가 같은 분수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살펴보고 약분 알아보기</a:t>
            </a:r>
          </a:p>
          <a:p>
            <a:pPr>
              <a:lnSpc>
                <a:spcPct val="80000"/>
              </a:lnSpc>
            </a:pPr>
            <a:endParaRPr lang="ko-KR" altLang="en-US" sz="2200" dirty="0">
              <a:solidFill>
                <a:srgbClr val="695A35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922190" y="1847914"/>
            <a:ext cx="1824204" cy="1356996"/>
            <a:chOff x="3707472" y="1575960"/>
            <a:chExt cx="2253640" cy="1676446"/>
          </a:xfrm>
        </p:grpSpPr>
        <p:pic>
          <p:nvPicPr>
            <p:cNvPr id="73" name="그림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3" t="25714" r="19132" b="54070"/>
            <a:stretch/>
          </p:blipFill>
          <p:spPr>
            <a:xfrm>
              <a:off x="3728864" y="1575960"/>
              <a:ext cx="2232248" cy="1010448"/>
            </a:xfrm>
            <a:prstGeom prst="rect">
              <a:avLst/>
            </a:prstGeom>
          </p:spPr>
        </p:pic>
        <p:grpSp>
          <p:nvGrpSpPr>
            <p:cNvPr id="5" name="그룹 4"/>
            <p:cNvGrpSpPr/>
            <p:nvPr/>
          </p:nvGrpSpPr>
          <p:grpSpPr>
            <a:xfrm>
              <a:off x="3707472" y="2530146"/>
              <a:ext cx="2126152" cy="722260"/>
              <a:chOff x="1850974" y="4005064"/>
              <a:chExt cx="5839147" cy="1983576"/>
            </a:xfrm>
          </p:grpSpPr>
          <p:grpSp>
            <p:nvGrpSpPr>
              <p:cNvPr id="74" name="그룹 73"/>
              <p:cNvGrpSpPr/>
              <p:nvPr/>
            </p:nvGrpSpPr>
            <p:grpSpPr>
              <a:xfrm>
                <a:off x="1850974" y="4005064"/>
                <a:ext cx="3181151" cy="1921272"/>
                <a:chOff x="2252700" y="4808637"/>
                <a:chExt cx="3181151" cy="1921272"/>
              </a:xfrm>
            </p:grpSpPr>
            <p:pic>
              <p:nvPicPr>
                <p:cNvPr id="75" name="그림 74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979" t="38298" r="69560" b="46976"/>
                <a:stretch/>
              </p:blipFill>
              <p:spPr>
                <a:xfrm>
                  <a:off x="2252700" y="4808637"/>
                  <a:ext cx="1608100" cy="1921272"/>
                </a:xfrm>
                <a:prstGeom prst="rect">
                  <a:avLst/>
                </a:prstGeom>
              </p:spPr>
            </p:pic>
            <p:pic>
              <p:nvPicPr>
                <p:cNvPr id="76" name="그림 75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262" t="34245" r="50884" b="56516"/>
                <a:stretch/>
              </p:blipFill>
              <p:spPr>
                <a:xfrm>
                  <a:off x="3368824" y="5078954"/>
                  <a:ext cx="2065027" cy="1205358"/>
                </a:xfrm>
                <a:prstGeom prst="rect">
                  <a:avLst/>
                </a:prstGeom>
              </p:spPr>
            </p:pic>
          </p:grpSp>
          <p:grpSp>
            <p:nvGrpSpPr>
              <p:cNvPr id="77" name="그룹 76"/>
              <p:cNvGrpSpPr/>
              <p:nvPr/>
            </p:nvGrpSpPr>
            <p:grpSpPr>
              <a:xfrm>
                <a:off x="4862511" y="4067368"/>
                <a:ext cx="2827610" cy="1921272"/>
                <a:chOff x="5264237" y="4870941"/>
                <a:chExt cx="2827610" cy="1921272"/>
              </a:xfrm>
            </p:grpSpPr>
            <p:pic>
              <p:nvPicPr>
                <p:cNvPr id="78" name="그림 77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173" t="38298" r="15995" b="46976"/>
                <a:stretch/>
              </p:blipFill>
              <p:spPr>
                <a:xfrm>
                  <a:off x="6861212" y="4870941"/>
                  <a:ext cx="1230635" cy="1921272"/>
                </a:xfrm>
                <a:prstGeom prst="rect">
                  <a:avLst/>
                </a:prstGeom>
              </p:spPr>
            </p:pic>
            <p:pic>
              <p:nvPicPr>
                <p:cNvPr id="79" name="그림 7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148" t="34245" r="24998" b="56516"/>
                <a:stretch/>
              </p:blipFill>
              <p:spPr>
                <a:xfrm>
                  <a:off x="5264237" y="5084813"/>
                  <a:ext cx="2065027" cy="1205358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80" name="그림 79">
            <a:extLst>
              <a:ext uri="{FF2B5EF4-FFF2-40B4-BE49-F238E27FC236}">
                <a16:creationId xmlns="" xmlns:a16="http://schemas.microsoft.com/office/drawing/2014/main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0631" y="42280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그림 80">
            <a:extLst>
              <a:ext uri="{FF2B5EF4-FFF2-40B4-BE49-F238E27FC236}">
                <a16:creationId xmlns="" xmlns:a16="http://schemas.microsoft.com/office/drawing/2014/main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0631" y="54237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4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1B5BCC4-69CA-445C-8BDF-EB484DD30AF7}"/>
              </a:ext>
            </a:extLst>
          </p:cNvPr>
          <p:cNvSpPr/>
          <p:nvPr/>
        </p:nvSpPr>
        <p:spPr>
          <a:xfrm>
            <a:off x="689721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C5C9DBFD-62A2-4A05-BD3C-780C13EEDF61}"/>
              </a:ext>
            </a:extLst>
          </p:cNvPr>
          <p:cNvSpPr/>
          <p:nvPr/>
        </p:nvSpPr>
        <p:spPr>
          <a:xfrm>
            <a:off x="729326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47BDC1BE-2018-4AB2-8A21-A11AA33D77DF}"/>
              </a:ext>
            </a:extLst>
          </p:cNvPr>
          <p:cNvSpPr/>
          <p:nvPr/>
        </p:nvSpPr>
        <p:spPr>
          <a:xfrm>
            <a:off x="8036815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C3C9FB0-2023-4DF0-B74B-311F9CAF0861}"/>
              </a:ext>
            </a:extLst>
          </p:cNvPr>
          <p:cNvSpPr/>
          <p:nvPr/>
        </p:nvSpPr>
        <p:spPr>
          <a:xfrm>
            <a:off x="841093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D7B4B42-034E-4AA9-8E0E-9E3DB0027ECD}"/>
              </a:ext>
            </a:extLst>
          </p:cNvPr>
          <p:cNvSpPr/>
          <p:nvPr/>
        </p:nvSpPr>
        <p:spPr>
          <a:xfrm>
            <a:off x="8785057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AB785F54-5992-4E49-9433-7841BFD6DB42}"/>
              </a:ext>
            </a:extLst>
          </p:cNvPr>
          <p:cNvSpPr/>
          <p:nvPr/>
        </p:nvSpPr>
        <p:spPr>
          <a:xfrm>
            <a:off x="920718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96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색 띠에서 크기가 같은 분수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살펴보고 약분 알아보기</a:t>
            </a:r>
          </a:p>
          <a:p>
            <a:pPr>
              <a:lnSpc>
                <a:spcPct val="80000"/>
              </a:lnSpc>
            </a:pP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 t="25714" r="19132" b="54070"/>
          <a:stretch/>
        </p:blipFill>
        <p:spPr>
          <a:xfrm>
            <a:off x="2118319" y="2348880"/>
            <a:ext cx="5823013" cy="26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22041" y="4943609"/>
            <a:ext cx="8351439" cy="933611"/>
            <a:chOff x="922041" y="4943609"/>
            <a:chExt cx="8351439" cy="933611"/>
          </a:xfrm>
        </p:grpSpPr>
        <p:sp>
          <p:nvSpPr>
            <p:cNvPr id="58" name="모서리가 둥근 직사각형 57"/>
            <p:cNvSpPr/>
            <p:nvPr/>
          </p:nvSpPr>
          <p:spPr bwMode="auto">
            <a:xfrm>
              <a:off x="922041" y="5409220"/>
              <a:ext cx="811523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41928" y="508518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내용 개체 틀 3"/>
            <p:cNvSpPr txBox="1">
              <a:spLocks/>
            </p:cNvSpPr>
            <p:nvPr/>
          </p:nvSpPr>
          <p:spPr>
            <a:xfrm>
              <a:off x="1100572" y="4943609"/>
              <a:ext cx="8172908" cy="6051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       </a:t>
              </a:r>
              <a:r>
                <a:rPr lang="ko-KR" altLang="en-US" dirty="0"/>
                <a:t>의 분모와 분자를 나눈 수 </a:t>
              </a:r>
              <a:r>
                <a:rPr lang="en-US" altLang="ko-KR" dirty="0"/>
                <a:t>2</a:t>
              </a:r>
              <a:r>
                <a:rPr lang="ko-KR" altLang="en-US" dirty="0"/>
                <a:t>와 </a:t>
              </a:r>
              <a:r>
                <a:rPr lang="en-US" altLang="ko-KR" dirty="0"/>
                <a:t>4</a:t>
              </a:r>
              <a:r>
                <a:rPr lang="ko-KR" altLang="en-US" dirty="0"/>
                <a:t>는 분모 </a:t>
              </a:r>
              <a:r>
                <a:rPr lang="en-US" altLang="ko-KR" dirty="0"/>
                <a:t>12, </a:t>
              </a:r>
              <a:r>
                <a:rPr lang="ko-KR" altLang="en-US" dirty="0"/>
                <a:t>분자 </a:t>
              </a:r>
              <a:r>
                <a:rPr lang="en-US" altLang="ko-KR" dirty="0"/>
                <a:t>8</a:t>
              </a:r>
              <a:r>
                <a:rPr lang="ko-KR" altLang="en-US" dirty="0"/>
                <a:t>과 어떤 관계가 있나요</a:t>
              </a:r>
              <a:r>
                <a:rPr lang="en-US" altLang="ko-KR" dirty="0"/>
                <a:t>? </a:t>
              </a:r>
              <a:endParaRPr lang="ko-KR" altLang="en-US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33501" y="3009898"/>
            <a:ext cx="8103771" cy="1681683"/>
            <a:chOff x="933501" y="3153914"/>
            <a:chExt cx="8103771" cy="1681683"/>
          </a:xfrm>
        </p:grpSpPr>
        <p:grpSp>
          <p:nvGrpSpPr>
            <p:cNvPr id="39" name="그룹 38"/>
            <p:cNvGrpSpPr/>
            <p:nvPr/>
          </p:nvGrpSpPr>
          <p:grpSpPr>
            <a:xfrm>
              <a:off x="941928" y="3153914"/>
              <a:ext cx="8095344" cy="397925"/>
              <a:chOff x="941928" y="1376772"/>
              <a:chExt cx="8095344" cy="397925"/>
            </a:xfrm>
          </p:grpSpPr>
          <p:sp>
            <p:nvSpPr>
              <p:cNvPr id="40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2"/>
                <a:ext cx="7909187" cy="3979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파란색 띠를 나타내는 </a:t>
                </a:r>
                <a:r>
                  <a:rPr lang="en-US" altLang="ko-KR" dirty="0"/>
                  <a:t>       </a:t>
                </a:r>
                <a:r>
                  <a:rPr lang="ko-KR" altLang="en-US" dirty="0"/>
                  <a:t>을 어떤 방법으로 </a:t>
                </a:r>
                <a:r>
                  <a:rPr lang="en-US" altLang="ko-KR" dirty="0"/>
                  <a:t>      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      </a:t>
                </a:r>
                <a:r>
                  <a:rPr lang="ko-KR" altLang="en-US" dirty="0"/>
                  <a:t>로 만들었을까요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41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4" name="모서리가 둥근 직사각형 63"/>
            <p:cNvSpPr/>
            <p:nvPr/>
          </p:nvSpPr>
          <p:spPr bwMode="auto">
            <a:xfrm>
              <a:off x="933501" y="3609020"/>
              <a:ext cx="8051947" cy="1226577"/>
            </a:xfrm>
            <a:prstGeom prst="roundRect">
              <a:avLst>
                <a:gd name="adj" fmla="val 103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53484"/>
              </p:ext>
            </p:extLst>
          </p:nvPr>
        </p:nvGraphicFramePr>
        <p:xfrm>
          <a:off x="3368824" y="288894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29748"/>
              </p:ext>
            </p:extLst>
          </p:nvPr>
        </p:nvGraphicFramePr>
        <p:xfrm>
          <a:off x="5529064" y="288894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691292"/>
              </p:ext>
            </p:extLst>
          </p:nvPr>
        </p:nvGraphicFramePr>
        <p:xfrm>
          <a:off x="6213140" y="288894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" name="내용 개체 틀 2"/>
          <p:cNvSpPr>
            <a:spLocks noGrp="1"/>
          </p:cNvSpPr>
          <p:nvPr>
            <p:ph idx="1"/>
          </p:nvPr>
        </p:nvSpPr>
        <p:spPr>
          <a:xfrm>
            <a:off x="992560" y="5481708"/>
            <a:ext cx="7812742" cy="359560"/>
          </a:xfrm>
        </p:spPr>
        <p:txBody>
          <a:bodyPr>
            <a:noAutofit/>
          </a:bodyPr>
          <a:lstStyle/>
          <a:p>
            <a:r>
              <a:rPr lang="en-US" altLang="ko-KR" dirty="0"/>
              <a:t>12</a:t>
            </a:r>
            <a:r>
              <a:rPr lang="ko-KR" altLang="en-US" dirty="0"/>
              <a:t>와 </a:t>
            </a:r>
            <a:r>
              <a:rPr lang="en-US" altLang="ko-KR" dirty="0"/>
              <a:t>8</a:t>
            </a:r>
            <a:r>
              <a:rPr lang="ko-KR" altLang="en-US" dirty="0"/>
              <a:t>의 공약수입니다</a:t>
            </a:r>
            <a:r>
              <a:rPr lang="en-US" altLang="ko-KR" dirty="0"/>
              <a:t>. </a:t>
            </a:r>
          </a:p>
        </p:txBody>
      </p:sp>
      <p:sp>
        <p:nvSpPr>
          <p:cNvPr id="65" name="내용 개체 틀 2"/>
          <p:cNvSpPr txBox="1">
            <a:spLocks/>
          </p:cNvSpPr>
          <p:nvPr/>
        </p:nvSpPr>
        <p:spPr>
          <a:xfrm>
            <a:off x="992560" y="3429000"/>
            <a:ext cx="8850210" cy="131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ko-KR" dirty="0"/>
              <a:t>       </a:t>
            </a:r>
            <a:r>
              <a:rPr lang="ko-KR" altLang="en-US" dirty="0"/>
              <a:t>의 분모와 분자를 각각 </a:t>
            </a:r>
            <a:r>
              <a:rPr lang="en-US" altLang="ko-KR" dirty="0"/>
              <a:t>2</a:t>
            </a:r>
            <a:r>
              <a:rPr lang="ko-KR" altLang="en-US" dirty="0"/>
              <a:t>로 나누어 </a:t>
            </a:r>
            <a:r>
              <a:rPr lang="en-US" altLang="ko-KR" dirty="0"/>
              <a:t>     </a:t>
            </a:r>
            <a:r>
              <a:rPr lang="ko-KR" altLang="en-US" dirty="0"/>
              <a:t>로 만들었습니다</a:t>
            </a:r>
            <a:r>
              <a:rPr lang="en-US" altLang="ko-KR" dirty="0"/>
              <a:t>.</a:t>
            </a:r>
            <a:endParaRPr lang="ko-KR" altLang="en-US" dirty="0"/>
          </a:p>
          <a:p>
            <a:pPr>
              <a:lnSpc>
                <a:spcPct val="190000"/>
              </a:lnSpc>
            </a:pPr>
            <a:r>
              <a:rPr lang="ko-KR" altLang="en-US" dirty="0"/>
              <a:t>       의 분모와 분자를 각각 </a:t>
            </a:r>
            <a:r>
              <a:rPr lang="en-US" altLang="ko-KR" dirty="0"/>
              <a:t>4</a:t>
            </a:r>
            <a:r>
              <a:rPr lang="ko-KR" altLang="en-US" dirty="0"/>
              <a:t>로 나누어      로 만들었습니다</a:t>
            </a:r>
            <a:r>
              <a:rPr lang="en-US" altLang="ko-KR" dirty="0"/>
              <a:t>.</a:t>
            </a:r>
            <a:endParaRPr lang="ko-KR" altLang="en-US" dirty="0"/>
          </a:p>
          <a:p>
            <a:pPr>
              <a:lnSpc>
                <a:spcPct val="190000"/>
              </a:lnSpc>
            </a:pPr>
            <a:endParaRPr lang="ko-KR" altLang="en-US" dirty="0"/>
          </a:p>
        </p:txBody>
      </p:sp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46627"/>
              </p:ext>
            </p:extLst>
          </p:nvPr>
        </p:nvGraphicFramePr>
        <p:xfrm>
          <a:off x="1280632" y="348035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719646"/>
              </p:ext>
            </p:extLst>
          </p:nvPr>
        </p:nvGraphicFramePr>
        <p:xfrm>
          <a:off x="1280592" y="409249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1495"/>
              </p:ext>
            </p:extLst>
          </p:nvPr>
        </p:nvGraphicFramePr>
        <p:xfrm>
          <a:off x="5031346" y="348035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48484"/>
              </p:ext>
            </p:extLst>
          </p:nvPr>
        </p:nvGraphicFramePr>
        <p:xfrm>
          <a:off x="5031346" y="407388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09752"/>
              </p:ext>
            </p:extLst>
          </p:nvPr>
        </p:nvGraphicFramePr>
        <p:xfrm>
          <a:off x="1208584" y="483322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="" xmlns:a16="http://schemas.microsoft.com/office/drawing/2014/main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400" y="39011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>
            <a:extLst>
              <a:ext uri="{FF2B5EF4-FFF2-40B4-BE49-F238E27FC236}">
                <a16:creationId xmlns="" xmlns:a16="http://schemas.microsoft.com/office/drawing/2014/main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400" y="54597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색 띠에서 크기가 같은 분수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살펴보고 약분 알아보기</a:t>
            </a:r>
          </a:p>
          <a:p>
            <a:pPr>
              <a:lnSpc>
                <a:spcPct val="80000"/>
              </a:lnSpc>
            </a:pP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35" name="그림 34">
            <a:hlinkClick r:id="" action="ppaction://customshow?id=2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46" y="1718354"/>
            <a:ext cx="276515" cy="27395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 t="25714" r="19132" b="54070"/>
          <a:stretch/>
        </p:blipFill>
        <p:spPr>
          <a:xfrm>
            <a:off x="3462319" y="1615006"/>
            <a:ext cx="2765338" cy="1251756"/>
          </a:xfrm>
          <a:prstGeom prst="rect">
            <a:avLst/>
          </a:prstGeom>
        </p:spPr>
      </p:pic>
      <p:sp>
        <p:nvSpPr>
          <p:cNvPr id="30" name="직사각형 2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ACB5F18-AA89-4B50-B321-827E85D883FB}"/>
              </a:ext>
            </a:extLst>
          </p:cNvPr>
          <p:cNvSpPr/>
          <p:nvPr/>
        </p:nvSpPr>
        <p:spPr>
          <a:xfrm>
            <a:off x="689721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DC17F55E-C2AC-44BA-A8A4-39B246237995}"/>
              </a:ext>
            </a:extLst>
          </p:cNvPr>
          <p:cNvSpPr/>
          <p:nvPr/>
        </p:nvSpPr>
        <p:spPr>
          <a:xfrm>
            <a:off x="729326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  <a:extLst>
              <a:ext uri="{FF2B5EF4-FFF2-40B4-BE49-F238E27FC236}">
                <a16:creationId xmlns="" xmlns:a16="http://schemas.microsoft.com/office/drawing/2014/main" id="{16432A15-7EB8-4792-A0E5-7595E767B002}"/>
              </a:ext>
            </a:extLst>
          </p:cNvPr>
          <p:cNvSpPr/>
          <p:nvPr/>
        </p:nvSpPr>
        <p:spPr>
          <a:xfrm>
            <a:off x="8036815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3E8F72BF-A745-4DAE-9418-F5B739B8EA99}"/>
              </a:ext>
            </a:extLst>
          </p:cNvPr>
          <p:cNvSpPr/>
          <p:nvPr/>
        </p:nvSpPr>
        <p:spPr>
          <a:xfrm>
            <a:off x="841093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DB438D5-AEB2-49D5-A197-2343D7A1D16C}"/>
              </a:ext>
            </a:extLst>
          </p:cNvPr>
          <p:cNvSpPr/>
          <p:nvPr/>
        </p:nvSpPr>
        <p:spPr>
          <a:xfrm>
            <a:off x="8785057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2015134-738A-41A9-8EEE-46977A112220}"/>
              </a:ext>
            </a:extLst>
          </p:cNvPr>
          <p:cNvSpPr/>
          <p:nvPr/>
        </p:nvSpPr>
        <p:spPr>
          <a:xfrm>
            <a:off x="920718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43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7" y="2204864"/>
            <a:ext cx="8527600" cy="298679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2" t="61463" r="64516" b="36033"/>
          <a:stretch/>
        </p:blipFill>
        <p:spPr>
          <a:xfrm>
            <a:off x="2908703" y="2834449"/>
            <a:ext cx="596900" cy="317500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색 띠에서 크기가 같은 분수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살펴보고 약분 알아보기</a:t>
            </a:r>
          </a:p>
          <a:p>
            <a:pPr>
              <a:lnSpc>
                <a:spcPct val="80000"/>
              </a:lnSpc>
            </a:pP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6" t="61463" r="25420" b="36033"/>
          <a:stretch/>
        </p:blipFill>
        <p:spPr>
          <a:xfrm>
            <a:off x="6667499" y="2834449"/>
            <a:ext cx="819151" cy="3175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4788" y="28339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7216" y="28344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76F6993-2B62-4F69-A716-DA79DB418968}"/>
              </a:ext>
            </a:extLst>
          </p:cNvPr>
          <p:cNvSpPr/>
          <p:nvPr/>
        </p:nvSpPr>
        <p:spPr>
          <a:xfrm>
            <a:off x="689721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8" action="ppaction://hlinksldjump"/>
            <a:extLst>
              <a:ext uri="{FF2B5EF4-FFF2-40B4-BE49-F238E27FC236}">
                <a16:creationId xmlns="" xmlns:a16="http://schemas.microsoft.com/office/drawing/2014/main" id="{1311BC38-0E34-4BDC-8A6E-3571CFA33B88}"/>
              </a:ext>
            </a:extLst>
          </p:cNvPr>
          <p:cNvSpPr/>
          <p:nvPr/>
        </p:nvSpPr>
        <p:spPr>
          <a:xfrm>
            <a:off x="729326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  <a:extLst>
              <a:ext uri="{FF2B5EF4-FFF2-40B4-BE49-F238E27FC236}">
                <a16:creationId xmlns="" xmlns:a16="http://schemas.microsoft.com/office/drawing/2014/main" id="{98FFF937-A64B-4038-A157-F215A7EFF0F0}"/>
              </a:ext>
            </a:extLst>
          </p:cNvPr>
          <p:cNvSpPr/>
          <p:nvPr/>
        </p:nvSpPr>
        <p:spPr>
          <a:xfrm>
            <a:off x="8036815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29EC64A-8CEB-4898-93F9-64157E2F5F74}"/>
              </a:ext>
            </a:extLst>
          </p:cNvPr>
          <p:cNvSpPr/>
          <p:nvPr/>
        </p:nvSpPr>
        <p:spPr>
          <a:xfrm>
            <a:off x="841093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0665A783-0C15-4F68-B81B-C2BB6F7984F6}"/>
              </a:ext>
            </a:extLst>
          </p:cNvPr>
          <p:cNvSpPr/>
          <p:nvPr/>
        </p:nvSpPr>
        <p:spPr>
          <a:xfrm>
            <a:off x="8785057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E54B6FF-B6F0-4C7C-95E8-628E2FFB5278}"/>
              </a:ext>
            </a:extLst>
          </p:cNvPr>
          <p:cNvSpPr/>
          <p:nvPr/>
        </p:nvSpPr>
        <p:spPr>
          <a:xfrm>
            <a:off x="920718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06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그룹 97"/>
          <p:cNvGrpSpPr/>
          <p:nvPr/>
        </p:nvGrpSpPr>
        <p:grpSpPr>
          <a:xfrm>
            <a:off x="941928" y="3125409"/>
            <a:ext cx="8403560" cy="435913"/>
            <a:chOff x="941928" y="1376772"/>
            <a:chExt cx="8403560" cy="435913"/>
          </a:xfrm>
        </p:grpSpPr>
        <p:sp>
          <p:nvSpPr>
            <p:cNvPr id="99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376772"/>
              <a:ext cx="8217403" cy="4359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분모와 분자를 공약수로 나누어 약분해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100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41928" y="149671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36625" y="1925494"/>
            <a:ext cx="8408863" cy="865780"/>
            <a:chOff x="936625" y="1925494"/>
            <a:chExt cx="8408863" cy="865780"/>
          </a:xfrm>
        </p:grpSpPr>
        <p:sp>
          <p:nvSpPr>
            <p:cNvPr id="64" name="모서리가 둥근 직사각형 63"/>
            <p:cNvSpPr/>
            <p:nvPr/>
          </p:nvSpPr>
          <p:spPr bwMode="auto">
            <a:xfrm>
              <a:off x="936625" y="2323274"/>
              <a:ext cx="8084827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6" name="그룹 85"/>
            <p:cNvGrpSpPr/>
            <p:nvPr/>
          </p:nvGrpSpPr>
          <p:grpSpPr>
            <a:xfrm>
              <a:off x="941928" y="1925494"/>
              <a:ext cx="8403560" cy="435913"/>
              <a:chOff x="941928" y="1376772"/>
              <a:chExt cx="8403560" cy="435913"/>
            </a:xfrm>
          </p:grpSpPr>
          <p:sp>
            <p:nvSpPr>
              <p:cNvPr id="87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2"/>
                <a:ext cx="8217403" cy="4359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분모인 </a:t>
                </a:r>
                <a:r>
                  <a:rPr lang="en-US" altLang="ko-KR" dirty="0"/>
                  <a:t>24</a:t>
                </a:r>
                <a:r>
                  <a:rPr lang="ko-KR" altLang="en-US" dirty="0"/>
                  <a:t>와 분자인 </a:t>
                </a:r>
                <a:r>
                  <a:rPr lang="en-US" altLang="ko-KR" dirty="0"/>
                  <a:t>18</a:t>
                </a:r>
                <a:r>
                  <a:rPr lang="ko-KR" altLang="en-US" dirty="0"/>
                  <a:t>의 공약수를 모두 써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88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6" t="4538" r="33861" b="85550"/>
          <a:stretch/>
        </p:blipFill>
        <p:spPr>
          <a:xfrm>
            <a:off x="3410097" y="3287916"/>
            <a:ext cx="2902176" cy="1293212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78318"/>
              </p:ext>
            </p:extLst>
          </p:nvPr>
        </p:nvGraphicFramePr>
        <p:xfrm>
          <a:off x="4501185" y="136581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 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" name="내용 개체 틀 2"/>
          <p:cNvSpPr>
            <a:spLocks noGrp="1"/>
          </p:cNvSpPr>
          <p:nvPr>
            <p:ph idx="1"/>
          </p:nvPr>
        </p:nvSpPr>
        <p:spPr>
          <a:xfrm>
            <a:off x="956556" y="2354750"/>
            <a:ext cx="6683406" cy="590876"/>
          </a:xfrm>
        </p:spPr>
        <p:txBody>
          <a:bodyPr>
            <a:noAutofit/>
          </a:bodyPr>
          <a:lstStyle/>
          <a:p>
            <a:r>
              <a:rPr lang="en-US" altLang="ko-KR" dirty="0"/>
              <a:t>1, 2, 3, 6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32" name="내용 개체 틀 2"/>
          <p:cNvSpPr>
            <a:spLocks noGrp="1"/>
          </p:cNvSpPr>
          <p:nvPr>
            <p:ph idx="1"/>
          </p:nvPr>
        </p:nvSpPr>
        <p:spPr>
          <a:xfrm>
            <a:off x="3656856" y="3931394"/>
            <a:ext cx="648364" cy="40863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altLang="ko-KR" dirty="0"/>
              <a:t>12</a:t>
            </a:r>
          </a:p>
        </p:txBody>
      </p:sp>
      <p:sp>
        <p:nvSpPr>
          <p:cNvPr id="33" name="내용 개체 틀 2"/>
          <p:cNvSpPr>
            <a:spLocks noGrp="1"/>
          </p:cNvSpPr>
          <p:nvPr>
            <p:ph idx="1"/>
          </p:nvPr>
        </p:nvSpPr>
        <p:spPr>
          <a:xfrm>
            <a:off x="3728864" y="3544610"/>
            <a:ext cx="396044" cy="40863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altLang="ko-KR" dirty="0"/>
              <a:t>9</a:t>
            </a:r>
          </a:p>
        </p:txBody>
      </p:sp>
      <p:sp>
        <p:nvSpPr>
          <p:cNvPr id="34" name="내용 개체 틀 2"/>
          <p:cNvSpPr>
            <a:spLocks noGrp="1"/>
          </p:cNvSpPr>
          <p:nvPr>
            <p:ph idx="1"/>
          </p:nvPr>
        </p:nvSpPr>
        <p:spPr>
          <a:xfrm>
            <a:off x="4692535" y="3931394"/>
            <a:ext cx="396044" cy="40863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altLang="ko-KR" dirty="0"/>
              <a:t>8</a:t>
            </a:r>
          </a:p>
        </p:txBody>
      </p:sp>
      <p:sp>
        <p:nvSpPr>
          <p:cNvPr id="35" name="내용 개체 틀 2"/>
          <p:cNvSpPr>
            <a:spLocks noGrp="1"/>
          </p:cNvSpPr>
          <p:nvPr>
            <p:ph idx="1"/>
          </p:nvPr>
        </p:nvSpPr>
        <p:spPr>
          <a:xfrm>
            <a:off x="4692535" y="3537012"/>
            <a:ext cx="396044" cy="40863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altLang="ko-KR" dirty="0"/>
              <a:t>6</a:t>
            </a:r>
          </a:p>
        </p:txBody>
      </p:sp>
      <p:sp>
        <p:nvSpPr>
          <p:cNvPr id="36" name="내용 개체 틀 2"/>
          <p:cNvSpPr>
            <a:spLocks noGrp="1"/>
          </p:cNvSpPr>
          <p:nvPr>
            <p:ph idx="1"/>
          </p:nvPr>
        </p:nvSpPr>
        <p:spPr>
          <a:xfrm>
            <a:off x="5691580" y="3930051"/>
            <a:ext cx="396044" cy="40863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38" name="내용 개체 틀 2"/>
          <p:cNvSpPr>
            <a:spLocks noGrp="1"/>
          </p:cNvSpPr>
          <p:nvPr>
            <p:ph idx="1"/>
          </p:nvPr>
        </p:nvSpPr>
        <p:spPr>
          <a:xfrm>
            <a:off x="5691580" y="3535669"/>
            <a:ext cx="396044" cy="40863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altLang="ko-KR" dirty="0"/>
              <a:t>3</a:t>
            </a:r>
          </a:p>
        </p:txBody>
      </p:sp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0815" y="23547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7739" y="37820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내용 개체 틀 5"/>
          <p:cNvSpPr txBox="1">
            <a:spLocks/>
          </p:cNvSpPr>
          <p:nvPr/>
        </p:nvSpPr>
        <p:spPr>
          <a:xfrm>
            <a:off x="632520" y="476672"/>
            <a:ext cx="4294315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약분한 분수 중 기약분수 알아보기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898442" y="1449388"/>
            <a:ext cx="8447046" cy="435913"/>
            <a:chOff x="898442" y="1449388"/>
            <a:chExt cx="8447046" cy="435913"/>
          </a:xfrm>
        </p:grpSpPr>
        <p:sp>
          <p:nvSpPr>
            <p:cNvPr id="84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49388"/>
              <a:ext cx="8217403" cy="4359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분자와 분모의 공약수를 이용하여        </a:t>
              </a:r>
              <a:r>
                <a:rPr lang="ko-KR" altLang="en-US" dirty="0" err="1"/>
                <a:t>를</a:t>
              </a:r>
              <a:r>
                <a:rPr lang="ko-KR" altLang="en-US" dirty="0"/>
                <a:t> 약분해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898442" y="1520788"/>
              <a:ext cx="217025" cy="217025"/>
              <a:chOff x="4520952" y="3717032"/>
              <a:chExt cx="217025" cy="217025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6" name="모서리가 둥근 직사각형 4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4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45" name="모서리가 둥근 직사각형 44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8" name="직사각형 47">
            <a:hlinkClick r:id="rId6" action="ppaction://hlinksldjump"/>
            <a:extLst>
              <a:ext uri="{FF2B5EF4-FFF2-40B4-BE49-F238E27FC236}">
                <a16:creationId xmlns="" xmlns:a16="http://schemas.microsoft.com/office/drawing/2014/main" id="{DBECD1D9-416A-460C-BAAB-9497AC100752}"/>
              </a:ext>
            </a:extLst>
          </p:cNvPr>
          <p:cNvSpPr/>
          <p:nvPr/>
        </p:nvSpPr>
        <p:spPr>
          <a:xfrm>
            <a:off x="689721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7" action="ppaction://hlinksldjump"/>
            <a:extLst>
              <a:ext uri="{FF2B5EF4-FFF2-40B4-BE49-F238E27FC236}">
                <a16:creationId xmlns="" xmlns:a16="http://schemas.microsoft.com/office/drawing/2014/main" id="{0D2E58AC-6B7D-4CA6-A3BE-ECD6D103F5B0}"/>
              </a:ext>
            </a:extLst>
          </p:cNvPr>
          <p:cNvSpPr/>
          <p:nvPr/>
        </p:nvSpPr>
        <p:spPr>
          <a:xfrm>
            <a:off x="729326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73C0F3-1288-462F-89FD-0274323ED799}"/>
              </a:ext>
            </a:extLst>
          </p:cNvPr>
          <p:cNvSpPr/>
          <p:nvPr/>
        </p:nvSpPr>
        <p:spPr>
          <a:xfrm>
            <a:off x="7662694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9" action="ppaction://hlinksldjump"/>
            <a:extLst>
              <a:ext uri="{FF2B5EF4-FFF2-40B4-BE49-F238E27FC236}">
                <a16:creationId xmlns="" xmlns:a16="http://schemas.microsoft.com/office/drawing/2014/main" id="{808B8693-549D-4E72-9621-309118DB5846}"/>
              </a:ext>
            </a:extLst>
          </p:cNvPr>
          <p:cNvSpPr/>
          <p:nvPr/>
        </p:nvSpPr>
        <p:spPr>
          <a:xfrm>
            <a:off x="841093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697B9680-682E-42A1-A3F2-CDC6ABB295CB}"/>
              </a:ext>
            </a:extLst>
          </p:cNvPr>
          <p:cNvSpPr/>
          <p:nvPr/>
        </p:nvSpPr>
        <p:spPr>
          <a:xfrm>
            <a:off x="8785057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7F4E734-5216-45BA-9C3A-CE6E3807C4DD}"/>
              </a:ext>
            </a:extLst>
          </p:cNvPr>
          <p:cNvSpPr/>
          <p:nvPr/>
        </p:nvSpPr>
        <p:spPr>
          <a:xfrm>
            <a:off x="920718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90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  <p:bldP spid="32" grpId="0" build="p"/>
      <p:bldP spid="33" grpId="0" build="p"/>
      <p:bldP spid="34" grpId="0" build="p"/>
      <p:bldP spid="35" grpId="0" build="p"/>
      <p:bldP spid="36" grpId="0" build="p"/>
      <p:bldP spid="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41928" y="1412776"/>
            <a:ext cx="8403560" cy="1036981"/>
            <a:chOff x="941928" y="1412776"/>
            <a:chExt cx="8403560" cy="1036981"/>
          </a:xfrm>
        </p:grpSpPr>
        <p:sp>
          <p:nvSpPr>
            <p:cNvPr id="40" name="모서리가 둥근 직사각형 39"/>
            <p:cNvSpPr/>
            <p:nvPr/>
          </p:nvSpPr>
          <p:spPr bwMode="auto">
            <a:xfrm>
              <a:off x="945863" y="1848689"/>
              <a:ext cx="8075733" cy="6010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941928" y="1412776"/>
              <a:ext cx="8403560" cy="435913"/>
              <a:chOff x="941928" y="1376772"/>
              <a:chExt cx="8403560" cy="435913"/>
            </a:xfrm>
          </p:grpSpPr>
          <p:sp>
            <p:nvSpPr>
              <p:cNvPr id="62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2"/>
                <a:ext cx="8217403" cy="4359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약분한 분수들 중 가장 간단한 분수는 무엇인가요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3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28493" y="2552209"/>
            <a:ext cx="8416995" cy="962748"/>
            <a:chOff x="928493" y="2552209"/>
            <a:chExt cx="8416995" cy="962748"/>
          </a:xfrm>
        </p:grpSpPr>
        <p:sp>
          <p:nvSpPr>
            <p:cNvPr id="50" name="모서리가 둥근 직사각형 49"/>
            <p:cNvSpPr/>
            <p:nvPr/>
          </p:nvSpPr>
          <p:spPr bwMode="auto">
            <a:xfrm>
              <a:off x="928493" y="3046957"/>
              <a:ext cx="8092959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941928" y="2552209"/>
              <a:ext cx="8403560" cy="435913"/>
              <a:chOff x="941928" y="1376772"/>
              <a:chExt cx="8403560" cy="435913"/>
            </a:xfrm>
          </p:grpSpPr>
          <p:sp>
            <p:nvSpPr>
              <p:cNvPr id="65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2"/>
                <a:ext cx="8217403" cy="4359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공약수 중 어떤 수로 나누었을 때 가장 간단한 분수가 되었나요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6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928493" y="3705281"/>
            <a:ext cx="8416995" cy="1683235"/>
            <a:chOff x="928493" y="3705281"/>
            <a:chExt cx="8416995" cy="1683235"/>
          </a:xfrm>
        </p:grpSpPr>
        <p:sp>
          <p:nvSpPr>
            <p:cNvPr id="56" name="모서리가 둥근 직사각형 55"/>
            <p:cNvSpPr/>
            <p:nvPr/>
          </p:nvSpPr>
          <p:spPr bwMode="auto">
            <a:xfrm>
              <a:off x="928493" y="4259844"/>
              <a:ext cx="8092959" cy="112867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941928" y="3705281"/>
              <a:ext cx="8403560" cy="435913"/>
              <a:chOff x="941928" y="1376772"/>
              <a:chExt cx="8403560" cy="435913"/>
            </a:xfrm>
          </p:grpSpPr>
          <p:sp>
            <p:nvSpPr>
              <p:cNvPr id="68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376772"/>
                <a:ext cx="8217403" cy="4359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     </a:t>
                </a:r>
                <a:r>
                  <a:rPr lang="ko-KR" altLang="en-US" dirty="0"/>
                  <a:t>과 크기가 같으면서 분모가 </a:t>
                </a:r>
                <a:r>
                  <a:rPr lang="en-US" altLang="ko-KR" dirty="0"/>
                  <a:t>4</a:t>
                </a:r>
                <a:r>
                  <a:rPr lang="ko-KR" altLang="en-US" dirty="0"/>
                  <a:t>보다 더 작은 분수를 만들 수 있는지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9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49671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07834"/>
              </p:ext>
            </p:extLst>
          </p:nvPr>
        </p:nvGraphicFramePr>
        <p:xfrm>
          <a:off x="1314019" y="187104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1" name="내용 개체 틀 2"/>
          <p:cNvSpPr>
            <a:spLocks noGrp="1"/>
          </p:cNvSpPr>
          <p:nvPr>
            <p:ph idx="1"/>
          </p:nvPr>
        </p:nvSpPr>
        <p:spPr>
          <a:xfrm>
            <a:off x="988107" y="3078433"/>
            <a:ext cx="7866980" cy="382268"/>
          </a:xfrm>
        </p:spPr>
        <p:txBody>
          <a:bodyPr>
            <a:noAutofit/>
          </a:bodyPr>
          <a:lstStyle/>
          <a:p>
            <a:r>
              <a:rPr lang="ko-KR" altLang="en-US" dirty="0"/>
              <a:t>최대공약수입니다</a:t>
            </a:r>
            <a:r>
              <a:rPr lang="en-US" altLang="ko-KR" dirty="0"/>
              <a:t>.</a:t>
            </a:r>
          </a:p>
        </p:txBody>
      </p:sp>
      <p:sp>
        <p:nvSpPr>
          <p:cNvPr id="57" name="내용 개체 틀 2"/>
          <p:cNvSpPr>
            <a:spLocks noGrp="1"/>
          </p:cNvSpPr>
          <p:nvPr>
            <p:ph idx="1"/>
          </p:nvPr>
        </p:nvSpPr>
        <p:spPr>
          <a:xfrm>
            <a:off x="992560" y="4291319"/>
            <a:ext cx="8028892" cy="360000"/>
          </a:xfrm>
        </p:spPr>
        <p:txBody>
          <a:bodyPr>
            <a:noAutofit/>
          </a:bodyPr>
          <a:lstStyle/>
          <a:p>
            <a:pPr marL="179388" indent="-179388">
              <a:lnSpc>
                <a:spcPct val="160000"/>
              </a:lnSpc>
            </a:pPr>
            <a:r>
              <a:rPr lang="en-US" altLang="ko-KR" dirty="0"/>
              <a:t>     </a:t>
            </a:r>
            <a:r>
              <a:rPr lang="ko-KR" altLang="en-US" dirty="0"/>
              <a:t>과 크기가 같으면서 분모가 </a:t>
            </a:r>
            <a:r>
              <a:rPr lang="en-US" altLang="ko-KR" dirty="0"/>
              <a:t>4</a:t>
            </a:r>
            <a:r>
              <a:rPr lang="ko-KR" altLang="en-US" dirty="0"/>
              <a:t>보다 더 작은 분수를 만들 수 없습니다</a:t>
            </a:r>
            <a:r>
              <a:rPr lang="en-US" altLang="ko-KR" dirty="0"/>
              <a:t>.  </a:t>
            </a:r>
            <a:r>
              <a:rPr lang="ko-KR" altLang="en-US" dirty="0"/>
              <a:t>왜냐하면       은 분모와 분자를 나눌 수 있는 공약수가 </a:t>
            </a:r>
            <a:r>
              <a:rPr lang="en-US" altLang="ko-KR" dirty="0"/>
              <a:t>1</a:t>
            </a:r>
            <a:r>
              <a:rPr lang="ko-KR" altLang="en-US" dirty="0"/>
              <a:t>외</a:t>
            </a:r>
            <a:r>
              <a:rPr lang="ko-KR" altLang="en-US" spc="-150" dirty="0"/>
              <a:t>에는 더 이상 </a:t>
            </a:r>
            <a:r>
              <a:rPr lang="ko-KR" altLang="en-US" dirty="0"/>
              <a:t>없기 </a:t>
            </a:r>
            <a:r>
              <a:rPr lang="ko-KR" altLang="en-US" spc="-150" dirty="0"/>
              <a:t>때문입니다</a:t>
            </a:r>
            <a:r>
              <a:rPr lang="en-US" altLang="ko-KR" spc="-150" dirty="0"/>
              <a:t>.</a:t>
            </a:r>
          </a:p>
        </p:txBody>
      </p:sp>
      <p:sp>
        <p:nvSpPr>
          <p:cNvPr id="60" name="내용 개체 틀 2"/>
          <p:cNvSpPr>
            <a:spLocks noGrp="1"/>
          </p:cNvSpPr>
          <p:nvPr>
            <p:ph idx="1"/>
          </p:nvPr>
        </p:nvSpPr>
        <p:spPr>
          <a:xfrm>
            <a:off x="1018258" y="1974746"/>
            <a:ext cx="1342454" cy="382268"/>
          </a:xfrm>
        </p:spPr>
        <p:txBody>
          <a:bodyPr>
            <a:noAutofit/>
          </a:bodyPr>
          <a:lstStyle/>
          <a:p>
            <a:r>
              <a:rPr lang="en-US" altLang="ko-KR" dirty="0"/>
              <a:t>     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70" name="표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41521"/>
              </p:ext>
            </p:extLst>
          </p:nvPr>
        </p:nvGraphicFramePr>
        <p:xfrm>
          <a:off x="1204091" y="359923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2130"/>
              </p:ext>
            </p:extLst>
          </p:nvPr>
        </p:nvGraphicFramePr>
        <p:xfrm>
          <a:off x="1288231" y="427172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739" y="20322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739" y="30925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73D2184F-9182-48C3-8950-C8CB6D5BF3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739" y="46470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32520" y="476672"/>
            <a:ext cx="4294315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약분한 분수 중 기약분수 알아보기</a:t>
            </a:r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2130"/>
              </p:ext>
            </p:extLst>
          </p:nvPr>
        </p:nvGraphicFramePr>
        <p:xfrm>
          <a:off x="1589058" y="474051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직사각형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60C7035D-0BD5-4864-B580-68F15C03DFF6}"/>
              </a:ext>
            </a:extLst>
          </p:cNvPr>
          <p:cNvSpPr/>
          <p:nvPr/>
        </p:nvSpPr>
        <p:spPr>
          <a:xfrm>
            <a:off x="689721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C441D79-7F21-42F9-B284-1754876D49AD}"/>
              </a:ext>
            </a:extLst>
          </p:cNvPr>
          <p:cNvSpPr/>
          <p:nvPr/>
        </p:nvSpPr>
        <p:spPr>
          <a:xfrm>
            <a:off x="729326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7" action="ppaction://hlinksldjump"/>
            <a:extLst>
              <a:ext uri="{FF2B5EF4-FFF2-40B4-BE49-F238E27FC236}">
                <a16:creationId xmlns="" xmlns:a16="http://schemas.microsoft.com/office/drawing/2014/main" id="{778418EE-EE78-4429-BCC5-256412439114}"/>
              </a:ext>
            </a:extLst>
          </p:cNvPr>
          <p:cNvSpPr/>
          <p:nvPr/>
        </p:nvSpPr>
        <p:spPr>
          <a:xfrm>
            <a:off x="7662694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8" action="ppaction://hlinksldjump"/>
            <a:extLst>
              <a:ext uri="{FF2B5EF4-FFF2-40B4-BE49-F238E27FC236}">
                <a16:creationId xmlns="" xmlns:a16="http://schemas.microsoft.com/office/drawing/2014/main" id="{02BAC8BA-DAAC-40CF-9C32-8B441AE2C7DD}"/>
              </a:ext>
            </a:extLst>
          </p:cNvPr>
          <p:cNvSpPr/>
          <p:nvPr/>
        </p:nvSpPr>
        <p:spPr>
          <a:xfrm>
            <a:off x="8410936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9" action="ppaction://hlinksldjump"/>
            <a:extLst>
              <a:ext uri="{FF2B5EF4-FFF2-40B4-BE49-F238E27FC236}">
                <a16:creationId xmlns="" xmlns:a16="http://schemas.microsoft.com/office/drawing/2014/main" id="{03E14271-C8F7-4F40-8ADD-5D1317FB01B3}"/>
              </a:ext>
            </a:extLst>
          </p:cNvPr>
          <p:cNvSpPr/>
          <p:nvPr/>
        </p:nvSpPr>
        <p:spPr>
          <a:xfrm>
            <a:off x="8785057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869CAA-F351-4CE1-B414-CE198745FA6B}"/>
              </a:ext>
            </a:extLst>
          </p:cNvPr>
          <p:cNvSpPr/>
          <p:nvPr/>
        </p:nvSpPr>
        <p:spPr>
          <a:xfrm>
            <a:off x="9207180" y="440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8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57" grpId="0" build="p"/>
      <p:bldP spid="60" grpId="0" build="p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</TotalTime>
  <Words>547</Words>
  <Application>Microsoft Office PowerPoint</Application>
  <PresentationFormat>A4 용지(210x297mm)</PresentationFormat>
  <Paragraphs>146</Paragraphs>
  <Slides>17</Slides>
  <Notes>3</Notes>
  <HiddenSlides>3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  <vt:variant>
        <vt:lpstr>재구성한 쇼</vt:lpstr>
      </vt:variant>
      <vt:variant>
        <vt:i4>3</vt:i4>
      </vt:variant>
    </vt:vector>
  </HeadingPairs>
  <TitlesOfParts>
    <vt:vector size="26" baseType="lpstr">
      <vt:lpstr>나눔고딕</vt:lpstr>
      <vt:lpstr>나눔고딕 ExtraBold</vt:lpstr>
      <vt:lpstr>맑은 고딕</vt:lpstr>
      <vt:lpstr>Arial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Registered User</cp:lastModifiedBy>
  <cp:revision>268</cp:revision>
  <cp:lastPrinted>2018-12-03T01:07:15Z</cp:lastPrinted>
  <dcterms:created xsi:type="dcterms:W3CDTF">2017-09-24T23:31:15Z</dcterms:created>
  <dcterms:modified xsi:type="dcterms:W3CDTF">2019-11-12T04:37:25Z</dcterms:modified>
</cp:coreProperties>
</file>