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0"/>
  </p:notesMasterIdLst>
  <p:handoutMasterIdLst>
    <p:handoutMasterId r:id="rId21"/>
  </p:handoutMasterIdLst>
  <p:sldIdLst>
    <p:sldId id="258" r:id="rId3"/>
    <p:sldId id="260" r:id="rId4"/>
    <p:sldId id="286" r:id="rId5"/>
    <p:sldId id="270" r:id="rId6"/>
    <p:sldId id="279" r:id="rId7"/>
    <p:sldId id="280" r:id="rId8"/>
    <p:sldId id="288" r:id="rId9"/>
    <p:sldId id="281" r:id="rId10"/>
    <p:sldId id="287" r:id="rId11"/>
    <p:sldId id="282" r:id="rId12"/>
    <p:sldId id="271" r:id="rId13"/>
    <p:sldId id="283" r:id="rId14"/>
    <p:sldId id="277" r:id="rId15"/>
    <p:sldId id="284" r:id="rId16"/>
    <p:sldId id="264" r:id="rId17"/>
    <p:sldId id="285" r:id="rId18"/>
    <p:sldId id="263" r:id="rId1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2432">
          <p15:clr>
            <a:srgbClr val="A4A3A4"/>
          </p15:clr>
        </p15:guide>
        <p15:guide id="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3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782" y="-396"/>
      </p:cViewPr>
      <p:guideLst>
        <p:guide orient="horz" pos="537"/>
        <p:guide orient="horz" pos="3861"/>
        <p:guide orient="horz" pos="913"/>
        <p:guide orient="horz" pos="527"/>
        <p:guide orient="horz" pos="2432"/>
        <p:guide pos="240"/>
        <p:guide pos="6023"/>
        <p:guide pos="48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5" d="100"/>
          <a:sy n="55" d="100"/>
        </p:scale>
        <p:origin x="-241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6A979-A1E2-4F02-8080-069077B549A1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EA4B-7034-452C-9246-B76636C807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96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4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BA154D3-C9C5-4997-956F-D305A8FC3AF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95BF92E2-B76F-421E-AF95-998B399FDD2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090AEBE1-118F-40BA-A196-276BB4DB8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A6DBA30-6F17-484C-A789-7EE8D088A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A39F18DD-D393-47A4-8290-2E13E08E452B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E005CCDE-3B8E-440F-8F5B-2BE9594E6932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8A8A6CC8-7E3A-4F04-BAB3-692AACBF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AEAA6675-FF22-4531-8469-8D7BD29E5E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1335C14-87B6-4E36-AE11-995C4BD6C91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D905DE6A-91AD-45BA-BBE2-6C7970F1445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D5D0A2DE-A6AC-461F-87B8-ED5F78939A65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E5A0FE8D-978A-4E68-B2B5-5601C0120CCD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94F9EF91-1289-4275-8370-4EE270631C4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A1BFBEDE-CCE5-4E8E-9CA0-F2BF267B86F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691A2930-8452-4CDF-B086-8BB8E6F21D1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FAFBF1DA-E4FE-4C40-A9AB-CFC325F32452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343E5F1-86E7-4A5E-9FF2-88C6643CE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F8065BAC-F513-48C6-A022-B70CF8CB6182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5DF7FCAD-7572-433D-95E5-A8039B648362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D62DD8B7-BF96-492C-BB16-649D6133B31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E3473235-D76B-4260-BF17-D24D39D0587A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571AD8C4-6378-412C-AD1B-ED022B679CA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9190F744-1CA4-447E-8BE2-84FAD44E4A9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51E55E32-2550-4EA5-99C4-F9F7F4CC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15B13E4A-BAB3-47C6-A1B5-7DB50EC4D5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5DD5D15-148C-4768-B5AA-52F90F4CEAD6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D4C333C2-CC6A-4D72-B65B-9612C1813C3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BA4BF8-DF23-4FB2-ADDC-6FD7AB34BB96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5A6E44-25CD-4A2D-8E10-85720C3FCF5E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크기가 같은 분수를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3DFDD4B9-3BA6-4525-A6F7-682E355DF6EE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828396C2-2544-48DA-9040-E0DDA89690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8C8AB5D-74FD-450F-9836-0F4A87F192F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300E71B9-188A-45A9-B882-056E28157770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FB21864-FB49-451B-BDB8-3090E5FC7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58DC573-2575-472F-9775-EE877CD0D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95EF8C0C-576F-4705-A8B6-DF513017AFF9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8F180C15-3E61-441D-A84E-6B385F07B15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C62D5B23-CEA8-412C-BDA9-927001B563E8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61B385B7-A1E3-4330-94DA-318D4E703D3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0EAC3EF7-566A-46B3-8617-6C8F093D810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0F5A09AA-93FE-45E8-B1FD-87003477970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3A5584F3-3A8F-4CB0-B19A-F97B5B15A422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C1BCDE68-E40D-4123-AB44-773D06DD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E7F3BBF0-5DEE-4E2B-B6D1-25B0F54AE6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66E4E7C5-510E-45DF-BC5B-ED4B4526CD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74E4874-7B34-484E-88D8-136E301E217C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A239D2-4D7F-4B40-B24C-CC3F777C3000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9E2D20C9-7846-45ED-AE4C-0E6125173B56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5A6E44-25CD-4A2D-8E10-85720C3FCF5E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크기가 같은 분수를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slide" Target="slide2.xml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5.xml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image" Target="../media/image24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14.png"/><Relationship Id="rId10" Type="http://schemas.openxmlformats.org/officeDocument/2006/relationships/slide" Target="slide13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크기가 같은 분수를 알아볼까요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68~69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44~45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6353955E-FE00-40A6-B98B-7A3E6557DC17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0239E516-E7C6-41B0-A34F-90EE7773804A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441BC2-9857-4A24-8702-F901B335FEF5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ECDD2061-61A4-4549-A251-4F8089F4960C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:a16="http://schemas.microsoft.com/office/drawing/2014/main" xmlns="" id="{8F535393-8830-4EDA-BA3B-18D05D6663B4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1900" y="3632634"/>
            <a:ext cx="8089552" cy="1604971"/>
            <a:chOff x="931900" y="3632634"/>
            <a:chExt cx="8089552" cy="1604971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931900" y="4625605"/>
              <a:ext cx="8089552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6" t="40598" r="56632" b="51573"/>
            <a:stretch/>
          </p:blipFill>
          <p:spPr>
            <a:xfrm>
              <a:off x="3933061" y="3632634"/>
              <a:ext cx="2327910" cy="1021366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939308" y="1688888"/>
            <a:ext cx="8082144" cy="1669933"/>
            <a:chOff x="939308" y="1688888"/>
            <a:chExt cx="8082144" cy="1669933"/>
          </a:xfrm>
        </p:grpSpPr>
        <p:sp>
          <p:nvSpPr>
            <p:cNvPr id="77" name="모서리가 둥근 직사각형 76"/>
            <p:cNvSpPr/>
            <p:nvPr/>
          </p:nvSpPr>
          <p:spPr bwMode="auto">
            <a:xfrm>
              <a:off x="939308" y="2746821"/>
              <a:ext cx="8082144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8" t="40598" r="13330" b="51573"/>
            <a:stretch/>
          </p:blipFill>
          <p:spPr>
            <a:xfrm>
              <a:off x="3742765" y="1688888"/>
              <a:ext cx="2327910" cy="1021366"/>
            </a:xfrm>
            <a:prstGeom prst="rect">
              <a:avLst/>
            </a:prstGeom>
          </p:spPr>
        </p:pic>
      </p:grpSp>
      <p:sp>
        <p:nvSpPr>
          <p:cNvPr id="78" name="내용 개체 틀 2"/>
          <p:cNvSpPr txBox="1">
            <a:spLocks/>
          </p:cNvSpPr>
          <p:nvPr/>
        </p:nvSpPr>
        <p:spPr>
          <a:xfrm>
            <a:off x="946717" y="2672916"/>
            <a:ext cx="6844816" cy="69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 는        의 분모와 분자를 각각 </a:t>
            </a:r>
            <a:r>
              <a:rPr lang="en-US" altLang="ko-KR" dirty="0"/>
              <a:t>8</a:t>
            </a:r>
            <a:r>
              <a:rPr lang="ko-KR" altLang="en-US" dirty="0"/>
              <a:t>로 나누어 만들 수 있습니다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49136"/>
              </p:ext>
            </p:extLst>
          </p:nvPr>
        </p:nvGraphicFramePr>
        <p:xfrm>
          <a:off x="1280632" y="270892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35987"/>
              </p:ext>
            </p:extLst>
          </p:nvPr>
        </p:nvGraphicFramePr>
        <p:xfrm>
          <a:off x="2036716" y="270892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2" name="내용 개체 틀 2"/>
          <p:cNvSpPr txBox="1">
            <a:spLocks/>
          </p:cNvSpPr>
          <p:nvPr/>
        </p:nvSpPr>
        <p:spPr>
          <a:xfrm>
            <a:off x="939308" y="4545124"/>
            <a:ext cx="8082144" cy="62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의 분모와 분자를 각각 </a:t>
            </a:r>
            <a:r>
              <a:rPr lang="en-US" altLang="ko-KR" dirty="0"/>
              <a:t>0</a:t>
            </a:r>
            <a:r>
              <a:rPr lang="ko-KR" altLang="en-US" dirty="0"/>
              <a:t>이 아닌 수로 나누면 크기가 같은 분수가 됩니다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35456"/>
              </p:ext>
            </p:extLst>
          </p:nvPr>
        </p:nvGraphicFramePr>
        <p:xfrm>
          <a:off x="1244628" y="461713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" name="그림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4" name="그림 5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4864938" y="216934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802769" y="177253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519225" y="216934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5513010" y="177253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817" y="19233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897" y="28092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897" y="47675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분자를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나누어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  <p:sp>
        <p:nvSpPr>
          <p:cNvPr id="25" name="직사각형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052BABB-CDC7-4805-A7DE-FC7107BE16CD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D15BC06-B433-42D0-80A4-E7B88A9CCC91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F068981-8AEE-4229-BE31-DD6DCAE6FE88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2D9432-142B-4F24-80F1-3C8153D25434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C1C0CFA-75F3-4F30-B3E9-360558ED3F7A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9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3" y="2141468"/>
            <a:ext cx="7674230" cy="2785642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6775" r="70617" b="27397"/>
          <a:stretch/>
        </p:blipFill>
        <p:spPr>
          <a:xfrm flipV="1">
            <a:off x="3737457" y="3149071"/>
            <a:ext cx="2006189" cy="694626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9223" r="77100" b="35990"/>
          <a:stretch/>
        </p:blipFill>
        <p:spPr>
          <a:xfrm flipV="1">
            <a:off x="3724385" y="3314342"/>
            <a:ext cx="1563756" cy="57049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4512" r="83683" b="41814"/>
          <a:stretch/>
        </p:blipFill>
        <p:spPr>
          <a:xfrm flipV="1">
            <a:off x="3724385" y="3401255"/>
            <a:ext cx="1018676" cy="43781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1" t="22113" r="49386" b="67401"/>
          <a:stretch/>
        </p:blipFill>
        <p:spPr>
          <a:xfrm>
            <a:off x="3598743" y="2757471"/>
            <a:ext cx="1440656" cy="2921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6775" r="70617" b="27397"/>
          <a:stretch/>
        </p:blipFill>
        <p:spPr>
          <a:xfrm>
            <a:off x="3737457" y="4030674"/>
            <a:ext cx="2006189" cy="69462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9223" r="77100" b="35990"/>
          <a:stretch/>
        </p:blipFill>
        <p:spPr>
          <a:xfrm>
            <a:off x="3724385" y="3989536"/>
            <a:ext cx="1563756" cy="5704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4512" r="83683" b="41814"/>
          <a:stretch/>
        </p:blipFill>
        <p:spPr>
          <a:xfrm>
            <a:off x="3724385" y="4035297"/>
            <a:ext cx="1018676" cy="43781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34297" r="57577" b="63305"/>
          <a:stretch/>
        </p:blipFill>
        <p:spPr>
          <a:xfrm>
            <a:off x="4530284" y="4198583"/>
            <a:ext cx="308525" cy="312828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4628964" y="3653220"/>
            <a:ext cx="560553" cy="516938"/>
            <a:chOff x="4628964" y="3653220"/>
            <a:chExt cx="560553" cy="516938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4628964" y="3838425"/>
              <a:ext cx="326417" cy="176213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1" t="41239" r="63492" b="54798"/>
            <a:stretch/>
          </p:blipFill>
          <p:spPr>
            <a:xfrm>
              <a:off x="4880992" y="3653220"/>
              <a:ext cx="308525" cy="516938"/>
            </a:xfrm>
            <a:prstGeom prst="rect">
              <a:avLst/>
            </a:prstGeom>
          </p:spPr>
        </p:pic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>
              <a:solidFill>
                <a:srgbClr val="695A35"/>
              </a:solidFill>
            </a:endParaRPr>
          </a:p>
          <a:p>
            <a:r>
              <a:rPr lang="ko-KR" altLang="en-US" sz="2200" spc="-150" dirty="0">
                <a:solidFill>
                  <a:srgbClr val="695A35"/>
                </a:solidFill>
              </a:rPr>
              <a:t>곱해서 크기가 같은 분수 만드는 방법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8" t="35100" r="68935" b="62502"/>
          <a:stretch/>
        </p:blipFill>
        <p:spPr>
          <a:xfrm>
            <a:off x="4091285" y="3609443"/>
            <a:ext cx="308525" cy="31282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8" t="35100" r="68935" b="62502"/>
          <a:stretch/>
        </p:blipFill>
        <p:spPr>
          <a:xfrm>
            <a:off x="4091285" y="4022755"/>
            <a:ext cx="308525" cy="31282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34297" r="57577" b="63305"/>
          <a:stretch/>
        </p:blipFill>
        <p:spPr>
          <a:xfrm>
            <a:off x="4530284" y="3453029"/>
            <a:ext cx="308525" cy="312828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3" t="33531" r="52340" b="64071"/>
          <a:stretch/>
        </p:blipFill>
        <p:spPr>
          <a:xfrm>
            <a:off x="4955381" y="3349887"/>
            <a:ext cx="308525" cy="312828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3" t="33531" r="52340" b="64071"/>
          <a:stretch/>
        </p:blipFill>
        <p:spPr>
          <a:xfrm>
            <a:off x="4955381" y="4257092"/>
            <a:ext cx="308525" cy="312828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096816" y="3662715"/>
            <a:ext cx="575515" cy="516938"/>
            <a:chOff x="4096816" y="3662715"/>
            <a:chExt cx="575515" cy="516938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4096816" y="3838425"/>
              <a:ext cx="326417" cy="176213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1" t="36225" r="63492" b="59812"/>
            <a:stretch/>
          </p:blipFill>
          <p:spPr>
            <a:xfrm>
              <a:off x="4363806" y="3662715"/>
              <a:ext cx="308525" cy="516938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5205028" y="3643695"/>
            <a:ext cx="538618" cy="516938"/>
            <a:chOff x="5205028" y="3643695"/>
            <a:chExt cx="538618" cy="516938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5205028" y="3838425"/>
              <a:ext cx="326417" cy="176213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1" t="46037" r="63492" b="50000"/>
            <a:stretch/>
          </p:blipFill>
          <p:spPr>
            <a:xfrm>
              <a:off x="5435121" y="3643695"/>
              <a:ext cx="308525" cy="516938"/>
            </a:xfrm>
            <a:prstGeom prst="rect">
              <a:avLst/>
            </a:prstGeom>
          </p:spPr>
        </p:pic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2330" y="2731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 t="22113" r="38432" b="67401"/>
          <a:stretch/>
        </p:blipFill>
        <p:spPr>
          <a:xfrm>
            <a:off x="5263907" y="2757471"/>
            <a:ext cx="616193" cy="29210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3326" y="2731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8964" y="38058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:a16="http://schemas.microsoft.com/office/drawing/2014/main" xmlns="" id="{5D37D052-7E3E-4771-BE48-3280C5E4E73A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6CDA105-843E-4036-A6F5-6D447DB8FE7A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9D61C42-7997-43B6-8DA4-F86995A2BEDB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45B5247-7292-4711-A00C-63AD8ACDBD66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62C9C6B-A230-47A0-9F7B-32C4B868ABA1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165688" y="2346627"/>
            <a:ext cx="7674230" cy="2785642"/>
            <a:chOff x="1165688" y="2346627"/>
            <a:chExt cx="7674230" cy="278564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88" y="2346627"/>
              <a:ext cx="7674230" cy="2785642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36" t="22731" r="46722" b="73999"/>
            <a:stretch/>
          </p:blipFill>
          <p:spPr>
            <a:xfrm>
              <a:off x="3842166" y="3836252"/>
              <a:ext cx="389168" cy="426541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8" t="18681" r="49421" b="70719"/>
          <a:stretch/>
        </p:blipFill>
        <p:spPr>
          <a:xfrm>
            <a:off x="3603604" y="2867025"/>
            <a:ext cx="1443609" cy="2952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6775" r="70617" b="27397"/>
          <a:stretch/>
        </p:blipFill>
        <p:spPr>
          <a:xfrm flipV="1">
            <a:off x="3780894" y="3268291"/>
            <a:ext cx="2006189" cy="69462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9223" r="77100" b="35990"/>
          <a:stretch/>
        </p:blipFill>
        <p:spPr>
          <a:xfrm flipV="1">
            <a:off x="3767822" y="3433562"/>
            <a:ext cx="1563756" cy="57049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4512" r="83683" b="41814"/>
          <a:stretch/>
        </p:blipFill>
        <p:spPr>
          <a:xfrm flipV="1">
            <a:off x="3767822" y="3520475"/>
            <a:ext cx="1018676" cy="43781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6775" r="70617" b="27397"/>
          <a:stretch/>
        </p:blipFill>
        <p:spPr>
          <a:xfrm>
            <a:off x="3780894" y="4149894"/>
            <a:ext cx="2006189" cy="69462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9223" r="77100" b="35990"/>
          <a:stretch/>
        </p:blipFill>
        <p:spPr>
          <a:xfrm>
            <a:off x="3767822" y="4108756"/>
            <a:ext cx="1563756" cy="57049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54512" r="83683" b="41814"/>
          <a:stretch/>
        </p:blipFill>
        <p:spPr>
          <a:xfrm>
            <a:off x="3767822" y="4154517"/>
            <a:ext cx="1018676" cy="43781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6" t="37729" r="43947" b="59873"/>
          <a:stretch/>
        </p:blipFill>
        <p:spPr>
          <a:xfrm>
            <a:off x="4160912" y="3678400"/>
            <a:ext cx="308525" cy="312828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6" t="37729" r="43947" b="59873"/>
          <a:stretch/>
        </p:blipFill>
        <p:spPr>
          <a:xfrm>
            <a:off x="4160912" y="4171496"/>
            <a:ext cx="308525" cy="312828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37875" r="38938" b="59727"/>
          <a:stretch/>
        </p:blipFill>
        <p:spPr>
          <a:xfrm>
            <a:off x="4628964" y="3523424"/>
            <a:ext cx="308525" cy="31282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37875" r="38938" b="59727"/>
          <a:stretch/>
        </p:blipFill>
        <p:spPr>
          <a:xfrm>
            <a:off x="4628964" y="4279508"/>
            <a:ext cx="308525" cy="312828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9" t="37437" r="32434" b="60165"/>
          <a:stretch/>
        </p:blipFill>
        <p:spPr>
          <a:xfrm>
            <a:off x="5025008" y="3426620"/>
            <a:ext cx="308525" cy="312828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9" t="37437" r="32434" b="60165"/>
          <a:stretch/>
        </p:blipFill>
        <p:spPr>
          <a:xfrm>
            <a:off x="5025008" y="4412316"/>
            <a:ext cx="308525" cy="312828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04664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분자를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spc="-150" dirty="0" smtClean="0">
                <a:solidFill>
                  <a:srgbClr val="695A35"/>
                </a:solidFill>
              </a:rPr>
              <a:t>나누어 </a:t>
            </a:r>
            <a:r>
              <a:rPr lang="ko-KR" altLang="en-US" sz="2200" spc="-150" dirty="0">
                <a:solidFill>
                  <a:srgbClr val="695A35"/>
                </a:solidFill>
              </a:rPr>
              <a:t>크기가 같은 분수 만드는 방법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4156602" y="3753036"/>
            <a:ext cx="616378" cy="516938"/>
            <a:chOff x="4156602" y="3753036"/>
            <a:chExt cx="616378" cy="516938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2" t="31953" r="38962" b="64084"/>
            <a:stretch/>
          </p:blipFill>
          <p:spPr>
            <a:xfrm>
              <a:off x="4413684" y="3753036"/>
              <a:ext cx="359296" cy="516938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4156602" y="3954180"/>
              <a:ext cx="326417" cy="176213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4736976" y="3762570"/>
            <a:ext cx="575528" cy="516938"/>
            <a:chOff x="4736976" y="3762570"/>
            <a:chExt cx="575528" cy="516938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98" t="31953" r="33946" b="64084"/>
            <a:stretch/>
          </p:blipFill>
          <p:spPr>
            <a:xfrm>
              <a:off x="4953208" y="3762570"/>
              <a:ext cx="359296" cy="516938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4736976" y="3963714"/>
              <a:ext cx="326417" cy="176213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5241032" y="3762570"/>
            <a:ext cx="591575" cy="516938"/>
            <a:chOff x="5241032" y="3762570"/>
            <a:chExt cx="591575" cy="516938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23647" r="68690" b="75002"/>
            <a:stretch/>
          </p:blipFill>
          <p:spPr>
            <a:xfrm>
              <a:off x="5241032" y="3963714"/>
              <a:ext cx="326417" cy="176213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0" t="31953" r="29674" b="64084"/>
            <a:stretch/>
          </p:blipFill>
          <p:spPr>
            <a:xfrm>
              <a:off x="5473311" y="3762570"/>
              <a:ext cx="359296" cy="516938"/>
            </a:xfrm>
            <a:prstGeom prst="rect">
              <a:avLst/>
            </a:prstGeom>
          </p:spPr>
        </p:pic>
      </p:grp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18681" r="39187" b="70719"/>
          <a:stretch/>
        </p:blipFill>
        <p:spPr>
          <a:xfrm>
            <a:off x="5241032" y="2867025"/>
            <a:ext cx="591575" cy="295275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4954" y="28450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6843" y="28450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976" y="39311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AC1EB9A4-8801-436C-8109-E918D25020F5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A6019A4-CA73-4D56-9E8D-6D1746189F27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DFE3037-7ACD-41FC-896F-A22532136756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39548B1-1222-4FBC-A4B5-D9F7ACA49E93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8C28A3A-4BC6-4FED-8623-A4BA7EF7464A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44448"/>
              </p:ext>
            </p:extLst>
          </p:nvPr>
        </p:nvGraphicFramePr>
        <p:xfrm>
          <a:off x="3836876" y="136314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913143" y="3068960"/>
            <a:ext cx="8092945" cy="2808312"/>
            <a:chOff x="913143" y="3068960"/>
            <a:chExt cx="8092945" cy="2808312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33501" y="3068960"/>
              <a:ext cx="7860171" cy="416100"/>
              <a:chOff x="910749" y="3445692"/>
              <a:chExt cx="7860171" cy="416100"/>
            </a:xfrm>
          </p:grpSpPr>
          <p:sp>
            <p:nvSpPr>
              <p:cNvPr id="49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3824" y="3445692"/>
                <a:ext cx="7657096" cy="41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이야기한 방법으로 만든 분수를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모서리가 둥근 직사각형 56"/>
            <p:cNvSpPr/>
            <p:nvPr/>
          </p:nvSpPr>
          <p:spPr bwMode="auto">
            <a:xfrm>
              <a:off x="913143" y="3526139"/>
              <a:ext cx="8092945" cy="2351133"/>
            </a:xfrm>
            <a:prstGeom prst="roundRect">
              <a:avLst>
                <a:gd name="adj" fmla="val 122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963330" y="3537012"/>
            <a:ext cx="8850210" cy="231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분자에 </a:t>
            </a:r>
            <a:r>
              <a:rPr lang="en-US" altLang="ko-KR" dirty="0"/>
              <a:t>2</a:t>
            </a:r>
            <a:r>
              <a:rPr lang="ko-KR" altLang="en-US" dirty="0"/>
              <a:t>를 곱하여 </a:t>
            </a:r>
            <a:r>
              <a:rPr lang="en-US" altLang="ko-KR" dirty="0"/>
              <a:t>       </a:t>
            </a:r>
            <a:r>
              <a:rPr lang="ko-KR" altLang="en-US" dirty="0"/>
              <a:t>을 만들 수 있습니다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분자에 </a:t>
            </a:r>
            <a:r>
              <a:rPr lang="en-US" altLang="ko-KR" dirty="0"/>
              <a:t>3</a:t>
            </a:r>
            <a:r>
              <a:rPr lang="ko-KR" altLang="en-US" dirty="0"/>
              <a:t>을 곱하여        를 만들 수 있습니다</a:t>
            </a:r>
            <a:r>
              <a:rPr lang="en-US" altLang="ko-KR" dirty="0"/>
              <a:t>.   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분자에 </a:t>
            </a:r>
            <a:r>
              <a:rPr lang="en-US" altLang="ko-KR" dirty="0"/>
              <a:t>4</a:t>
            </a:r>
            <a:r>
              <a:rPr lang="ko-KR" altLang="en-US" dirty="0"/>
              <a:t>를 곱하여        를 만들 수 있습니다</a:t>
            </a:r>
            <a:r>
              <a:rPr lang="en-US" altLang="ko-KR" dirty="0"/>
              <a:t>. 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분모 분자에 </a:t>
            </a:r>
            <a:r>
              <a:rPr lang="en-US" altLang="ko-KR" dirty="0"/>
              <a:t>5</a:t>
            </a:r>
            <a:r>
              <a:rPr lang="ko-KR" altLang="en-US" dirty="0"/>
              <a:t>를 곱하여           을 만들 수 있습니다</a:t>
            </a:r>
            <a:r>
              <a:rPr lang="en-US" altLang="ko-KR" dirty="0"/>
              <a:t>. ………</a:t>
            </a:r>
            <a:endParaRPr lang="ko-KR" altLang="en-US" dirty="0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3485"/>
              </p:ext>
            </p:extLst>
          </p:nvPr>
        </p:nvGraphicFramePr>
        <p:xfrm>
          <a:off x="3687193" y="357301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19605"/>
              </p:ext>
            </p:extLst>
          </p:nvPr>
        </p:nvGraphicFramePr>
        <p:xfrm>
          <a:off x="3651189" y="411314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01026"/>
              </p:ext>
            </p:extLst>
          </p:nvPr>
        </p:nvGraphicFramePr>
        <p:xfrm>
          <a:off x="3687233" y="465313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75939"/>
              </p:ext>
            </p:extLst>
          </p:nvPr>
        </p:nvGraphicFramePr>
        <p:xfrm>
          <a:off x="3620852" y="5193196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70827" r="46583" b="19261"/>
          <a:stretch/>
        </p:blipFill>
        <p:spPr>
          <a:xfrm>
            <a:off x="2944875" y="1885302"/>
            <a:ext cx="3448285" cy="129321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897" y="44443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2"/>
          <p:cNvSpPr txBox="1">
            <a:spLocks/>
          </p:cNvSpPr>
          <p:nvPr/>
        </p:nvSpPr>
        <p:spPr>
          <a:xfrm>
            <a:off x="5457056" y="2517691"/>
            <a:ext cx="642943" cy="44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40</a:t>
            </a:r>
            <a:endParaRPr lang="ko-KR" altLang="en-US" dirty="0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5457056" y="2096852"/>
            <a:ext cx="642943" cy="44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16</a:t>
            </a:r>
            <a:endParaRPr lang="ko-KR" altLang="en-US" dirty="0"/>
          </a:p>
        </p:txBody>
      </p:sp>
      <p:sp>
        <p:nvSpPr>
          <p:cNvPr id="34" name="내용 개체 틀 5"/>
          <p:cNvSpPr txBox="1">
            <a:spLocks/>
          </p:cNvSpPr>
          <p:nvPr/>
        </p:nvSpPr>
        <p:spPr>
          <a:xfrm>
            <a:off x="658685" y="484077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98871" y="1480919"/>
            <a:ext cx="8446617" cy="435913"/>
            <a:chOff x="898871" y="1480919"/>
            <a:chExt cx="8446617" cy="435913"/>
          </a:xfrm>
        </p:grpSpPr>
        <p:sp>
          <p:nvSpPr>
            <p:cNvPr id="38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0919"/>
              <a:ext cx="8217403" cy="435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연수와 슬기의 대화를 읽고 </a:t>
              </a:r>
              <a:r>
                <a:rPr lang="en-US" altLang="ko-KR" dirty="0"/>
                <a:t>       </a:t>
              </a:r>
              <a:r>
                <a:rPr lang="ko-KR" altLang="en-US" dirty="0"/>
                <a:t>과 크기가 같은 분수를 만들어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898871" y="1556792"/>
              <a:ext cx="217025" cy="217025"/>
              <a:chOff x="4520952" y="3717032"/>
              <a:chExt cx="217025" cy="21702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1" name="모서리가 둥근 직사각형 4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3" name="직사각형 32">
            <a:hlinkClick r:id="rId6" action="ppaction://hlinksldjump"/>
            <a:extLst>
              <a:ext uri="{FF2B5EF4-FFF2-40B4-BE49-F238E27FC236}">
                <a16:creationId xmlns:a16="http://schemas.microsoft.com/office/drawing/2014/main" xmlns="" id="{7722AFA9-5202-448F-9C47-C41925F75774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6CF1703-15B9-4717-B058-3B324E2C7A78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65FD356F-6192-4A49-923E-54F4FB645DFB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C3EFD18D-BFB3-4C29-B37B-13A1BAB5A3C7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1CB03B8-5FD4-471E-90C6-390897B3CB20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7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3143" y="3444700"/>
            <a:ext cx="8092945" cy="1692188"/>
            <a:chOff x="913143" y="3444700"/>
            <a:chExt cx="8092945" cy="1692188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33501" y="3444700"/>
              <a:ext cx="7860171" cy="416100"/>
              <a:chOff x="910749" y="3445692"/>
              <a:chExt cx="7860171" cy="416100"/>
            </a:xfrm>
          </p:grpSpPr>
          <p:sp>
            <p:nvSpPr>
              <p:cNvPr id="59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3824" y="3445692"/>
                <a:ext cx="7657096" cy="41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슬기가 이야기한 방법으로 만든 분수를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 bwMode="auto">
            <a:xfrm>
              <a:off x="913143" y="3901880"/>
              <a:ext cx="8092945" cy="1235008"/>
            </a:xfrm>
            <a:prstGeom prst="roundRect">
              <a:avLst>
                <a:gd name="adj" fmla="val 122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5" name="내용 개체 틀 2"/>
          <p:cNvSpPr txBox="1">
            <a:spLocks/>
          </p:cNvSpPr>
          <p:nvPr/>
        </p:nvSpPr>
        <p:spPr>
          <a:xfrm>
            <a:off x="963330" y="3912752"/>
            <a:ext cx="4997782" cy="1374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분자를  </a:t>
            </a:r>
            <a:r>
              <a:rPr lang="en-US" altLang="ko-KR" dirty="0"/>
              <a:t>2</a:t>
            </a:r>
            <a:r>
              <a:rPr lang="ko-KR" altLang="en-US" dirty="0"/>
              <a:t>로 나눈 </a:t>
            </a:r>
            <a:r>
              <a:rPr lang="en-US" altLang="ko-KR" dirty="0"/>
              <a:t>      </a:t>
            </a:r>
            <a:r>
              <a:rPr lang="ko-KR" altLang="en-US" dirty="0"/>
              <a:t>이 있습니다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분자를 </a:t>
            </a:r>
            <a:r>
              <a:rPr lang="en-US" altLang="ko-KR" dirty="0"/>
              <a:t>4</a:t>
            </a:r>
            <a:r>
              <a:rPr lang="ko-KR" altLang="en-US" dirty="0"/>
              <a:t>로 나눈 </a:t>
            </a:r>
            <a:r>
              <a:rPr lang="en-US" altLang="ko-KR" dirty="0"/>
              <a:t>     </a:t>
            </a:r>
            <a:r>
              <a:rPr lang="ko-KR" altLang="en-US" dirty="0"/>
              <a:t>이 있습니다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82059"/>
              </p:ext>
            </p:extLst>
          </p:nvPr>
        </p:nvGraphicFramePr>
        <p:xfrm>
          <a:off x="3476876" y="39487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32259"/>
              </p:ext>
            </p:extLst>
          </p:nvPr>
        </p:nvGraphicFramePr>
        <p:xfrm>
          <a:off x="3440832" y="44888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5" t="70827" r="14847" b="19261"/>
          <a:stretch/>
        </p:blipFill>
        <p:spPr>
          <a:xfrm>
            <a:off x="3489080" y="1885302"/>
            <a:ext cx="3352005" cy="129321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897" y="4367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5493060" y="2517691"/>
            <a:ext cx="642943" cy="44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5493060" y="2096852"/>
            <a:ext cx="642943" cy="44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9" name="내용 개체 틀 5"/>
          <p:cNvSpPr txBox="1">
            <a:spLocks/>
          </p:cNvSpPr>
          <p:nvPr/>
        </p:nvSpPr>
        <p:spPr>
          <a:xfrm>
            <a:off x="658685" y="484077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  <p:sp>
        <p:nvSpPr>
          <p:cNvPr id="18" name="직사각형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894B74-89BB-4174-B442-1255B852EDD3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74427444-B1BA-4396-B521-998031E289AB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582CB9-247F-4259-87B7-044329A79EC1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  <a:extLst>
              <a:ext uri="{FF2B5EF4-FFF2-40B4-BE49-F238E27FC236}">
                <a16:creationId xmlns:a16="http://schemas.microsoft.com/office/drawing/2014/main" xmlns="" id="{9EC08122-F615-4503-B807-9BAC03D88177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9AC92A7-3E67-44B0-92FA-C2356C3E8CD8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3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48740"/>
              </p:ext>
            </p:extLst>
          </p:nvPr>
        </p:nvGraphicFramePr>
        <p:xfrm>
          <a:off x="3668844" y="336770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3569671" y="3104964"/>
            <a:ext cx="558345" cy="59356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70C72AB-4901-42D0-AF90-411E4ACA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xmlns="" id="{311893B4-E0C7-4473-B3E6-25B7A12948DC}"/>
              </a:ext>
            </a:extLst>
          </p:cNvPr>
          <p:cNvSpPr txBox="1">
            <a:spLocks/>
          </p:cNvSpPr>
          <p:nvPr/>
        </p:nvSpPr>
        <p:spPr>
          <a:xfrm>
            <a:off x="1136576" y="2531395"/>
            <a:ext cx="45005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1.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a16="http://schemas.microsoft.com/office/drawing/2014/main" xmlns="" id="{DE0E2269-16F9-46AC-8849-AB9D2456694A}"/>
              </a:ext>
            </a:extLst>
          </p:cNvPr>
          <p:cNvSpPr txBox="1">
            <a:spLocks/>
          </p:cNvSpPr>
          <p:nvPr/>
        </p:nvSpPr>
        <p:spPr>
          <a:xfrm>
            <a:off x="3620852" y="3284984"/>
            <a:ext cx="54835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32</a:t>
            </a:r>
            <a:endParaRPr lang="ko-KR" altLang="en-US" dirty="0"/>
          </a:p>
        </p:txBody>
      </p:sp>
      <p:sp>
        <p:nvSpPr>
          <p:cNvPr id="37" name="내용 개체 틀 2">
            <a:extLst>
              <a:ext uri="{FF2B5EF4-FFF2-40B4-BE49-F238E27FC236}">
                <a16:creationId xmlns:a16="http://schemas.microsoft.com/office/drawing/2014/main" xmlns="" id="{83732CEC-DA4A-4DD7-85A7-97F96FC46F5B}"/>
              </a:ext>
            </a:extLst>
          </p:cNvPr>
          <p:cNvSpPr txBox="1">
            <a:spLocks/>
          </p:cNvSpPr>
          <p:nvPr/>
        </p:nvSpPr>
        <p:spPr>
          <a:xfrm>
            <a:off x="2647220" y="3564223"/>
            <a:ext cx="29565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=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xmlns="" id="{8A451CE8-F28F-4960-90A9-43841741365D}"/>
              </a:ext>
            </a:extLst>
          </p:cNvPr>
          <p:cNvSpPr txBox="1">
            <a:spLocks/>
          </p:cNvSpPr>
          <p:nvPr/>
        </p:nvSpPr>
        <p:spPr>
          <a:xfrm>
            <a:off x="2592761" y="2207839"/>
            <a:ext cx="29565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×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586733" y="4689620"/>
            <a:ext cx="605592" cy="359560"/>
            <a:chOff x="2586733" y="4647346"/>
            <a:chExt cx="605592" cy="359560"/>
          </a:xfrm>
        </p:grpSpPr>
        <p:sp>
          <p:nvSpPr>
            <p:cNvPr id="35" name="내용 개체 틀 2">
              <a:extLst>
                <a:ext uri="{FF2B5EF4-FFF2-40B4-BE49-F238E27FC236}">
                  <a16:creationId xmlns:a16="http://schemas.microsoft.com/office/drawing/2014/main" xmlns="" id="{09C12DEB-1037-4484-AE59-7E5368D93241}"/>
                </a:ext>
              </a:extLst>
            </p:cNvPr>
            <p:cNvSpPr txBox="1">
              <a:spLocks/>
            </p:cNvSpPr>
            <p:nvPr/>
          </p:nvSpPr>
          <p:spPr>
            <a:xfrm>
              <a:off x="2896672" y="4647346"/>
              <a:ext cx="295653" cy="3595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8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내용 개체 틀 2">
              <a:extLst>
                <a:ext uri="{FF2B5EF4-FFF2-40B4-BE49-F238E27FC236}">
                  <a16:creationId xmlns:a16="http://schemas.microsoft.com/office/drawing/2014/main" xmlns="" id="{13D3C6D7-F0F2-492B-B93E-D147BA04B0CE}"/>
                </a:ext>
              </a:extLst>
            </p:cNvPr>
            <p:cNvSpPr txBox="1">
              <a:spLocks/>
            </p:cNvSpPr>
            <p:nvPr/>
          </p:nvSpPr>
          <p:spPr>
            <a:xfrm>
              <a:off x="2586733" y="4647346"/>
              <a:ext cx="295653" cy="3595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×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87365"/>
              </p:ext>
            </p:extLst>
          </p:nvPr>
        </p:nvGraphicFramePr>
        <p:xfrm>
          <a:off x="1684629" y="336081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725318" y="2056046"/>
            <a:ext cx="650416" cy="616870"/>
          </a:xfrm>
          <a:prstGeom prst="rect">
            <a:avLst/>
          </a:prstGeom>
        </p:spPr>
      </p:pic>
      <p:sp>
        <p:nvSpPr>
          <p:cNvPr id="87" name="내용 개체 틀 2">
            <a:extLst>
              <a:ext uri="{FF2B5EF4-FFF2-40B4-BE49-F238E27FC236}">
                <a16:creationId xmlns:a16="http://schemas.microsoft.com/office/drawing/2014/main" xmlns="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2926484" y="2218564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88" name="내용 개체 틀 3">
            <a:extLst>
              <a:ext uri="{FF2B5EF4-FFF2-40B4-BE49-F238E27FC236}">
                <a16:creationId xmlns:a16="http://schemas.microsoft.com/office/drawing/2014/main" xmlns="" id="{311893B4-E0C7-4473-B3E6-25B7A12948DC}"/>
              </a:ext>
            </a:extLst>
          </p:cNvPr>
          <p:cNvSpPr txBox="1">
            <a:spLocks/>
          </p:cNvSpPr>
          <p:nvPr/>
        </p:nvSpPr>
        <p:spPr>
          <a:xfrm>
            <a:off x="5166503" y="2531395"/>
            <a:ext cx="45005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2.</a:t>
            </a:r>
            <a:endParaRPr lang="ko-KR" altLang="en-US" dirty="0"/>
          </a:p>
        </p:txBody>
      </p:sp>
      <p:sp>
        <p:nvSpPr>
          <p:cNvPr id="93" name="내용 개체 틀 2">
            <a:extLst>
              <a:ext uri="{FF2B5EF4-FFF2-40B4-BE49-F238E27FC236}">
                <a16:creationId xmlns:a16="http://schemas.microsoft.com/office/drawing/2014/main" xmlns="" id="{09C12DEB-1037-4484-AE59-7E5368D93241}"/>
              </a:ext>
            </a:extLst>
          </p:cNvPr>
          <p:cNvSpPr txBox="1">
            <a:spLocks/>
          </p:cNvSpPr>
          <p:nvPr/>
        </p:nvSpPr>
        <p:spPr>
          <a:xfrm>
            <a:off x="6970216" y="4647346"/>
            <a:ext cx="29565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4" name="내용 개체 틀 2">
            <a:extLst>
              <a:ext uri="{FF2B5EF4-FFF2-40B4-BE49-F238E27FC236}">
                <a16:creationId xmlns:a16="http://schemas.microsoft.com/office/drawing/2014/main" xmlns="" id="{83732CEC-DA4A-4DD7-85A7-97F96FC46F5B}"/>
              </a:ext>
            </a:extLst>
          </p:cNvPr>
          <p:cNvSpPr txBox="1">
            <a:spLocks/>
          </p:cNvSpPr>
          <p:nvPr/>
        </p:nvSpPr>
        <p:spPr>
          <a:xfrm>
            <a:off x="6720764" y="3564223"/>
            <a:ext cx="29565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=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6740725" y="2056046"/>
            <a:ext cx="650416" cy="616870"/>
          </a:xfrm>
          <a:prstGeom prst="rect">
            <a:avLst/>
          </a:prstGeom>
        </p:spPr>
      </p:pic>
      <p:sp>
        <p:nvSpPr>
          <p:cNvPr id="111" name="내용 개체 틀 2">
            <a:extLst>
              <a:ext uri="{FF2B5EF4-FFF2-40B4-BE49-F238E27FC236}">
                <a16:creationId xmlns:a16="http://schemas.microsoft.com/office/drawing/2014/main" xmlns="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6941891" y="2218564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112" name="표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32803"/>
              </p:ext>
            </p:extLst>
          </p:nvPr>
        </p:nvGraphicFramePr>
        <p:xfrm>
          <a:off x="5709124" y="336770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3" name="표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36036"/>
              </p:ext>
            </p:extLst>
          </p:nvPr>
        </p:nvGraphicFramePr>
        <p:xfrm>
          <a:off x="7759911" y="33930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4" name="그림 1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7542944" y="3128864"/>
            <a:ext cx="650416" cy="616870"/>
          </a:xfrm>
          <a:prstGeom prst="rect">
            <a:avLst/>
          </a:prstGeom>
        </p:spPr>
      </p:pic>
      <p:sp>
        <p:nvSpPr>
          <p:cNvPr id="115" name="내용 개체 틀 2">
            <a:extLst>
              <a:ext uri="{FF2B5EF4-FFF2-40B4-BE49-F238E27FC236}">
                <a16:creationId xmlns:a16="http://schemas.microsoft.com/office/drawing/2014/main" xmlns="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7744110" y="3291382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16" name="내용 개체 틀 2">
            <a:extLst>
              <a:ext uri="{FF2B5EF4-FFF2-40B4-BE49-F238E27FC236}">
                <a16:creationId xmlns:a16="http://schemas.microsoft.com/office/drawing/2014/main" xmlns="" id="{24E326A7-7F10-4293-BCCA-CB8AEA47F0C2}"/>
              </a:ext>
            </a:extLst>
          </p:cNvPr>
          <p:cNvSpPr txBox="1">
            <a:spLocks/>
          </p:cNvSpPr>
          <p:nvPr/>
        </p:nvSpPr>
        <p:spPr>
          <a:xfrm>
            <a:off x="6573180" y="2218564"/>
            <a:ext cx="46800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÷</a:t>
            </a:r>
          </a:p>
        </p:txBody>
      </p:sp>
      <p:sp>
        <p:nvSpPr>
          <p:cNvPr id="117" name="내용 개체 틀 2">
            <a:extLst>
              <a:ext uri="{FF2B5EF4-FFF2-40B4-BE49-F238E27FC236}">
                <a16:creationId xmlns:a16="http://schemas.microsoft.com/office/drawing/2014/main" xmlns="" id="{24E326A7-7F10-4293-BCCA-CB8AEA47F0C2}"/>
              </a:ext>
            </a:extLst>
          </p:cNvPr>
          <p:cNvSpPr txBox="1">
            <a:spLocks/>
          </p:cNvSpPr>
          <p:nvPr/>
        </p:nvSpPr>
        <p:spPr>
          <a:xfrm>
            <a:off x="6681244" y="4653616"/>
            <a:ext cx="46800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÷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12540" y="1392115"/>
            <a:ext cx="8496001" cy="389993"/>
            <a:chOff x="812540" y="1392115"/>
            <a:chExt cx="8496001" cy="389993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496001" cy="369332"/>
              <a:chOff x="882649" y="1449388"/>
              <a:chExt cx="8496001" cy="36933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111612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1~2.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2034777" y="1449388"/>
                <a:ext cx="73438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    안에 알맞은 수를 써넣어 크기가 같은 분수를 만들어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1899071" y="1392115"/>
              <a:ext cx="411201" cy="389993"/>
            </a:xfrm>
            <a:prstGeom prst="rect">
              <a:avLst/>
            </a:prstGeom>
          </p:spPr>
        </p:pic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5" t="66506" r="27765" b="27666"/>
          <a:stretch/>
        </p:blipFill>
        <p:spPr>
          <a:xfrm>
            <a:off x="1596362" y="3845104"/>
            <a:ext cx="2357726" cy="816342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5" t="66506" r="27765" b="27666"/>
          <a:stretch/>
        </p:blipFill>
        <p:spPr>
          <a:xfrm flipV="1">
            <a:off x="1596362" y="2621824"/>
            <a:ext cx="2357726" cy="816342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5" t="66506" r="27765" b="27666"/>
          <a:stretch/>
        </p:blipFill>
        <p:spPr>
          <a:xfrm flipV="1">
            <a:off x="5690217" y="2621824"/>
            <a:ext cx="2357726" cy="816342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5" t="66506" r="27765" b="27666"/>
          <a:stretch/>
        </p:blipFill>
        <p:spPr>
          <a:xfrm>
            <a:off x="5625731" y="3770146"/>
            <a:ext cx="2357726" cy="81634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9205" y="34421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4732" y="34421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918E31E-E73D-4607-B298-7920BFB9CBD6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93A32A5D-B669-46E8-B669-6250B784F2EC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6A217E9-3F78-45E8-9290-EA7E3DEDF907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8A05177-1BF8-475E-9AE9-48386E0458D5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6902A6C-F65F-46BE-982F-4CE59952346F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7" grpId="0"/>
      <p:bldP spid="38" grpId="0"/>
      <p:bldP spid="87" grpId="0"/>
      <p:bldP spid="88" grpId="0"/>
      <p:bldP spid="93" grpId="0"/>
      <p:bldP spid="94" grpId="0"/>
      <p:bldP spid="111" grpId="0"/>
      <p:bldP spid="115" grpId="0"/>
      <p:bldP spid="116" grpId="0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70C72AB-4901-42D0-AF90-411E4ACA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02F26E77-CC87-4EE4-B6BF-5C448CEC65F6}"/>
              </a:ext>
            </a:extLst>
          </p:cNvPr>
          <p:cNvGrpSpPr/>
          <p:nvPr/>
        </p:nvGrpSpPr>
        <p:grpSpPr>
          <a:xfrm>
            <a:off x="812540" y="1534398"/>
            <a:ext cx="8258272" cy="369332"/>
            <a:chOff x="882649" y="1449388"/>
            <a:chExt cx="8258272" cy="369332"/>
          </a:xfrm>
        </p:grpSpPr>
        <p:sp>
          <p:nvSpPr>
            <p:cNvPr id="77" name="내용 개체 틀 3">
              <a:extLst>
                <a:ext uri="{FF2B5EF4-FFF2-40B4-BE49-F238E27FC236}">
                  <a16:creationId xmlns:a16="http://schemas.microsoft.com/office/drawing/2014/main" xmlns="" id="{B43543E8-C8AF-4069-A598-068508277925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78" name="내용 개체 틀 3">
              <a:extLst>
                <a:ext uri="{FF2B5EF4-FFF2-40B4-BE49-F238E27FC236}">
                  <a16:creationId xmlns:a16="http://schemas.microsoft.com/office/drawing/2014/main" xmlns="" id="{D7D16D2C-6A50-4145-B161-055EAADDDC37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      와 크기가 같은 분수를 </a:t>
              </a:r>
              <a:r>
                <a:rPr lang="en-US" altLang="ko-KR" dirty="0"/>
                <a:t>2</a:t>
              </a:r>
              <a:r>
                <a:rPr lang="ko-KR" altLang="en-US" dirty="0"/>
                <a:t>개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84" name="내용 개체 틀 3">
            <a:extLst>
              <a:ext uri="{FF2B5EF4-FFF2-40B4-BE49-F238E27FC236}">
                <a16:creationId xmlns:a16="http://schemas.microsoft.com/office/drawing/2014/main" xmlns="" id="{EB12E9E2-DB45-4CFE-87EC-2910A1DBBC15}"/>
              </a:ext>
            </a:extLst>
          </p:cNvPr>
          <p:cNvSpPr txBox="1">
            <a:spLocks/>
          </p:cNvSpPr>
          <p:nvPr/>
        </p:nvSpPr>
        <p:spPr>
          <a:xfrm>
            <a:off x="6400699" y="2607227"/>
            <a:ext cx="266462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(                ,</a:t>
            </a:r>
            <a:r>
              <a:rPr lang="ko-KR" altLang="en-US" dirty="0"/>
              <a:t>             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55311"/>
              </p:ext>
            </p:extLst>
          </p:nvPr>
        </p:nvGraphicFramePr>
        <p:xfrm>
          <a:off x="1784648" y="141284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99959"/>
              </p:ext>
            </p:extLst>
          </p:nvPr>
        </p:nvGraphicFramePr>
        <p:xfrm>
          <a:off x="7905368" y="24928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48738"/>
              </p:ext>
            </p:extLst>
          </p:nvPr>
        </p:nvGraphicFramePr>
        <p:xfrm>
          <a:off x="7011516" y="24928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1079" y="26514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DD653F1-9AF0-487E-9E1B-A15C9CF98037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AD443F-EAB8-492D-9182-8418DC3504FF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A3C6E23A-382B-4889-8400-5AFA8A477D96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  <a:extLst>
              <a:ext uri="{FF2B5EF4-FFF2-40B4-BE49-F238E27FC236}">
                <a16:creationId xmlns:a16="http://schemas.microsoft.com/office/drawing/2014/main" xmlns="" id="{9D86C876-D5D2-4565-9D08-6D455F725215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59BCD43-50A2-4414-B4F1-039793649A1A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4997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분수를 간단하게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나타내어 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크기가 같은 분수를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4261" y="2744924"/>
            <a:ext cx="5357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크기가 같은 분수를 만들어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크기가 같은 분수를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0FAE69-E658-40D3-91C5-2F545ED38940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C75B89FD-97C7-450D-A444-3C067BDF6423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7246FFA-2916-4F23-9E24-B1EFD4A90D60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4806351C-C2C7-4992-9A51-2126D4B1423D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D1DCA277-27E5-40B9-AB4E-45CA56DD1DE4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곱해서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41928" y="1304764"/>
            <a:ext cx="8095344" cy="1800200"/>
            <a:chOff x="941928" y="1376772"/>
            <a:chExt cx="8095344" cy="1800200"/>
          </a:xfrm>
        </p:grpSpPr>
        <p:sp>
          <p:nvSpPr>
            <p:cNvPr id="49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7909187" cy="180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60000"/>
                </a:lnSpc>
              </a:pPr>
              <a:r>
                <a:rPr lang="ko-KR" altLang="en-US" dirty="0"/>
                <a:t>세 사람이 같은 길이의 색 띠를 일정한 간격으로 잘라서 사용하려고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준기가 색 띠의 </a:t>
              </a:r>
              <a:r>
                <a:rPr lang="en-US" altLang="ko-KR" dirty="0"/>
                <a:t>      </a:t>
              </a:r>
              <a:r>
                <a:rPr lang="ko-KR" altLang="en-US" dirty="0"/>
                <a:t>을 잘라서 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지혜와 슬기는 얼마나 잘라야 하는지 알아봅시다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0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85186"/>
              </p:ext>
            </p:extLst>
          </p:nvPr>
        </p:nvGraphicFramePr>
        <p:xfrm>
          <a:off x="2360712" y="17368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18833" r="16931" b="56612"/>
          <a:stretch/>
        </p:blipFill>
        <p:spPr>
          <a:xfrm>
            <a:off x="2645134" y="2456892"/>
            <a:ext cx="4792142" cy="2360392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33501" y="4826713"/>
            <a:ext cx="8103772" cy="1014555"/>
            <a:chOff x="933501" y="1425790"/>
            <a:chExt cx="8103772" cy="1014555"/>
          </a:xfrm>
        </p:grpSpPr>
        <p:grpSp>
          <p:nvGrpSpPr>
            <p:cNvPr id="13" name="그룹 12"/>
            <p:cNvGrpSpPr/>
            <p:nvPr/>
          </p:nvGrpSpPr>
          <p:grpSpPr>
            <a:xfrm>
              <a:off x="941928" y="1425790"/>
              <a:ext cx="8095344" cy="397925"/>
              <a:chOff x="941928" y="1376772"/>
              <a:chExt cx="8095344" cy="397925"/>
            </a:xfrm>
          </p:grpSpPr>
          <p:sp>
            <p:nvSpPr>
              <p:cNvPr id="15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준기는 색 띠를 얼마만큼 잘라서 사용했나요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16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모서리가 둥근 직사각형 13"/>
            <p:cNvSpPr/>
            <p:nvPr/>
          </p:nvSpPr>
          <p:spPr bwMode="auto">
            <a:xfrm>
              <a:off x="933501" y="1823715"/>
              <a:ext cx="8103772" cy="6166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7" name="내용 개체 틀 2"/>
          <p:cNvSpPr txBox="1">
            <a:spLocks/>
          </p:cNvSpPr>
          <p:nvPr/>
        </p:nvSpPr>
        <p:spPr>
          <a:xfrm>
            <a:off x="959242" y="5373696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 만큼 잘라서 사용했습니다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17806"/>
              </p:ext>
            </p:extLst>
          </p:nvPr>
        </p:nvGraphicFramePr>
        <p:xfrm>
          <a:off x="1244588" y="52292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631" y="53157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866E1E8-502F-4AF4-AFBA-0158A11FE96F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A0A5F3E-052F-4AEC-A395-A9FCC9DC6C59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2F0C1D3-EF67-47AF-AC15-C9D63DB591DD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519E6CB-7ED4-4645-B8E4-F32D76CBA366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18DB424-8182-4FA2-A6E8-F5D9539904D3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4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95" y="6309320"/>
            <a:ext cx="420589" cy="420589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1A6EFE11-28DD-4ABE-9EFC-F1C6B5CF699E}"/>
              </a:ext>
            </a:extLst>
          </p:cNvPr>
          <p:cNvGrpSpPr/>
          <p:nvPr/>
        </p:nvGrpSpPr>
        <p:grpSpPr>
          <a:xfrm>
            <a:off x="899907" y="1449388"/>
            <a:ext cx="8137365" cy="884100"/>
            <a:chOff x="868728" y="3445692"/>
            <a:chExt cx="8137365" cy="884100"/>
          </a:xfrm>
        </p:grpSpPr>
        <p:sp>
          <p:nvSpPr>
            <p:cNvPr id="68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868728" y="386179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7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지혜와 슬기가 하고 싶은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1901492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준기와 같은 길이만큼 색 띠를 자르고 싶어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1A6EFE11-28DD-4ABE-9EFC-F1C6B5CF699E}"/>
              </a:ext>
            </a:extLst>
          </p:cNvPr>
          <p:cNvGrpSpPr/>
          <p:nvPr/>
        </p:nvGrpSpPr>
        <p:grpSpPr>
          <a:xfrm>
            <a:off x="899907" y="2622118"/>
            <a:ext cx="8137365" cy="884100"/>
            <a:chOff x="868728" y="3445692"/>
            <a:chExt cx="8137365" cy="884100"/>
          </a:xfrm>
        </p:grpSpPr>
        <p:sp>
          <p:nvSpPr>
            <p:cNvPr id="41" name="모서리가 둥근 직사각형 72">
              <a:extLst>
                <a:ext uri="{FF2B5EF4-FFF2-40B4-BE49-F238E27FC236}">
                  <a16:creationId xmlns:a16="http://schemas.microsoft.com/office/drawing/2014/main" xmlns="" id="{8E1DB524-EE29-4344-8160-B9BDD8D40C9A}"/>
                </a:ext>
              </a:extLst>
            </p:cNvPr>
            <p:cNvSpPr/>
            <p:nvPr/>
          </p:nvSpPr>
          <p:spPr bwMode="auto">
            <a:xfrm>
              <a:off x="868728" y="386179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xmlns="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지혜와 슬기가 가지고 있는 색 띠는 각각 몇 칸으로 접혀져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내용 개체 틀 2">
            <a:extLst>
              <a:ext uri="{FF2B5EF4-FFF2-40B4-BE49-F238E27FC236}">
                <a16:creationId xmlns:a16="http://schemas.microsoft.com/office/drawing/2014/main" xmlns="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3074222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지혜는 </a:t>
            </a:r>
            <a:r>
              <a:rPr lang="en-US" altLang="ko-KR" dirty="0"/>
              <a:t>4</a:t>
            </a:r>
            <a:r>
              <a:rPr lang="ko-KR" altLang="en-US" dirty="0"/>
              <a:t>칸</a:t>
            </a:r>
            <a:r>
              <a:rPr lang="en-US" altLang="ko-KR" dirty="0"/>
              <a:t>, </a:t>
            </a:r>
            <a:r>
              <a:rPr lang="ko-KR" altLang="en-US" dirty="0"/>
              <a:t>슬기는 </a:t>
            </a:r>
            <a:r>
              <a:rPr lang="en-US" altLang="ko-KR" dirty="0"/>
              <a:t>6</a:t>
            </a:r>
            <a:r>
              <a:rPr lang="ko-KR" altLang="en-US" dirty="0"/>
              <a:t>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394" y="1901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394" y="30528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41A46F-DD27-4244-8D9F-00B19CC1C3E3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7FA1F3-C994-47B9-BE81-00D27ADF20FB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EC78D3B5-DC56-48C2-AFC5-13889CE5442D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2A7D01AB-1D13-48E4-AC0C-B52F1FCE728D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1B2512D6-F0DE-4FD8-A477-86D87B6E6DE8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곱해서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55744" r="83588" b="39829"/>
          <a:stretch/>
        </p:blipFill>
        <p:spPr>
          <a:xfrm>
            <a:off x="3275621" y="2682174"/>
            <a:ext cx="1852893" cy="51428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55744" r="83588" b="39829"/>
          <a:stretch/>
        </p:blipFill>
        <p:spPr>
          <a:xfrm>
            <a:off x="3275621" y="3269063"/>
            <a:ext cx="1852893" cy="51428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78369" y="1773129"/>
            <a:ext cx="4813808" cy="2403696"/>
            <a:chOff x="2478369" y="1773129"/>
            <a:chExt cx="4813808" cy="2403696"/>
          </a:xfrm>
        </p:grpSpPr>
        <p:grpSp>
          <p:nvGrpSpPr>
            <p:cNvPr id="6" name="그룹 5"/>
            <p:cNvGrpSpPr/>
            <p:nvPr/>
          </p:nvGrpSpPr>
          <p:grpSpPr>
            <a:xfrm>
              <a:off x="2478369" y="1773129"/>
              <a:ext cx="4813808" cy="2403696"/>
              <a:chOff x="2478369" y="1496196"/>
              <a:chExt cx="4813808" cy="2403696"/>
            </a:xfrm>
          </p:grpSpPr>
          <p:pic>
            <p:nvPicPr>
              <p:cNvPr id="69" name="그림 6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52" t="57283" r="21693" b="36463"/>
              <a:stretch/>
            </p:blipFill>
            <p:spPr>
              <a:xfrm>
                <a:off x="6937791" y="2384884"/>
                <a:ext cx="345630" cy="622586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52" t="57283" r="21693" b="36463"/>
              <a:stretch/>
            </p:blipFill>
            <p:spPr>
              <a:xfrm>
                <a:off x="6937791" y="2996952"/>
                <a:ext cx="345630" cy="622586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72" t="48438" r="67370" b="28227"/>
              <a:stretch/>
            </p:blipFill>
            <p:spPr>
              <a:xfrm>
                <a:off x="2478369" y="1496196"/>
                <a:ext cx="752036" cy="2403696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8" t="33352" r="73352" b="48556"/>
              <a:stretch/>
            </p:blipFill>
            <p:spPr>
              <a:xfrm>
                <a:off x="3230404" y="1760814"/>
                <a:ext cx="3542182" cy="2101647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82" t="52103" r="21693" b="43464"/>
              <a:stretch/>
            </p:blipFill>
            <p:spPr>
              <a:xfrm>
                <a:off x="6988567" y="1979550"/>
                <a:ext cx="303610" cy="441338"/>
              </a:xfrm>
              <a:prstGeom prst="rect">
                <a:avLst/>
              </a:prstGeom>
            </p:spPr>
          </p:pic>
        </p:grp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" t="51117" r="83588" b="44456"/>
            <a:stretch/>
          </p:blipFill>
          <p:spPr>
            <a:xfrm>
              <a:off x="3296816" y="2168860"/>
              <a:ext cx="1831698" cy="478276"/>
            </a:xfrm>
            <a:prstGeom prst="rect">
              <a:avLst/>
            </a:prstGeom>
          </p:spPr>
        </p:pic>
      </p:grpSp>
      <p:sp>
        <p:nvSpPr>
          <p:cNvPr id="44" name="모서리가 둥근 직사각형 43"/>
          <p:cNvSpPr/>
          <p:nvPr/>
        </p:nvSpPr>
        <p:spPr bwMode="auto">
          <a:xfrm>
            <a:off x="933501" y="4173985"/>
            <a:ext cx="8103772" cy="14152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941928" y="1449388"/>
            <a:ext cx="8403560" cy="435913"/>
            <a:chOff x="941928" y="1376772"/>
            <a:chExt cx="8403560" cy="435913"/>
          </a:xfrm>
        </p:grpSpPr>
        <p:sp>
          <p:nvSpPr>
            <p:cNvPr id="40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8217403" cy="435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준기와 같은 길이만큼 지혜와 슬기의 색 띠를 색칠해 보고 분수로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4967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내용 개체 틀 2"/>
          <p:cNvSpPr txBox="1">
            <a:spLocks/>
          </p:cNvSpPr>
          <p:nvPr/>
        </p:nvSpPr>
        <p:spPr>
          <a:xfrm>
            <a:off x="959242" y="5049660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</a:t>
            </a:r>
            <a:r>
              <a:rPr lang="en-US" altLang="ko-KR" dirty="0"/>
              <a:t>,       ,       </a:t>
            </a:r>
            <a:r>
              <a:rPr lang="ko-KR" altLang="en-US" dirty="0"/>
              <a:t>모두 크기가 같습니다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84428"/>
              </p:ext>
            </p:extLst>
          </p:nvPr>
        </p:nvGraphicFramePr>
        <p:xfrm>
          <a:off x="1244588" y="490523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92950"/>
              </p:ext>
            </p:extLst>
          </p:nvPr>
        </p:nvGraphicFramePr>
        <p:xfrm>
          <a:off x="1712640" y="490523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3831"/>
              </p:ext>
            </p:extLst>
          </p:nvPr>
        </p:nvGraphicFramePr>
        <p:xfrm>
          <a:off x="2216696" y="490523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" name="내용 개체 틀 2"/>
          <p:cNvSpPr txBox="1">
            <a:spLocks/>
          </p:cNvSpPr>
          <p:nvPr/>
        </p:nvSpPr>
        <p:spPr>
          <a:xfrm>
            <a:off x="959242" y="4431056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지혜는 </a:t>
            </a:r>
            <a:r>
              <a:rPr lang="en-US" altLang="ko-KR" dirty="0"/>
              <a:t>      </a:t>
            </a:r>
            <a:r>
              <a:rPr lang="ko-KR" altLang="en-US" dirty="0"/>
              <a:t>이고 슬기는 </a:t>
            </a:r>
            <a:r>
              <a:rPr lang="en-US" altLang="ko-KR" dirty="0"/>
              <a:t>     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73909"/>
              </p:ext>
            </p:extLst>
          </p:nvPr>
        </p:nvGraphicFramePr>
        <p:xfrm>
          <a:off x="2000672" y="4281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94343"/>
              </p:ext>
            </p:extLst>
          </p:nvPr>
        </p:nvGraphicFramePr>
        <p:xfrm>
          <a:off x="3548844" y="428199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33" name="내용 개체 틀 2"/>
          <p:cNvSpPr txBox="1">
            <a:spLocks/>
          </p:cNvSpPr>
          <p:nvPr/>
        </p:nvSpPr>
        <p:spPr>
          <a:xfrm>
            <a:off x="6959385" y="2985853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6959385" y="2661817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6959385" y="3587181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6959385" y="3284403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2536" y="28767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2536" y="343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8610" y="47188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F6FFBD34-1776-412A-AFF1-110A55EBDF9F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D2C1B3-1BBD-4B80-9AF4-72A8675EBB7A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7B9190F-DECA-4874-A9AE-48BEDBD71D40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73759FF-9E22-4F10-ADB3-4BDE173506FA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40A176B-4847-45A6-AFF3-602D4932E4A7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곱해서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470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45" grpId="0"/>
      <p:bldP spid="33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80508" r="20250" b="10981"/>
          <a:stretch/>
        </p:blipFill>
        <p:spPr>
          <a:xfrm>
            <a:off x="2209800" y="3973248"/>
            <a:ext cx="5410200" cy="1110355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3"/>
          <p:cNvSpPr txBox="1">
            <a:spLocks/>
          </p:cNvSpPr>
          <p:nvPr/>
        </p:nvSpPr>
        <p:spPr>
          <a:xfrm>
            <a:off x="804555" y="2064691"/>
            <a:ext cx="7964869" cy="7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3399846"/>
            <a:ext cx="8207422" cy="416100"/>
            <a:chOff x="910749" y="3445692"/>
            <a:chExt cx="8207422" cy="416100"/>
          </a:xfrm>
        </p:grpSpPr>
        <p:sp>
          <p:nvSpPr>
            <p:cNvPr id="41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461075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같은 분수를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4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79710"/>
              </p:ext>
            </p:extLst>
          </p:nvPr>
        </p:nvGraphicFramePr>
        <p:xfrm>
          <a:off x="1242578" y="328436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32" name="내용 개체 틀 2"/>
          <p:cNvSpPr txBox="1">
            <a:spLocks/>
          </p:cNvSpPr>
          <p:nvPr/>
        </p:nvSpPr>
        <p:spPr>
          <a:xfrm>
            <a:off x="3047095" y="4555734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3044788" y="414839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3683021" y="4555734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683021" y="4159453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6347317" y="4581608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6321152" y="4185564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6969224" y="4556852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6969224" y="4160571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725" y="43371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152" y="43469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1528256"/>
            <a:ext cx="8207422" cy="416100"/>
            <a:chOff x="910749" y="3445692"/>
            <a:chExt cx="8207422" cy="416100"/>
          </a:xfrm>
        </p:grpSpPr>
        <p:sp>
          <p:nvSpPr>
            <p:cNvPr id="46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461075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같은 분수는 어떻게 만들 수 있는지 이야기해 보세요</a:t>
              </a:r>
              <a:r>
                <a:rPr lang="en-US" altLang="ko-KR" dirty="0"/>
                <a:t>.</a:t>
              </a:r>
            </a:p>
            <a:p>
              <a:endParaRPr lang="ko-KR" altLang="en-US" dirty="0"/>
            </a:p>
          </p:txBody>
        </p:sp>
        <p:sp>
          <p:nvSpPr>
            <p:cNvPr id="47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6607"/>
              </p:ext>
            </p:extLst>
          </p:nvPr>
        </p:nvGraphicFramePr>
        <p:xfrm>
          <a:off x="1242578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모서리가 둥근 직사각형 72">
            <a:extLst>
              <a:ext uri="{FF2B5EF4-FFF2-40B4-BE49-F238E27FC236}">
                <a16:creationId xmlns:a16="http://schemas.microsoft.com/office/drawing/2014/main" xmlns="" id="{8E1DB524-EE29-4344-8160-B9BDD8D40C9A}"/>
              </a:ext>
            </a:extLst>
          </p:cNvPr>
          <p:cNvSpPr/>
          <p:nvPr/>
        </p:nvSpPr>
        <p:spPr bwMode="auto">
          <a:xfrm>
            <a:off x="899907" y="2060776"/>
            <a:ext cx="8085541" cy="6121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959242" y="2197057"/>
            <a:ext cx="6874078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의 분모와 분자에 같은 수를 곱하면 크기가 같은 분수가 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75998"/>
              </p:ext>
            </p:extLst>
          </p:nvPr>
        </p:nvGraphicFramePr>
        <p:xfrm>
          <a:off x="1244588" y="205263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30" y="21970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EEFD6725-4ACD-4BF2-8543-E8CF0EC2DE71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2BDB842-4CB9-42B1-9A44-68CC62C36EE4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314199D-5173-4E1D-B3D6-DA09C773C52C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  <a:extLst>
              <a:ext uri="{FF2B5EF4-FFF2-40B4-BE49-F238E27FC236}">
                <a16:creationId xmlns:a16="http://schemas.microsoft.com/office/drawing/2014/main" xmlns="" id="{9A6FAFF0-3354-4C08-AC7E-36890CC13E8A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380DEBB-8C51-46AF-856D-302007E72908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곱해서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29534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8" grpId="0"/>
      <p:bldP spid="50" grpId="0"/>
      <p:bldP spid="51" grpId="0"/>
      <p:bldP spid="52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57"/>
          <p:cNvSpPr/>
          <p:nvPr/>
        </p:nvSpPr>
        <p:spPr bwMode="auto">
          <a:xfrm>
            <a:off x="933501" y="2060776"/>
            <a:ext cx="8103772" cy="1852156"/>
          </a:xfrm>
          <a:prstGeom prst="roundRect">
            <a:avLst>
              <a:gd name="adj" fmla="val 1014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1512232"/>
            <a:ext cx="8207422" cy="416100"/>
            <a:chOff x="910749" y="3445692"/>
            <a:chExt cx="8207422" cy="416100"/>
          </a:xfrm>
        </p:grpSpPr>
        <p:sp>
          <p:nvSpPr>
            <p:cNvPr id="55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461075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같은 분수       와       을 어떻게 만들었는지 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6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9712"/>
              </p:ext>
            </p:extLst>
          </p:nvPr>
        </p:nvGraphicFramePr>
        <p:xfrm>
          <a:off x="1242578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9" name="내용 개체 틀 2"/>
          <p:cNvSpPr txBox="1">
            <a:spLocks/>
          </p:cNvSpPr>
          <p:nvPr/>
        </p:nvSpPr>
        <p:spPr>
          <a:xfrm>
            <a:off x="959241" y="2070688"/>
            <a:ext cx="8850210" cy="19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는 </a:t>
            </a:r>
            <a:r>
              <a:rPr lang="en-US" altLang="ko-KR" dirty="0"/>
              <a:t>      </a:t>
            </a:r>
            <a:r>
              <a:rPr lang="ko-KR" altLang="en-US" dirty="0"/>
              <a:t>의 분모와 분자에 각각 </a:t>
            </a:r>
            <a:r>
              <a:rPr lang="en-US" altLang="ko-KR" dirty="0"/>
              <a:t>2</a:t>
            </a:r>
            <a:r>
              <a:rPr lang="ko-KR" altLang="en-US" dirty="0"/>
              <a:t>를 곱해서 만들었습니다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      은 </a:t>
            </a:r>
            <a:r>
              <a:rPr lang="en-US" altLang="ko-KR" dirty="0"/>
              <a:t>      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분모와 분자에 </a:t>
            </a:r>
            <a:r>
              <a:rPr lang="en-US" altLang="ko-KR" dirty="0"/>
              <a:t>2</a:t>
            </a:r>
            <a:r>
              <a:rPr lang="ko-KR" altLang="en-US" dirty="0"/>
              <a:t>를 곱해서 만들었습니다 </a:t>
            </a:r>
            <a:endParaRPr lang="en-US" altLang="ko-KR" dirty="0"/>
          </a:p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의 분모와 분자에 같은 수를 곱해서 만들었습니다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51557"/>
              </p:ext>
            </p:extLst>
          </p:nvPr>
        </p:nvGraphicFramePr>
        <p:xfrm>
          <a:off x="1244588" y="21128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09584"/>
              </p:ext>
            </p:extLst>
          </p:nvPr>
        </p:nvGraphicFramePr>
        <p:xfrm>
          <a:off x="1928664" y="21128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73065"/>
              </p:ext>
            </p:extLst>
          </p:nvPr>
        </p:nvGraphicFramePr>
        <p:xfrm>
          <a:off x="1928664" y="27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66362"/>
              </p:ext>
            </p:extLst>
          </p:nvPr>
        </p:nvGraphicFramePr>
        <p:xfrm>
          <a:off x="1257620" y="32649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91799"/>
              </p:ext>
            </p:extLst>
          </p:nvPr>
        </p:nvGraphicFramePr>
        <p:xfrm>
          <a:off x="1244588" y="27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89396"/>
              </p:ext>
            </p:extLst>
          </p:nvPr>
        </p:nvGraphicFramePr>
        <p:xfrm>
          <a:off x="3584848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00891"/>
              </p:ext>
            </p:extLst>
          </p:nvPr>
        </p:nvGraphicFramePr>
        <p:xfrm>
          <a:off x="4268924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152" y="2710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CA478F86-6765-4616-881E-6F83DC27430D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1790DD2B-B40F-432C-B486-2432FD2072DB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EB8974F-F61E-44E3-82CE-7F7133F6EB23}"/>
              </a:ext>
            </a:extLst>
          </p:cNvPr>
          <p:cNvSpPr/>
          <p:nvPr/>
        </p:nvSpPr>
        <p:spPr>
          <a:xfrm>
            <a:off x="851739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0BAE3C6E-CDFA-47F7-8CB7-2D5747D1EE93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88F5EF85-E0E5-4B34-BCEB-0233818E44EA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분자에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수를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곱해서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20322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20160" r="59022" b="76447"/>
          <a:stretch/>
        </p:blipFill>
        <p:spPr>
          <a:xfrm>
            <a:off x="2687445" y="2527278"/>
            <a:ext cx="1960871" cy="51792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23411" r="59022" b="73196"/>
          <a:stretch/>
        </p:blipFill>
        <p:spPr>
          <a:xfrm>
            <a:off x="2687445" y="3173309"/>
            <a:ext cx="1960871" cy="51792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23411" r="59022" b="73196"/>
          <a:stretch/>
        </p:blipFill>
        <p:spPr>
          <a:xfrm>
            <a:off x="2687445" y="3865891"/>
            <a:ext cx="1960871" cy="51792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105180" y="2436953"/>
            <a:ext cx="6162751" cy="2062547"/>
            <a:chOff x="2105180" y="1762497"/>
            <a:chExt cx="6162751" cy="2062547"/>
          </a:xfrm>
        </p:grpSpPr>
        <p:grpSp>
          <p:nvGrpSpPr>
            <p:cNvPr id="5" name="그룹 4"/>
            <p:cNvGrpSpPr/>
            <p:nvPr/>
          </p:nvGrpSpPr>
          <p:grpSpPr>
            <a:xfrm>
              <a:off x="2105180" y="3069317"/>
              <a:ext cx="6162751" cy="755727"/>
              <a:chOff x="2105180" y="3069317"/>
              <a:chExt cx="6162751" cy="755727"/>
            </a:xfrm>
          </p:grpSpPr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58" t="30991" r="67227" b="62538"/>
              <a:stretch/>
            </p:blipFill>
            <p:spPr>
              <a:xfrm>
                <a:off x="2105180" y="3069317"/>
                <a:ext cx="690248" cy="755727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11" t="11781" r="41774" b="84874"/>
              <a:stretch/>
            </p:blipFill>
            <p:spPr>
              <a:xfrm>
                <a:off x="2451668" y="3297264"/>
                <a:ext cx="5816263" cy="510533"/>
              </a:xfrm>
              <a:prstGeom prst="rect">
                <a:avLst/>
              </a:prstGeom>
            </p:spPr>
          </p:pic>
        </p:grpSp>
        <p:grpSp>
          <p:nvGrpSpPr>
            <p:cNvPr id="2" name="그룹 1"/>
            <p:cNvGrpSpPr/>
            <p:nvPr/>
          </p:nvGrpSpPr>
          <p:grpSpPr>
            <a:xfrm>
              <a:off x="2105180" y="1762497"/>
              <a:ext cx="6162751" cy="694395"/>
              <a:chOff x="2105180" y="1762497"/>
              <a:chExt cx="6162751" cy="694395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11" t="3979" r="41774" b="91714"/>
              <a:stretch/>
            </p:blipFill>
            <p:spPr>
              <a:xfrm>
                <a:off x="2451668" y="1799496"/>
                <a:ext cx="5816263" cy="657396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58" t="19710" r="67227" b="75082"/>
              <a:stretch/>
            </p:blipFill>
            <p:spPr>
              <a:xfrm>
                <a:off x="2105180" y="1762497"/>
                <a:ext cx="690248" cy="608245"/>
              </a:xfrm>
              <a:prstGeom prst="rect">
                <a:avLst/>
              </a:prstGeom>
            </p:spPr>
          </p:pic>
        </p:grpSp>
        <p:grpSp>
          <p:nvGrpSpPr>
            <p:cNvPr id="4" name="그룹 3"/>
            <p:cNvGrpSpPr/>
            <p:nvPr/>
          </p:nvGrpSpPr>
          <p:grpSpPr>
            <a:xfrm>
              <a:off x="2105180" y="2375332"/>
              <a:ext cx="6162751" cy="755727"/>
              <a:chOff x="2105180" y="2375332"/>
              <a:chExt cx="6162751" cy="755727"/>
            </a:xfrm>
          </p:grpSpPr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11" t="8317" r="41774" b="88369"/>
              <a:stretch/>
            </p:blipFill>
            <p:spPr>
              <a:xfrm>
                <a:off x="2451668" y="2599046"/>
                <a:ext cx="5816263" cy="505918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58" t="24715" r="67227" b="68814"/>
              <a:stretch/>
            </p:blipFill>
            <p:spPr>
              <a:xfrm>
                <a:off x="2105180" y="2375332"/>
                <a:ext cx="690248" cy="755727"/>
              </a:xfrm>
              <a:prstGeom prst="rect">
                <a:avLst/>
              </a:prstGeom>
            </p:spPr>
          </p:pic>
        </p:grpSp>
      </p:grpSp>
      <p:sp>
        <p:nvSpPr>
          <p:cNvPr id="58" name="모서리가 둥근 직사각형 57"/>
          <p:cNvSpPr/>
          <p:nvPr/>
        </p:nvSpPr>
        <p:spPr bwMode="auto">
          <a:xfrm>
            <a:off x="920552" y="4607584"/>
            <a:ext cx="8051947" cy="12195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946293" y="4607584"/>
            <a:ext cx="6370022" cy="126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 에 해당되는 곳에 수직선을 그릴 수 있습니다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에 해당되는 곳에 수직선을 그릴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13720"/>
              </p:ext>
            </p:extLst>
          </p:nvPr>
        </p:nvGraphicFramePr>
        <p:xfrm>
          <a:off x="1318448" y="463909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35418"/>
              </p:ext>
            </p:extLst>
          </p:nvPr>
        </p:nvGraphicFramePr>
        <p:xfrm>
          <a:off x="1352600" y="52196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2058768"/>
            <a:ext cx="8267971" cy="416100"/>
            <a:chOff x="910749" y="3445692"/>
            <a:chExt cx="8267971" cy="416100"/>
          </a:xfrm>
        </p:grpSpPr>
        <p:sp>
          <p:nvSpPr>
            <p:cNvPr id="40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521624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같게 수직선에 각각 표시해 </a:t>
              </a:r>
              <a:r>
                <a:rPr lang="ko-KR" altLang="en-US" dirty="0" smtClean="0"/>
                <a:t>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1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730950"/>
              </p:ext>
            </p:extLst>
          </p:nvPr>
        </p:nvGraphicFramePr>
        <p:xfrm>
          <a:off x="1244628" y="194328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32" name="내용 개체 틀 2"/>
          <p:cNvSpPr txBox="1">
            <a:spLocks/>
          </p:cNvSpPr>
          <p:nvPr/>
        </p:nvSpPr>
        <p:spPr>
          <a:xfrm>
            <a:off x="2288704" y="414956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2288704" y="3791940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2266728" y="3093722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2200445" y="3419380"/>
            <a:ext cx="487000" cy="37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12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5048" y="3244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5048" y="39427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747" y="50783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14644"/>
              </p:ext>
            </p:extLst>
          </p:nvPr>
        </p:nvGraphicFramePr>
        <p:xfrm>
          <a:off x="1244628" y="13601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920552" y="1475636"/>
            <a:ext cx="8280920" cy="416100"/>
            <a:chOff x="920552" y="1475636"/>
            <a:chExt cx="8280920" cy="416100"/>
          </a:xfrm>
        </p:grpSpPr>
        <p:sp>
          <p:nvSpPr>
            <p:cNvPr id="43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544376" y="1475636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같은 분수를 만들어 봅시다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20552" y="1543541"/>
              <a:ext cx="217025" cy="217025"/>
              <a:chOff x="4520952" y="3717032"/>
              <a:chExt cx="217025" cy="217025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59" name="모서리가 둥근 직사각형 5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직사각형 44">
            <a:hlinkClick r:id="rId7" action="ppaction://hlinksldjump"/>
            <a:extLst>
              <a:ext uri="{FF2B5EF4-FFF2-40B4-BE49-F238E27FC236}">
                <a16:creationId xmlns:a16="http://schemas.microsoft.com/office/drawing/2014/main" xmlns="" id="{FF4A37A7-FC41-46E0-817A-A943BDDE6025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  <a:extLst>
              <a:ext uri="{FF2B5EF4-FFF2-40B4-BE49-F238E27FC236}">
                <a16:creationId xmlns:a16="http://schemas.microsoft.com/office/drawing/2014/main" xmlns="" id="{3AB22B4E-D7DB-42EA-BF82-ED761AA1051C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9" action="ppaction://hlinksldjump"/>
            <a:extLst>
              <a:ext uri="{FF2B5EF4-FFF2-40B4-BE49-F238E27FC236}">
                <a16:creationId xmlns:a16="http://schemas.microsoft.com/office/drawing/2014/main" xmlns="" id="{82396703-5AEB-48A4-AE4F-B4112EAD5DCC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9D228D1-CA32-4996-A32D-ADA1B8542F60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7BED247-2FA3-4DD2-9483-14DF25DAC884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분자를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나누어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18434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3" grpId="0"/>
      <p:bldP spid="32" grpId="0"/>
      <p:bldP spid="4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09087" y="4351850"/>
            <a:ext cx="8112365" cy="1520738"/>
            <a:chOff x="909087" y="4090386"/>
            <a:chExt cx="8112365" cy="1520738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909087" y="4999124"/>
              <a:ext cx="8112365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9" t="40598" r="35469" b="51573"/>
            <a:stretch/>
          </p:blipFill>
          <p:spPr>
            <a:xfrm>
              <a:off x="3800872" y="4090386"/>
              <a:ext cx="2327910" cy="1021366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901678" y="2695666"/>
            <a:ext cx="8119774" cy="1556742"/>
            <a:chOff x="901678" y="2165743"/>
            <a:chExt cx="8119774" cy="1556742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901678" y="3110485"/>
              <a:ext cx="8119774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6" t="40598" r="56632" b="51573"/>
            <a:stretch/>
          </p:blipFill>
          <p:spPr>
            <a:xfrm>
              <a:off x="3933061" y="2165743"/>
              <a:ext cx="2327910" cy="1021366"/>
            </a:xfrm>
            <a:prstGeom prst="rect">
              <a:avLst/>
            </a:prstGeom>
          </p:spPr>
        </p:pic>
      </p:grpSp>
      <p:sp>
        <p:nvSpPr>
          <p:cNvPr id="42" name="내용 개체 틀 3"/>
          <p:cNvSpPr txBox="1">
            <a:spLocks/>
          </p:cNvSpPr>
          <p:nvPr/>
        </p:nvSpPr>
        <p:spPr>
          <a:xfrm>
            <a:off x="804555" y="1706695"/>
            <a:ext cx="8960206" cy="7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2248408"/>
            <a:ext cx="8267971" cy="416100"/>
            <a:chOff x="910749" y="3445692"/>
            <a:chExt cx="8267971" cy="416100"/>
          </a:xfrm>
        </p:grpSpPr>
        <p:sp>
          <p:nvSpPr>
            <p:cNvPr id="41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521624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크기가 같은 분수를 어떻게 만들었는지 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4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83092"/>
              </p:ext>
            </p:extLst>
          </p:nvPr>
        </p:nvGraphicFramePr>
        <p:xfrm>
          <a:off x="1208624" y="21329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" name="내용 개체 틀 2"/>
          <p:cNvSpPr txBox="1">
            <a:spLocks/>
          </p:cNvSpPr>
          <p:nvPr/>
        </p:nvSpPr>
        <p:spPr>
          <a:xfrm>
            <a:off x="909087" y="3602908"/>
            <a:ext cx="6844816" cy="69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 는 </a:t>
            </a:r>
            <a:r>
              <a:rPr lang="en-US" altLang="ko-KR" dirty="0"/>
              <a:t>       </a:t>
            </a:r>
            <a:r>
              <a:rPr lang="ko-KR" altLang="en-US" dirty="0"/>
              <a:t>의 분모와 분자를 각각 </a:t>
            </a:r>
            <a:r>
              <a:rPr lang="en-US" altLang="ko-KR" dirty="0"/>
              <a:t>2</a:t>
            </a:r>
            <a:r>
              <a:rPr lang="ko-KR" altLang="en-US" dirty="0"/>
              <a:t>로 나누어 만들 수 있습니다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6235"/>
              </p:ext>
            </p:extLst>
          </p:nvPr>
        </p:nvGraphicFramePr>
        <p:xfrm>
          <a:off x="1244588" y="36450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69194"/>
              </p:ext>
            </p:extLst>
          </p:nvPr>
        </p:nvGraphicFramePr>
        <p:xfrm>
          <a:off x="1986542" y="36450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4" name="내용 개체 틀 2"/>
          <p:cNvSpPr txBox="1">
            <a:spLocks/>
          </p:cNvSpPr>
          <p:nvPr/>
        </p:nvSpPr>
        <p:spPr>
          <a:xfrm>
            <a:off x="916496" y="5223088"/>
            <a:ext cx="6844816" cy="69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는        의 분모와 분자를 각각 </a:t>
            </a:r>
            <a:r>
              <a:rPr lang="en-US" altLang="ko-KR" dirty="0"/>
              <a:t>4</a:t>
            </a:r>
            <a:r>
              <a:rPr lang="ko-KR" altLang="en-US" dirty="0"/>
              <a:t>로 나누어 만들 수 있습니다</a:t>
            </a:r>
            <a:r>
              <a:rPr lang="en-US" altLang="ko-KR" dirty="0"/>
              <a:t> . </a:t>
            </a:r>
          </a:p>
        </p:txBody>
      </p: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43731"/>
              </p:ext>
            </p:extLst>
          </p:nvPr>
        </p:nvGraphicFramePr>
        <p:xfrm>
          <a:off x="1208624" y="52652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96874"/>
              </p:ext>
            </p:extLst>
          </p:nvPr>
        </p:nvGraphicFramePr>
        <p:xfrm>
          <a:off x="1964708" y="52652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" name="그림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4" name="그림 5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5565068" y="3176972"/>
            <a:ext cx="487000" cy="37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12</a:t>
            </a:r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5627237" y="2793094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4943161" y="317251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880992" y="277570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4979165" y="483363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916996" y="443682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633452" y="483363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5627237" y="4436826"/>
            <a:ext cx="36987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925" y="29637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873" y="3749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875" y="45876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877" y="53611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8B847D85-EDAC-413C-88E0-2AAC2DBA59A6}"/>
              </a:ext>
            </a:extLst>
          </p:cNvPr>
          <p:cNvGrpSpPr/>
          <p:nvPr/>
        </p:nvGrpSpPr>
        <p:grpSpPr>
          <a:xfrm>
            <a:off x="933501" y="1498645"/>
            <a:ext cx="8267971" cy="416100"/>
            <a:chOff x="910749" y="3445692"/>
            <a:chExt cx="8267971" cy="416100"/>
          </a:xfrm>
        </p:grpSpPr>
        <p:sp>
          <p:nvSpPr>
            <p:cNvPr id="47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521624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와 크기가 같은 분수는 어떻게 만들 수 있는지 이야기해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0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59073"/>
              </p:ext>
            </p:extLst>
          </p:nvPr>
        </p:nvGraphicFramePr>
        <p:xfrm>
          <a:off x="1208624" y="138316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직사각형 38">
            <a:hlinkClick r:id="rId6" action="ppaction://hlinksldjump"/>
            <a:extLst>
              <a:ext uri="{FF2B5EF4-FFF2-40B4-BE49-F238E27FC236}">
                <a16:creationId xmlns:a16="http://schemas.microsoft.com/office/drawing/2014/main" xmlns="" id="{D3941D3C-A8E4-4498-85B6-D78D56094B1E}"/>
              </a:ext>
            </a:extLst>
          </p:cNvPr>
          <p:cNvSpPr/>
          <p:nvPr/>
        </p:nvSpPr>
        <p:spPr>
          <a:xfrm>
            <a:off x="7329264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87BD50-2F61-471A-B388-169DA08F18B0}"/>
              </a:ext>
            </a:extLst>
          </p:cNvPr>
          <p:cNvSpPr/>
          <p:nvPr/>
        </p:nvSpPr>
        <p:spPr>
          <a:xfrm>
            <a:off x="7725308" y="476671"/>
            <a:ext cx="324036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6818D783-41F5-4012-A46F-DCD1BF8A37CF}"/>
              </a:ext>
            </a:extLst>
          </p:cNvPr>
          <p:cNvSpPr/>
          <p:nvPr/>
        </p:nvSpPr>
        <p:spPr>
          <a:xfrm>
            <a:off x="8121352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81BEDDE-9391-4EC6-8393-1EA5B82C51D3}"/>
              </a:ext>
            </a:extLst>
          </p:cNvPr>
          <p:cNvSpPr/>
          <p:nvPr/>
        </p:nvSpPr>
        <p:spPr>
          <a:xfrm>
            <a:off x="8877436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8991111-87D9-45F5-A19C-F865C4331A37}"/>
              </a:ext>
            </a:extLst>
          </p:cNvPr>
          <p:cNvSpPr/>
          <p:nvPr/>
        </p:nvSpPr>
        <p:spPr>
          <a:xfrm>
            <a:off x="9273480" y="476671"/>
            <a:ext cx="288032" cy="324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내용 개체 틀 5"/>
          <p:cNvSpPr txBox="1">
            <a:spLocks/>
          </p:cNvSpPr>
          <p:nvPr/>
        </p:nvSpPr>
        <p:spPr>
          <a:xfrm>
            <a:off x="694689" y="404664"/>
            <a:ext cx="4150299" cy="837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spc="-150" dirty="0">
                <a:solidFill>
                  <a:srgbClr val="695A35"/>
                </a:solidFill>
              </a:rPr>
              <a:t>분모와 분자를 </a:t>
            </a:r>
            <a:r>
              <a:rPr lang="en-US" altLang="ko-KR" sz="2200" spc="-150" dirty="0">
                <a:solidFill>
                  <a:srgbClr val="695A35"/>
                </a:solidFill>
              </a:rPr>
              <a:t>0</a:t>
            </a:r>
            <a:r>
              <a:rPr lang="ko-KR" altLang="en-US" sz="2200" spc="-150" dirty="0">
                <a:solidFill>
                  <a:srgbClr val="695A35"/>
                </a:solidFill>
              </a:rPr>
              <a:t>이 아닌 같은 수로 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r>
              <a:rPr lang="ko-KR" altLang="en-US" sz="2200" dirty="0" smtClean="0">
                <a:solidFill>
                  <a:srgbClr val="695A35"/>
                </a:solidFill>
              </a:rPr>
              <a:t>나누어 </a:t>
            </a: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</p:spTree>
    <p:extLst>
      <p:ext uri="{BB962C8B-B14F-4D97-AF65-F5344CB8AC3E}">
        <p14:creationId xmlns:p14="http://schemas.microsoft.com/office/powerpoint/2010/main" val="23274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4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728</Words>
  <Application>Microsoft Office PowerPoint</Application>
  <PresentationFormat>A4 용지(210x297mm)</PresentationFormat>
  <Paragraphs>220</Paragraphs>
  <Slides>17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김보나</cp:lastModifiedBy>
  <cp:revision>282</cp:revision>
  <cp:lastPrinted>2017-09-25T02:44:09Z</cp:lastPrinted>
  <dcterms:created xsi:type="dcterms:W3CDTF">2017-09-24T23:31:15Z</dcterms:created>
  <dcterms:modified xsi:type="dcterms:W3CDTF">2019-01-03T01:30:59Z</dcterms:modified>
</cp:coreProperties>
</file>